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423" r:id="rId45"/>
    <p:sldId id="424" r:id="rId46"/>
    <p:sldId id="425" r:id="rId47"/>
    <p:sldId id="426" r:id="rId48"/>
    <p:sldId id="427" r:id="rId49"/>
    <p:sldId id="428" r:id="rId50"/>
    <p:sldId id="429" r:id="rId51"/>
    <p:sldId id="430" r:id="rId52"/>
    <p:sldId id="431" r:id="rId53"/>
    <p:sldId id="432" r:id="rId54"/>
    <p:sldId id="433" r:id="rId55"/>
    <p:sldId id="434" r:id="rId56"/>
    <p:sldId id="435"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421" r:id="rId100"/>
    <p:sldId id="422" r:id="rId101"/>
    <p:sldId id="341" r:id="rId102"/>
    <p:sldId id="342" r:id="rId103"/>
    <p:sldId id="343" r:id="rId104"/>
    <p:sldId id="344" r:id="rId105"/>
    <p:sldId id="345" r:id="rId106"/>
    <p:sldId id="346" r:id="rId107"/>
    <p:sldId id="347" r:id="rId108"/>
    <p:sldId id="348" r:id="rId109"/>
    <p:sldId id="349" r:id="rId110"/>
    <p:sldId id="350" r:id="rId111"/>
    <p:sldId id="351" r:id="rId112"/>
    <p:sldId id="352" r:id="rId113"/>
    <p:sldId id="353" r:id="rId114"/>
    <p:sldId id="354" r:id="rId115"/>
    <p:sldId id="355" r:id="rId116"/>
    <p:sldId id="356" r:id="rId117"/>
    <p:sldId id="357" r:id="rId118"/>
    <p:sldId id="358" r:id="rId119"/>
    <p:sldId id="359" r:id="rId120"/>
    <p:sldId id="360" r:id="rId121"/>
    <p:sldId id="361" r:id="rId122"/>
    <p:sldId id="362" r:id="rId123"/>
    <p:sldId id="363" r:id="rId124"/>
    <p:sldId id="364" r:id="rId125"/>
    <p:sldId id="365" r:id="rId126"/>
    <p:sldId id="366" r:id="rId127"/>
    <p:sldId id="367" r:id="rId128"/>
    <p:sldId id="368" r:id="rId129"/>
    <p:sldId id="369" r:id="rId130"/>
    <p:sldId id="370" r:id="rId131"/>
    <p:sldId id="371" r:id="rId132"/>
    <p:sldId id="372" r:id="rId133"/>
    <p:sldId id="373" r:id="rId134"/>
    <p:sldId id="374" r:id="rId135"/>
    <p:sldId id="375" r:id="rId136"/>
    <p:sldId id="376" r:id="rId137"/>
    <p:sldId id="377" r:id="rId138"/>
    <p:sldId id="378" r:id="rId139"/>
    <p:sldId id="379" r:id="rId140"/>
    <p:sldId id="380" r:id="rId141"/>
    <p:sldId id="381" r:id="rId142"/>
    <p:sldId id="382" r:id="rId143"/>
    <p:sldId id="383" r:id="rId144"/>
    <p:sldId id="384" r:id="rId145"/>
    <p:sldId id="385" r:id="rId146"/>
    <p:sldId id="386" r:id="rId147"/>
    <p:sldId id="387" r:id="rId148"/>
    <p:sldId id="388" r:id="rId149"/>
    <p:sldId id="389" r:id="rId150"/>
    <p:sldId id="390" r:id="rId151"/>
    <p:sldId id="391" r:id="rId152"/>
    <p:sldId id="392" r:id="rId153"/>
    <p:sldId id="393" r:id="rId154"/>
    <p:sldId id="394" r:id="rId155"/>
    <p:sldId id="395" r:id="rId156"/>
    <p:sldId id="396" r:id="rId157"/>
    <p:sldId id="397" r:id="rId158"/>
    <p:sldId id="398" r:id="rId159"/>
    <p:sldId id="399" r:id="rId160"/>
    <p:sldId id="400" r:id="rId161"/>
    <p:sldId id="401" r:id="rId162"/>
    <p:sldId id="402" r:id="rId163"/>
    <p:sldId id="403" r:id="rId164"/>
    <p:sldId id="404" r:id="rId165"/>
    <p:sldId id="405" r:id="rId166"/>
    <p:sldId id="406" r:id="rId167"/>
    <p:sldId id="407" r:id="rId168"/>
    <p:sldId id="408" r:id="rId169"/>
    <p:sldId id="409" r:id="rId170"/>
    <p:sldId id="410" r:id="rId171"/>
    <p:sldId id="411" r:id="rId172"/>
    <p:sldId id="412" r:id="rId173"/>
    <p:sldId id="413" r:id="rId174"/>
    <p:sldId id="414" r:id="rId175"/>
    <p:sldId id="415" r:id="rId176"/>
    <p:sldId id="416" r:id="rId177"/>
    <p:sldId id="417" r:id="rId178"/>
    <p:sldId id="418" r:id="rId179"/>
    <p:sldId id="419" r:id="rId180"/>
    <p:sldId id="420" r:id="rId181"/>
  </p:sldIdLst>
  <p:sldSz cx="13004800" cy="9753600"/>
  <p:notesSz cx="7099300"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9pPr>
  </p:defaultTextStyle>
  <p:extLst>
    <p:ext uri="{521415D9-36F7-43E2-AB2F-B90AF26B5E84}">
      <p14:sectionLst xmlns:p14="http://schemas.microsoft.com/office/powerpoint/2010/main">
        <p14:section name="既定のセクション" id="{B91B8B1C-2241-4940-93B3-B842B0DFA57B}">
          <p14:sldIdLst>
            <p14:sldId id="256"/>
          </p14:sldIdLst>
        </p14:section>
        <p14:section name="1章" id="{BDEF889E-B90B-417A-B121-EE81ACE53019}">
          <p14:sldIdLst>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Lst>
        </p14:section>
        <p14:section name="2章" id="{86344D22-E990-4437-AA13-C41F5DC8ADF2}">
          <p14:sldIdLst>
            <p14:sldId id="279"/>
            <p14:sldId id="280"/>
            <p14:sldId id="281"/>
            <p14:sldId id="282"/>
            <p14:sldId id="283"/>
            <p14:sldId id="284"/>
            <p14:sldId id="285"/>
            <p14:sldId id="286"/>
            <p14:sldId id="287"/>
            <p14:sldId id="288"/>
            <p14:sldId id="289"/>
            <p14:sldId id="290"/>
            <p14:sldId id="291"/>
            <p14:sldId id="292"/>
            <p14:sldId id="293"/>
            <p14:sldId id="294"/>
            <p14:sldId id="295"/>
            <p14:sldId id="296"/>
          </p14:sldIdLst>
        </p14:section>
        <p14:section name="3章" id="{C6AE0511-FDE5-4BC3-A4E4-B072289F5E18}">
          <p14:sldIdLst>
            <p14:sldId id="297"/>
            <p14:sldId id="298"/>
            <p14:sldId id="423"/>
            <p14:sldId id="424"/>
            <p14:sldId id="425"/>
            <p14:sldId id="426"/>
            <p14:sldId id="427"/>
            <p14:sldId id="428"/>
            <p14:sldId id="429"/>
            <p14:sldId id="430"/>
            <p14:sldId id="431"/>
            <p14:sldId id="432"/>
            <p14:sldId id="433"/>
            <p14:sldId id="434"/>
            <p14:sldId id="435"/>
            <p14:sldId id="299"/>
            <p14:sldId id="300"/>
            <p14:sldId id="301"/>
            <p14:sldId id="302"/>
            <p14:sldId id="303"/>
            <p14:sldId id="304"/>
            <p14:sldId id="305"/>
            <p14:sldId id="306"/>
            <p14:sldId id="307"/>
            <p14:sldId id="308"/>
            <p14:sldId id="309"/>
          </p14:sldIdLst>
        </p14:section>
        <p14:section name="4章" id="{C88B8E4C-971B-4EEA-A658-886E82AA3061}">
          <p14:sldIdLst>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421"/>
            <p14:sldId id="422"/>
            <p14:sldId id="341"/>
          </p14:sldIdLst>
        </p14:section>
        <p14:section name="5章" id="{9061CCCD-E699-46B6-822D-1F263861B57B}">
          <p14:sldIdLst>
            <p14:sldId id="342"/>
            <p14:sldId id="343"/>
            <p14:sldId id="344"/>
            <p14:sldId id="345"/>
            <p14:sldId id="346"/>
            <p14:sldId id="347"/>
            <p14:sldId id="348"/>
            <p14:sldId id="349"/>
            <p14:sldId id="350"/>
            <p14:sldId id="351"/>
            <p14:sldId id="352"/>
            <p14:sldId id="353"/>
            <p14:sldId id="354"/>
            <p14:sldId id="355"/>
            <p14:sldId id="356"/>
            <p14:sldId id="357"/>
            <p14:sldId id="358"/>
          </p14:sldIdLst>
        </p14:section>
        <p14:section name="6章" id="{7C1410B0-526C-4BCD-B05A-2B414B4497D0}">
          <p14:sldIdLst>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Lst>
        </p14:section>
        <p14:section name="7章" id="{87B73D3B-9954-4DE1-B184-3716D9441B1F}">
          <p14:sldIdLst>
            <p14:sldId id="393"/>
            <p14:sldId id="394"/>
            <p14:sldId id="395"/>
            <p14:sldId id="396"/>
            <p14:sldId id="397"/>
            <p14:sldId id="398"/>
            <p14:sldId id="399"/>
            <p14:sldId id="400"/>
            <p14:sldId id="401"/>
            <p14:sldId id="402"/>
            <p14:sldId id="403"/>
          </p14:sldIdLst>
        </p14:section>
        <p14:section name="8章" id="{E18DD59A-0054-44A3-AEF0-D131330C64FE}">
          <p14:sldIdLst>
            <p14:sldId id="404"/>
            <p14:sldId id="405"/>
            <p14:sldId id="406"/>
            <p14:sldId id="407"/>
            <p14:sldId id="408"/>
            <p14:sldId id="409"/>
            <p14:sldId id="410"/>
            <p14:sldId id="411"/>
            <p14:sldId id="412"/>
            <p14:sldId id="413"/>
            <p14:sldId id="414"/>
            <p14:sldId id="415"/>
            <p14:sldId id="416"/>
            <p14:sldId id="417"/>
            <p14:sldId id="418"/>
            <p14:sldId id="419"/>
            <p14:sldId id="4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72" autoAdjust="0"/>
    <p:restoredTop sz="82235" autoAdjust="0"/>
  </p:normalViewPr>
  <p:slideViewPr>
    <p:cSldViewPr snapToGrid="0">
      <p:cViewPr varScale="1">
        <p:scale>
          <a:sx n="61" d="100"/>
          <a:sy n="61" d="100"/>
        </p:scale>
        <p:origin x="126" y="84"/>
      </p:cViewPr>
      <p:guideLst/>
    </p:cSldViewPr>
  </p:slideViewPr>
  <p:notesTextViewPr>
    <p:cViewPr>
      <p:scale>
        <a:sx n="75" d="100"/>
        <a:sy n="75" d="100"/>
      </p:scale>
      <p:origin x="0" y="0"/>
    </p:cViewPr>
  </p:notesText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p:cNvSpPr>
          <p:nvPr>
            <p:ph type="body" sz="quarter" idx="1"/>
          </p:nvPr>
        </p:nvSpPr>
        <p:spPr>
          <a:xfrm>
            <a:off x="290429" y="4193699"/>
            <a:ext cx="6582988" cy="5693562"/>
          </a:xfrm>
          <a:prstGeom prst="rect">
            <a:avLst/>
          </a:prstGeom>
        </p:spPr>
        <p:txBody>
          <a:bodyPr lIns="95445" tIns="47723" rIns="95445" bIns="47723"/>
          <a:lstStyle/>
          <a:p>
            <a:endParaRPr dirty="0"/>
          </a:p>
        </p:txBody>
      </p:sp>
      <p:sp>
        <p:nvSpPr>
          <p:cNvPr id="2" name="スライド イメージ プレースホルダー 1">
            <a:extLst>
              <a:ext uri="{FF2B5EF4-FFF2-40B4-BE49-F238E27FC236}">
                <a16:creationId xmlns="" xmlns:a16="http://schemas.microsoft.com/office/drawing/2014/main" id="{F306341A-58E1-42E2-BC04-E59C18AB5130}"/>
              </a:ext>
            </a:extLst>
          </p:cNvPr>
          <p:cNvSpPr>
            <a:spLocks noGrp="1" noRot="1" noChangeAspect="1"/>
          </p:cNvSpPr>
          <p:nvPr>
            <p:ph type="sldImg" idx="2"/>
          </p:nvPr>
        </p:nvSpPr>
        <p:spPr>
          <a:xfrm>
            <a:off x="1247775" y="442913"/>
            <a:ext cx="4603750" cy="3454400"/>
          </a:xfrm>
          <a:prstGeom prst="rect">
            <a:avLst/>
          </a:prstGeom>
          <a:noFill/>
          <a:ln w="12700">
            <a:solidFill>
              <a:prstClr val="black"/>
            </a:solidFill>
          </a:ln>
        </p:spPr>
        <p:txBody>
          <a:bodyPr vert="horz" lIns="95445" tIns="47723" rIns="95445" bIns="47723" rtlCol="0" anchor="ctr"/>
          <a:lstStyle/>
          <a:p>
            <a:endParaRPr lang="ja-JP" altLang="en-US"/>
          </a:p>
        </p:txBody>
      </p:sp>
    </p:spTree>
    <p:extLst>
      <p:ext uri="{BB962C8B-B14F-4D97-AF65-F5344CB8AC3E}">
        <p14:creationId xmlns:p14="http://schemas.microsoft.com/office/powerpoint/2010/main" val="3309770512"/>
      </p:ext>
    </p:extLst>
  </p:cSld>
  <p:clrMap bg1="lt1" tx1="dk1" bg2="lt2" tx2="dk2" accent1="accent1" accent2="accent2" accent3="accent3" accent4="accent4" accent5="accent5" accent6="accent6" hlink="hlink" folHlink="folHlink"/>
  <p:notesStyle>
    <a:lvl1pPr defTabSz="457200" latinLnBrk="0">
      <a:lnSpc>
        <a:spcPct val="117999"/>
      </a:lnSpc>
      <a:defRPr sz="14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www.blockchain.com/ja/charts/cost-per-transaction"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www.blockchain.com/ja/explorer"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www.blockchain.com/ja/charts/hash-rate" TargetMode="External"/><Relationship Id="rId2" Type="http://schemas.openxmlformats.org/officeDocument/2006/relationships/slide" Target="../slides/slide136.xml"/><Relationship Id="rId1" Type="http://schemas.openxmlformats.org/officeDocument/2006/relationships/notesMaster" Target="../notesMasters/notesMaster1.xml"/><Relationship Id="rId5" Type="http://schemas.openxmlformats.org/officeDocument/2006/relationships/hyperlink" Target="https://www.blockchain.com/ja/pools" TargetMode="External"/><Relationship Id="rId4" Type="http://schemas.openxmlformats.org/officeDocument/2006/relationships/hyperlink" Target="https://www.blockchain.com/ja/charts/difficulty" TargetMode="Externa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s://gobitcoin.io/tools/cost-51-attack/"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s://www.blockchain.com/ja/explorer"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itnodes.earn.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blockchain.com/ja/chart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hainflyer.bitflyer.jp/"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8900" y="646113"/>
            <a:ext cx="4360863" cy="3271837"/>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51152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body" sz="quarter" idx="1"/>
          </p:nvPr>
        </p:nvSpPr>
        <p:spPr>
          <a:xfrm>
            <a:off x="290429" y="4193699"/>
            <a:ext cx="6582988" cy="5693562"/>
          </a:xfrm>
        </p:spPr>
        <p:txBody>
          <a:bodyPr/>
          <a:lstStyle/>
          <a:p>
            <a:pPr marL="298266" indent="-298266">
              <a:buFont typeface="Arial" panose="020B0604020202020204" pitchFamily="34" charset="0"/>
              <a:buChar char="•"/>
            </a:pPr>
            <a:r>
              <a:rPr lang="ja-JP" altLang="en-US" sz="1300"/>
              <a:t>管理者が存在せず、参加者のみでシステムを維持管理している状態を「非中央集権的な状態」と呼ぶ。</a:t>
            </a:r>
          </a:p>
          <a:p>
            <a:pPr marL="298266" indent="-298266">
              <a:buFont typeface="Arial" panose="020B0604020202020204" pitchFamily="34" charset="0"/>
              <a:buChar char="•"/>
            </a:pPr>
            <a:r>
              <a:rPr lang="ja-JP" altLang="en-US" sz="1300"/>
              <a:t>一方で、従来のシステムに用いられている管理者が存在するシステムは「中央集権的なシステム」である。</a:t>
            </a:r>
          </a:p>
          <a:p>
            <a:pPr marL="298266" indent="-298266">
              <a:buFont typeface="Arial" panose="020B0604020202020204" pitchFamily="34" charset="0"/>
              <a:buChar char="•"/>
            </a:pPr>
            <a:r>
              <a:rPr lang="ja-JP" altLang="en-US" sz="1300"/>
              <a:t>世の中の大半の仕組みは、中央集権的な仕組みの上で成り立つ。</a:t>
            </a:r>
            <a:r>
              <a:rPr lang="en-US" altLang="ja-JP" sz="1300"/>
              <a:t>(IT</a:t>
            </a:r>
            <a:r>
              <a:rPr lang="ja-JP" altLang="en-US" sz="1300" err="1"/>
              <a:t>、非</a:t>
            </a:r>
            <a:r>
              <a:rPr lang="en-US" altLang="ja-JP" sz="1300"/>
              <a:t>IT</a:t>
            </a:r>
            <a:r>
              <a:rPr lang="ja-JP" altLang="en-US" sz="1300"/>
              <a:t>に関わらず</a:t>
            </a:r>
            <a:r>
              <a:rPr lang="en-US" altLang="ja-JP" sz="1300"/>
              <a:t>)</a:t>
            </a:r>
            <a:endParaRPr lang="ja-JP" altLang="en-US" sz="1300"/>
          </a:p>
        </p:txBody>
      </p:sp>
      <p:sp>
        <p:nvSpPr>
          <p:cNvPr id="7" name="スライド イメージ プレースホルダー 6">
            <a:extLst>
              <a:ext uri="{FF2B5EF4-FFF2-40B4-BE49-F238E27FC236}">
                <a16:creationId xmlns="" xmlns:a16="http://schemas.microsoft.com/office/drawing/2014/main" id="{78F39EB0-561C-4C26-85DD-37B26C4E545D}"/>
              </a:ext>
            </a:extLst>
          </p:cNvPr>
          <p:cNvSpPr>
            <a:spLocks noGrp="1" noRot="1" noChangeAspect="1"/>
          </p:cNvSpPr>
          <p:nvPr>
            <p:ph type="sldImg"/>
          </p:nvPr>
        </p:nvSpPr>
        <p:spPr>
          <a:xfrm>
            <a:off x="1368425" y="592138"/>
            <a:ext cx="4364038" cy="3273425"/>
          </a:xfrm>
        </p:spPr>
      </p:sp>
    </p:spTree>
    <p:extLst>
      <p:ext uri="{BB962C8B-B14F-4D97-AF65-F5344CB8AC3E}">
        <p14:creationId xmlns:p14="http://schemas.microsoft.com/office/powerpoint/2010/main" val="18043012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8425" y="588963"/>
            <a:ext cx="4360863" cy="3271837"/>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電子署名は特別な技術ではなく、私たちが普段から気にすることなく利用している技術の一つである。</a:t>
            </a:r>
          </a:p>
        </p:txBody>
      </p:sp>
    </p:spTree>
    <p:extLst>
      <p:ext uri="{BB962C8B-B14F-4D97-AF65-F5344CB8AC3E}">
        <p14:creationId xmlns:p14="http://schemas.microsoft.com/office/powerpoint/2010/main" val="22818937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hape 905"/>
          <p:cNvSpPr>
            <a:spLocks noGrp="1" noRot="1" noChangeAspect="1"/>
          </p:cNvSpPr>
          <p:nvPr>
            <p:ph type="sldImg"/>
          </p:nvPr>
        </p:nvSpPr>
        <p:spPr>
          <a:xfrm>
            <a:off x="1358900" y="646113"/>
            <a:ext cx="4360863" cy="3271837"/>
          </a:xfrm>
          <a:prstGeom prst="rect">
            <a:avLst/>
          </a:prstGeom>
        </p:spPr>
        <p:txBody>
          <a:bodyPr/>
          <a:lstStyle/>
          <a:p>
            <a:endParaRPr/>
          </a:p>
        </p:txBody>
      </p:sp>
      <p:sp>
        <p:nvSpPr>
          <p:cNvPr id="906" name="Shape 906"/>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a:t>トランザクションは誰でも発行することができ、中身も自由に書くことができる。つまり、他人の通貨を利用するトランザクションも発行することはできる。</a:t>
            </a:r>
          </a:p>
          <a:p>
            <a:pPr marL="178960" indent="-178960">
              <a:buSzPct val="100000"/>
              <a:buFont typeface="Arial" panose="020B0604020202020204" pitchFamily="34" charset="0"/>
              <a:buChar char="•"/>
            </a:pPr>
            <a:r>
              <a:rPr sz="1300"/>
              <a:t>トランザクションに電子署名をすることで、そのアドレスの正当な保有者であることを証明することができ、他人に通貨を使われることを防ぐことができる</a:t>
            </a:r>
            <a:r>
              <a:rPr lang="ja-JP" altLang="en-US" sz="1300"/>
              <a:t>。</a:t>
            </a:r>
            <a:endParaRPr sz="1300"/>
          </a:p>
        </p:txBody>
      </p:sp>
    </p:spTree>
    <p:extLst>
      <p:ext uri="{BB962C8B-B14F-4D97-AF65-F5344CB8AC3E}">
        <p14:creationId xmlns:p14="http://schemas.microsoft.com/office/powerpoint/2010/main" val="5366546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 xmlns:a16="http://schemas.microsoft.com/office/drawing/2014/main" id="{2E1F58E9-3BDB-454B-8715-20FE11056955}"/>
              </a:ext>
            </a:extLst>
          </p:cNvPr>
          <p:cNvSpPr>
            <a:spLocks noGrp="1" noRot="1" noChangeAspect="1"/>
          </p:cNvSpPr>
          <p:nvPr>
            <p:ph type="sldImg"/>
          </p:nvPr>
        </p:nvSpPr>
        <p:spPr>
          <a:xfrm>
            <a:off x="1368425" y="614363"/>
            <a:ext cx="4360863" cy="3271837"/>
          </a:xfrm>
        </p:spPr>
      </p:sp>
      <p:sp>
        <p:nvSpPr>
          <p:cNvPr id="5" name="ノート プレースホルダー 4">
            <a:extLst>
              <a:ext uri="{FF2B5EF4-FFF2-40B4-BE49-F238E27FC236}">
                <a16:creationId xmlns="" xmlns:a16="http://schemas.microsoft.com/office/drawing/2014/main" id="{09A9BC7E-2B37-4979-8EE5-15C6161BAAC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623262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xfrm>
            <a:off x="1358900" y="646113"/>
            <a:ext cx="4360863" cy="3271837"/>
          </a:xfrm>
          <a:prstGeom prst="rect">
            <a:avLst/>
          </a:prstGeom>
        </p:spPr>
        <p:txBody>
          <a:bodyPr/>
          <a:lstStyle/>
          <a:p>
            <a:endParaRPr/>
          </a:p>
        </p:txBody>
      </p:sp>
      <p:sp>
        <p:nvSpPr>
          <p:cNvPr id="918" name="Shape 918"/>
          <p:cNvSpPr>
            <a:spLocks noGrp="1"/>
          </p:cNvSpPr>
          <p:nvPr>
            <p:ph type="body" sz="quarter" idx="1"/>
          </p:nvPr>
        </p:nvSpPr>
        <p:spPr>
          <a:prstGeom prst="rect">
            <a:avLst/>
          </a:prstGeom>
        </p:spPr>
        <p:txBody>
          <a:bodyPr/>
          <a:lstStyle/>
          <a:p>
            <a:pPr algn="l"/>
            <a:r>
              <a:rPr sz="1300"/>
              <a:t>P2Pネットワークの説明を始める前に、現在多くのシステムで利用されているクライアントサーバー型ネットワークについて説明する。</a:t>
            </a:r>
          </a:p>
          <a:p>
            <a:pPr algn="l"/>
            <a:endParaRPr sz="1300"/>
          </a:p>
          <a:p>
            <a:pPr algn="l">
              <a:defRPr sz="2600"/>
            </a:pPr>
            <a:r>
              <a:rPr sz="1300"/>
              <a:t>クライアントサーバー型ネットワークでは、2種類のコンピュータが存在する。</a:t>
            </a:r>
          </a:p>
          <a:p>
            <a:pPr algn="l"/>
            <a:endParaRPr lang="en-US" altLang="ja-JP" sz="1300"/>
          </a:p>
          <a:p>
            <a:pPr marL="178960" indent="-178960" algn="l">
              <a:buFont typeface="Arial" panose="020B0604020202020204" pitchFamily="34" charset="0"/>
              <a:buChar char="•"/>
            </a:pPr>
            <a:r>
              <a:rPr sz="1300" err="1"/>
              <a:t>クライアント</a:t>
            </a:r>
            <a:endParaRPr sz="1300"/>
          </a:p>
          <a:p>
            <a:pPr algn="l"/>
            <a:r>
              <a:rPr sz="1300"/>
              <a:t>一般的に私たちが、webサイトを閲覧したり、オンラインでアプリケーションを利用している際には、私たちが利用しているPCやスマートフォンなどはクライアントの立場に立っている。</a:t>
            </a:r>
          </a:p>
          <a:p>
            <a:pPr algn="l"/>
            <a:endParaRPr sz="1300"/>
          </a:p>
          <a:p>
            <a:pPr marL="178960" indent="-178960" algn="l">
              <a:buFont typeface="Arial" panose="020B0604020202020204" pitchFamily="34" charset="0"/>
              <a:buChar char="•"/>
            </a:pPr>
            <a:r>
              <a:rPr sz="1300" err="1"/>
              <a:t>サーバ</a:t>
            </a:r>
            <a:r>
              <a:rPr sz="1300"/>
              <a:t>ー</a:t>
            </a:r>
          </a:p>
          <a:p>
            <a:pPr algn="l"/>
            <a:r>
              <a:rPr sz="1300"/>
              <a:t>クライアントに対して、webサイトやアプリケーションのデータを保有し、クライアントから要求があった際に、それらを提供するのがサーバー</a:t>
            </a:r>
            <a:r>
              <a:rPr lang="ja-JP" altLang="en-US" sz="1300"/>
              <a:t>である</a:t>
            </a:r>
            <a:r>
              <a:rPr sz="1300"/>
              <a:t>。サーバーはその役割によってメールサーバーや、Webサーバーなどに分類する事ができる。一般的にサーバーはサービスを提供する企業内や、データセンターで管理されており、日常生活で目にすることはほとんどない。</a:t>
            </a:r>
          </a:p>
          <a:p>
            <a:pPr algn="l"/>
            <a:endParaRPr sz="1300"/>
          </a:p>
          <a:p>
            <a:pPr algn="l"/>
            <a:r>
              <a:rPr sz="1300" err="1"/>
              <a:t>一般的に私たちが利用しているサービスの大半は、クライアントサーバー型のネットワークである</a:t>
            </a:r>
            <a:r>
              <a:rPr sz="1300"/>
              <a:t>。</a:t>
            </a:r>
          </a:p>
        </p:txBody>
      </p:sp>
    </p:spTree>
    <p:extLst>
      <p:ext uri="{BB962C8B-B14F-4D97-AF65-F5344CB8AC3E}">
        <p14:creationId xmlns:p14="http://schemas.microsoft.com/office/powerpoint/2010/main" val="1022301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noRot="1" noChangeAspect="1"/>
          </p:cNvSpPr>
          <p:nvPr>
            <p:ph type="sldImg"/>
          </p:nvPr>
        </p:nvSpPr>
        <p:spPr>
          <a:xfrm>
            <a:off x="1358900" y="646113"/>
            <a:ext cx="4360863" cy="3271837"/>
          </a:xfrm>
          <a:prstGeom prst="rect">
            <a:avLst/>
          </a:prstGeom>
        </p:spPr>
        <p:txBody>
          <a:bodyPr/>
          <a:lstStyle/>
          <a:p>
            <a:endParaRPr/>
          </a:p>
        </p:txBody>
      </p:sp>
      <p:sp>
        <p:nvSpPr>
          <p:cNvPr id="925" name="Shape 925"/>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クライアントとサーバーが相互に通信し合うことにより成り立っている</a:t>
            </a:r>
            <a:r>
              <a:rPr sz="1300"/>
              <a:t>。</a:t>
            </a:r>
          </a:p>
          <a:p>
            <a:pPr marL="178960" indent="-178960">
              <a:buSzPct val="100000"/>
              <a:buFont typeface="Arial" panose="020B0604020202020204" pitchFamily="34" charset="0"/>
              <a:buChar char="•"/>
            </a:pPr>
            <a:endParaRPr lang="en-US" altLang="ja-JP" sz="1300"/>
          </a:p>
          <a:p>
            <a:pPr algn="ctr">
              <a:buSzPct val="100000"/>
            </a:pPr>
            <a:r>
              <a:rPr sz="1300" err="1"/>
              <a:t>クライアントサーバー型ネットワークでの処理の流れを以下に示す</a:t>
            </a:r>
            <a:r>
              <a:rPr sz="1300"/>
              <a:t>。</a:t>
            </a:r>
          </a:p>
          <a:p>
            <a:pPr marL="178960" indent="-178960">
              <a:buFont typeface="Arial" panose="020B0604020202020204" pitchFamily="34" charset="0"/>
              <a:buChar char="•"/>
            </a:pPr>
            <a:r>
              <a:rPr sz="1300" err="1"/>
              <a:t>クライアントがサーバーにリクエストを送る</a:t>
            </a:r>
            <a:r>
              <a:rPr lang="ja-JP" altLang="en-US" sz="1300"/>
              <a:t>。</a:t>
            </a:r>
            <a:endParaRPr sz="1300"/>
          </a:p>
          <a:p>
            <a:pPr marL="178960" indent="-178960">
              <a:buFont typeface="Arial" panose="020B0604020202020204" pitchFamily="34" charset="0"/>
              <a:buChar char="•"/>
            </a:pPr>
            <a:r>
              <a:rPr sz="1300" err="1"/>
              <a:t>サーバーが受け取ったリクエストを処理する</a:t>
            </a:r>
            <a:r>
              <a:rPr lang="ja-JP" altLang="en-US" sz="1300"/>
              <a:t>。</a:t>
            </a:r>
            <a:endParaRPr sz="1300"/>
          </a:p>
          <a:p>
            <a:pPr marL="178960" indent="-178960">
              <a:buFont typeface="Arial" panose="020B0604020202020204" pitchFamily="34" charset="0"/>
              <a:buChar char="•"/>
            </a:pPr>
            <a:r>
              <a:rPr sz="1300" err="1"/>
              <a:t>サーバーがクライアントにレスポンスを返す</a:t>
            </a:r>
            <a:r>
              <a:rPr lang="ja-JP" altLang="en-US" sz="1300"/>
              <a:t>。</a:t>
            </a:r>
            <a:endParaRPr sz="1300"/>
          </a:p>
        </p:txBody>
      </p:sp>
    </p:spTree>
    <p:extLst>
      <p:ext uri="{BB962C8B-B14F-4D97-AF65-F5344CB8AC3E}">
        <p14:creationId xmlns:p14="http://schemas.microsoft.com/office/powerpoint/2010/main" val="35827688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Shape 931"/>
          <p:cNvSpPr>
            <a:spLocks noGrp="1" noRot="1" noChangeAspect="1"/>
          </p:cNvSpPr>
          <p:nvPr>
            <p:ph type="sldImg"/>
          </p:nvPr>
        </p:nvSpPr>
        <p:spPr>
          <a:xfrm>
            <a:off x="1358900" y="646113"/>
            <a:ext cx="4360863" cy="3271837"/>
          </a:xfrm>
          <a:prstGeom prst="rect">
            <a:avLst/>
          </a:prstGeom>
        </p:spPr>
        <p:txBody>
          <a:bodyPr/>
          <a:lstStyle/>
          <a:p>
            <a:endParaRPr/>
          </a:p>
        </p:txBody>
      </p:sp>
      <p:sp>
        <p:nvSpPr>
          <p:cNvPr id="932" name="Shape 932"/>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lang="ja-JP" altLang="en-US" sz="1300" dirty="0"/>
              <a:t>仕様</a:t>
            </a:r>
            <a:r>
              <a:rPr sz="1300" dirty="0" err="1"/>
              <a:t>の変更が容易</a:t>
            </a:r>
            <a:endParaRPr sz="1300" dirty="0"/>
          </a:p>
          <a:p>
            <a:r>
              <a:rPr sz="1300" dirty="0" err="1"/>
              <a:t>サーバーが保持しているデータやプログラムに修正を行うだけでよい</a:t>
            </a:r>
            <a:r>
              <a:rPr sz="1300" dirty="0"/>
              <a:t>。</a:t>
            </a:r>
          </a:p>
          <a:p>
            <a:endParaRPr sz="1300" dirty="0"/>
          </a:p>
          <a:p>
            <a:pPr marL="178960" indent="-178960">
              <a:buFont typeface="Arial" panose="020B0604020202020204" pitchFamily="34" charset="0"/>
              <a:buChar char="•"/>
            </a:pPr>
            <a:r>
              <a:rPr sz="1300" dirty="0" err="1"/>
              <a:t>単一障害点が存在する</a:t>
            </a:r>
            <a:endParaRPr sz="1300" dirty="0"/>
          </a:p>
          <a:p>
            <a:r>
              <a:rPr sz="1300" dirty="0" err="1"/>
              <a:t>特定の箇所が機能不全に至るとシステム全体が機能しなくなる箇所を単一障害点と呼ぶ</a:t>
            </a:r>
            <a:r>
              <a:rPr sz="1300" dirty="0"/>
              <a:t>。</a:t>
            </a:r>
          </a:p>
          <a:p>
            <a:r>
              <a:rPr sz="1300" dirty="0"/>
              <a:t>クライアントサーバー型ネットワークでは通信は全てサーバーを経由するため、サーバーが単一障害点となり、サーバーが機能しなくなるとネットワーク全体が機能不全に陥る。</a:t>
            </a:r>
          </a:p>
          <a:p>
            <a:endParaRPr sz="1300" dirty="0"/>
          </a:p>
          <a:p>
            <a:pPr marL="178960" indent="-178960">
              <a:buFont typeface="Arial" panose="020B0604020202020204" pitchFamily="34" charset="0"/>
              <a:buChar char="•"/>
            </a:pPr>
            <a:r>
              <a:rPr sz="1300" dirty="0" err="1"/>
              <a:t>特定の箇所に負荷が集中する</a:t>
            </a:r>
            <a:endParaRPr sz="1300" dirty="0"/>
          </a:p>
          <a:p>
            <a:r>
              <a:rPr sz="1300" dirty="0"/>
              <a:t>すべての通信がサーバーを経由するため、クライアント数の増加や、一時的な通信量の増加に伴って、サーバーに大きな負荷がかかる。これにより、処理速度の低下や、最悪の場合には、サーバーが停止する可能性もある。</a:t>
            </a:r>
          </a:p>
          <a:p>
            <a:endParaRPr sz="1300" dirty="0"/>
          </a:p>
          <a:p>
            <a:pPr marL="178960" indent="-178960">
              <a:buFont typeface="Arial" panose="020B0604020202020204" pitchFamily="34" charset="0"/>
              <a:buChar char="•"/>
            </a:pPr>
            <a:r>
              <a:rPr sz="1300" dirty="0" err="1"/>
              <a:t>管理者が存在する</a:t>
            </a:r>
            <a:endParaRPr sz="1300" dirty="0"/>
          </a:p>
          <a:p>
            <a:r>
              <a:rPr sz="1300" dirty="0" err="1"/>
              <a:t>管理者が存在することにより、システムの管理が容易になるという利点はあ</a:t>
            </a:r>
            <a:r>
              <a:rPr lang="ja-JP" altLang="en-US" sz="1300" dirty="0"/>
              <a:t>る</a:t>
            </a:r>
            <a:r>
              <a:rPr sz="1300" dirty="0" err="1"/>
              <a:t>が、管理者の権限が悪用されることや、管理者権限が奪われることによる不正が行われる可能性もある</a:t>
            </a:r>
            <a:r>
              <a:rPr sz="1300" dirty="0"/>
              <a:t>。</a:t>
            </a:r>
          </a:p>
          <a:p>
            <a:r>
              <a:rPr sz="1300" dirty="0"/>
              <a:t>　</a:t>
            </a:r>
          </a:p>
        </p:txBody>
      </p:sp>
    </p:spTree>
    <p:extLst>
      <p:ext uri="{BB962C8B-B14F-4D97-AF65-F5344CB8AC3E}">
        <p14:creationId xmlns:p14="http://schemas.microsoft.com/office/powerpoint/2010/main" val="29398825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noRot="1" noChangeAspect="1"/>
          </p:cNvSpPr>
          <p:nvPr>
            <p:ph type="sldImg"/>
          </p:nvPr>
        </p:nvSpPr>
        <p:spPr>
          <a:xfrm>
            <a:off x="1358900" y="646113"/>
            <a:ext cx="4360863" cy="3271837"/>
          </a:xfrm>
          <a:prstGeom prst="rect">
            <a:avLst/>
          </a:prstGeom>
        </p:spPr>
        <p:txBody>
          <a:bodyPr/>
          <a:lstStyle/>
          <a:p>
            <a:endParaRPr/>
          </a:p>
        </p:txBody>
      </p:sp>
      <p:sp>
        <p:nvSpPr>
          <p:cNvPr id="940" name="Shape 940"/>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コンピュータが互いに情報を伝達し合うことにより、通信が行われる</a:t>
            </a:r>
            <a:r>
              <a:rPr lang="ja-JP" altLang="en-US" sz="1300"/>
              <a:t>。</a:t>
            </a:r>
            <a:endParaRPr sz="1300"/>
          </a:p>
          <a:p>
            <a:pPr marL="178960" indent="-178960">
              <a:buSzPct val="100000"/>
              <a:buFont typeface="Arial" panose="020B0604020202020204" pitchFamily="34" charset="0"/>
              <a:buChar char="•"/>
            </a:pPr>
            <a:r>
              <a:rPr sz="1300"/>
              <a:t>P2Pネットワークを構成するそれぞれのコンピュータは「ノード」と呼ばれる</a:t>
            </a:r>
            <a:r>
              <a:rPr lang="ja-JP" altLang="en-US" sz="1300"/>
              <a:t>。</a:t>
            </a:r>
            <a:endParaRPr sz="1300"/>
          </a:p>
          <a:p>
            <a:pPr marL="178960" indent="-178960">
              <a:buFont typeface="Arial" panose="020B0604020202020204" pitchFamily="34" charset="0"/>
              <a:buChar char="•"/>
            </a:pPr>
            <a:endParaRPr sz="1300"/>
          </a:p>
        </p:txBody>
      </p:sp>
    </p:spTree>
    <p:extLst>
      <p:ext uri="{BB962C8B-B14F-4D97-AF65-F5344CB8AC3E}">
        <p14:creationId xmlns:p14="http://schemas.microsoft.com/office/powerpoint/2010/main" val="20899851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Shape 946"/>
          <p:cNvSpPr>
            <a:spLocks noGrp="1" noRot="1" noChangeAspect="1"/>
          </p:cNvSpPr>
          <p:nvPr>
            <p:ph type="sldImg"/>
          </p:nvPr>
        </p:nvSpPr>
        <p:spPr>
          <a:xfrm>
            <a:off x="1358900" y="646113"/>
            <a:ext cx="4360863" cy="3271837"/>
          </a:xfrm>
          <a:prstGeom prst="rect">
            <a:avLst/>
          </a:prstGeom>
        </p:spPr>
        <p:txBody>
          <a:bodyPr/>
          <a:lstStyle/>
          <a:p>
            <a:endParaRPr/>
          </a:p>
        </p:txBody>
      </p:sp>
      <p:sp>
        <p:nvSpPr>
          <p:cNvPr id="947" name="Shape 94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dirty="0" err="1"/>
              <a:t>高い稼働率</a:t>
            </a:r>
            <a:endParaRPr sz="1300" dirty="0"/>
          </a:p>
          <a:p>
            <a:r>
              <a:rPr sz="1300" dirty="0" err="1"/>
              <a:t>特定のノードに依存していないため、複数のノードが機能しなくなった場合にも、システム全体が機能しなくなることは少ない</a:t>
            </a:r>
            <a:r>
              <a:rPr sz="1300" dirty="0"/>
              <a:t>。</a:t>
            </a:r>
          </a:p>
          <a:p>
            <a:endParaRPr sz="1300" dirty="0"/>
          </a:p>
          <a:p>
            <a:pPr marL="178960" indent="-178960">
              <a:buFont typeface="Arial" panose="020B0604020202020204" pitchFamily="34" charset="0"/>
              <a:buChar char="•"/>
            </a:pPr>
            <a:r>
              <a:rPr sz="1300" dirty="0" err="1"/>
              <a:t>高いスケーラビリティ</a:t>
            </a:r>
            <a:endParaRPr sz="1300" dirty="0"/>
          </a:p>
          <a:p>
            <a:r>
              <a:rPr sz="1300" dirty="0"/>
              <a:t>クライアントサーバー型のネットワークでは、すべての通信がサーバーを経由していたのに対して、P2Pネットワークでは特定のノードを経由することはなく、特定の回線に負荷がかかることはない。</a:t>
            </a:r>
          </a:p>
          <a:p>
            <a:endParaRPr sz="1300" dirty="0"/>
          </a:p>
          <a:p>
            <a:pPr marL="178960" indent="-178960">
              <a:buFont typeface="Arial" panose="020B0604020202020204" pitchFamily="34" charset="0"/>
              <a:buChar char="•"/>
            </a:pPr>
            <a:r>
              <a:rPr sz="1300" dirty="0" err="1"/>
              <a:t>データの書き換え</a:t>
            </a:r>
            <a:endParaRPr sz="1300" dirty="0"/>
          </a:p>
          <a:p>
            <a:r>
              <a:rPr sz="1300" dirty="0" err="1"/>
              <a:t>複数のノードを中継しデータを受け取る際には、中継したノードによりデータが書き換えられるリスクがあ</a:t>
            </a:r>
            <a:r>
              <a:rPr lang="ja-JP" altLang="en-US" sz="1300" dirty="0"/>
              <a:t>る。</a:t>
            </a:r>
            <a:endParaRPr lang="en-US" altLang="ja-JP" sz="1300" dirty="0"/>
          </a:p>
          <a:p>
            <a:endParaRPr sz="1300" dirty="0"/>
          </a:p>
          <a:p>
            <a:pPr marL="178960" indent="-178960">
              <a:buFont typeface="Arial" panose="020B0604020202020204" pitchFamily="34" charset="0"/>
              <a:buChar char="•"/>
            </a:pPr>
            <a:r>
              <a:rPr sz="1300" dirty="0" err="1"/>
              <a:t>仕様の変更</a:t>
            </a:r>
            <a:endParaRPr sz="1300" dirty="0"/>
          </a:p>
          <a:p>
            <a:r>
              <a:rPr sz="1300" dirty="0" err="1"/>
              <a:t>クライアントサーバー型の仕様変更と比べて、それぞれのノードでの作業が必要になるためソフトの配布などにコストがかかる</a:t>
            </a:r>
            <a:r>
              <a:rPr lang="ja-JP" altLang="en-US" sz="1300" dirty="0" err="1"/>
              <a:t>。</a:t>
            </a:r>
            <a:endParaRPr sz="1300" dirty="0"/>
          </a:p>
        </p:txBody>
      </p:sp>
    </p:spTree>
    <p:extLst>
      <p:ext uri="{BB962C8B-B14F-4D97-AF65-F5344CB8AC3E}">
        <p14:creationId xmlns:p14="http://schemas.microsoft.com/office/powerpoint/2010/main" val="27836986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Shape 956"/>
          <p:cNvSpPr>
            <a:spLocks noGrp="1" noRot="1" noChangeAspect="1"/>
          </p:cNvSpPr>
          <p:nvPr>
            <p:ph type="sldImg"/>
          </p:nvPr>
        </p:nvSpPr>
        <p:spPr>
          <a:xfrm>
            <a:off x="1358900" y="646113"/>
            <a:ext cx="4360863" cy="3271837"/>
          </a:xfrm>
          <a:prstGeom prst="rect">
            <a:avLst/>
          </a:prstGeom>
        </p:spPr>
        <p:txBody>
          <a:bodyPr/>
          <a:lstStyle/>
          <a:p>
            <a:endParaRPr/>
          </a:p>
        </p:txBody>
      </p:sp>
      <p:sp>
        <p:nvSpPr>
          <p:cNvPr id="957" name="Shape 95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P2Pネットワークは大きく「ピュアP2P」と「ハイブリッドP2P」の2種類に分けることができる</a:t>
            </a:r>
            <a:r>
              <a:rPr lang="ja-JP" altLang="en-US" sz="1300"/>
              <a:t>。</a:t>
            </a:r>
            <a:endParaRPr sz="1300"/>
          </a:p>
        </p:txBody>
      </p:sp>
    </p:spTree>
    <p:extLst>
      <p:ext uri="{BB962C8B-B14F-4D97-AF65-F5344CB8AC3E}">
        <p14:creationId xmlns:p14="http://schemas.microsoft.com/office/powerpoint/2010/main" val="30532174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xfrm>
            <a:off x="1358900" y="646113"/>
            <a:ext cx="4360863" cy="3271837"/>
          </a:xfrm>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a:t>ネットワークがノードのみで構成されているP2Pネットワーク</a:t>
            </a:r>
            <a:endParaRPr lang="en-US" altLang="ja-JP" sz="1300"/>
          </a:p>
          <a:p>
            <a:pPr marL="178960" indent="-178960">
              <a:buSzPct val="100000"/>
              <a:buFont typeface="Arial" panose="020B0604020202020204" pitchFamily="34" charset="0"/>
              <a:buChar char="•"/>
            </a:pPr>
            <a:r>
              <a:rPr sz="1300"/>
              <a:t>ピュアP2Pの中にも、ノード間に権限の差があるものもある</a:t>
            </a:r>
            <a:r>
              <a:rPr lang="ja-JP" altLang="en-US" sz="1300"/>
              <a:t>。</a:t>
            </a:r>
            <a:endParaRPr sz="1300"/>
          </a:p>
          <a:p>
            <a:pPr marL="178960" indent="-178960">
              <a:buSzPct val="100000"/>
              <a:buFont typeface="Arial" panose="020B0604020202020204" pitchFamily="34" charset="0"/>
              <a:buChar char="•"/>
            </a:pPr>
            <a:r>
              <a:rPr sz="1300" err="1"/>
              <a:t>利用例にBitcoinやEthereumなどがある</a:t>
            </a:r>
            <a:r>
              <a:rPr lang="ja-JP" altLang="en-US" sz="1300"/>
              <a:t>。</a:t>
            </a:r>
            <a:endParaRPr sz="1300"/>
          </a:p>
          <a:p>
            <a:pPr marL="178960" indent="-178960">
              <a:buFont typeface="Arial" panose="020B0604020202020204" pitchFamily="34" charset="0"/>
              <a:buChar char="•"/>
            </a:pPr>
            <a:endParaRPr sz="1300"/>
          </a:p>
        </p:txBody>
      </p:sp>
    </p:spTree>
    <p:extLst>
      <p:ext uri="{BB962C8B-B14F-4D97-AF65-F5344CB8AC3E}">
        <p14:creationId xmlns:p14="http://schemas.microsoft.com/office/powerpoint/2010/main" val="2618641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body" sz="quarter" idx="1"/>
          </p:nvPr>
        </p:nvSpPr>
        <p:spPr/>
        <p:txBody>
          <a:bodyPr/>
          <a:lstStyle/>
          <a:p>
            <a:pPr algn="l"/>
            <a:r>
              <a:rPr lang="ja-JP" altLang="en-US" sz="1300"/>
              <a:t>ブロックチェーンを記録を保存するデータベースとして捉えたとき、既従の仕組みに比べて改ざん耐性が高い特徴があり、この特徴はブロックチェーンの以下の性質により生まれる。</a:t>
            </a:r>
          </a:p>
          <a:p>
            <a:pPr marL="298266" indent="-298266">
              <a:buFont typeface="Arial" panose="020B0604020202020204" pitchFamily="34" charset="0"/>
              <a:buChar char="•"/>
            </a:pPr>
            <a:r>
              <a:rPr lang="ja-JP" altLang="en-US" sz="1300"/>
              <a:t>ネットワーク内に多数の複製が存在する。</a:t>
            </a:r>
          </a:p>
          <a:p>
            <a:pPr marL="298266" indent="-298266">
              <a:buFont typeface="Arial" panose="020B0604020202020204" pitchFamily="34" charset="0"/>
              <a:buChar char="•"/>
            </a:pPr>
            <a:r>
              <a:rPr lang="ja-JP" altLang="en-US" sz="1300"/>
              <a:t>ブロックチェーン独自のデータ構造とデータを記録するための仕組み</a:t>
            </a:r>
            <a:endParaRPr lang="en-US" altLang="ja-JP" sz="1300"/>
          </a:p>
          <a:p>
            <a:endParaRPr lang="ja-JP" altLang="en-US" sz="1300"/>
          </a:p>
          <a:p>
            <a:pPr marL="298266" indent="-298266">
              <a:buFont typeface="Arial" panose="020B0604020202020204" pitchFamily="34" charset="0"/>
              <a:buChar char="•"/>
            </a:pPr>
            <a:r>
              <a:rPr lang="ja-JP" altLang="en-US" sz="1300"/>
              <a:t>ブロックチェーンのデータ構造については</a:t>
            </a:r>
            <a:r>
              <a:rPr lang="en-US" altLang="ja-JP" sz="1300"/>
              <a:t>3</a:t>
            </a:r>
            <a:r>
              <a:rPr lang="ja-JP" altLang="en-US" sz="1300"/>
              <a:t>章、データを記録するための仕組みについては</a:t>
            </a:r>
            <a:r>
              <a:rPr lang="en-US" altLang="ja-JP" sz="1300"/>
              <a:t>6</a:t>
            </a:r>
            <a:r>
              <a:rPr lang="ja-JP" altLang="en-US" sz="1300"/>
              <a:t>章で説明する</a:t>
            </a:r>
          </a:p>
        </p:txBody>
      </p:sp>
      <p:sp>
        <p:nvSpPr>
          <p:cNvPr id="3" name="スライド イメージ プレースホルダー 2">
            <a:extLst>
              <a:ext uri="{FF2B5EF4-FFF2-40B4-BE49-F238E27FC236}">
                <a16:creationId xmlns="" xmlns:a16="http://schemas.microsoft.com/office/drawing/2014/main" id="{DA99C665-18B7-471F-BDCC-0E470F4DC28D}"/>
              </a:ext>
            </a:extLst>
          </p:cNvPr>
          <p:cNvSpPr>
            <a:spLocks noGrp="1" noRot="1" noChangeAspect="1"/>
          </p:cNvSpPr>
          <p:nvPr>
            <p:ph type="sldImg"/>
          </p:nvPr>
        </p:nvSpPr>
        <p:spPr>
          <a:xfrm>
            <a:off x="1368425" y="625475"/>
            <a:ext cx="4360863" cy="3271838"/>
          </a:xfrm>
        </p:spPr>
      </p:sp>
    </p:spTree>
    <p:extLst>
      <p:ext uri="{BB962C8B-B14F-4D97-AF65-F5344CB8AC3E}">
        <p14:creationId xmlns:p14="http://schemas.microsoft.com/office/powerpoint/2010/main" val="16782785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 name="Shape 976"/>
          <p:cNvSpPr>
            <a:spLocks noGrp="1" noRot="1" noChangeAspect="1"/>
          </p:cNvSpPr>
          <p:nvPr>
            <p:ph type="sldImg"/>
          </p:nvPr>
        </p:nvSpPr>
        <p:spPr>
          <a:xfrm>
            <a:off x="1358900" y="646113"/>
            <a:ext cx="4360863" cy="3271837"/>
          </a:xfrm>
          <a:prstGeom prst="rect">
            <a:avLst/>
          </a:prstGeom>
        </p:spPr>
        <p:txBody>
          <a:bodyPr/>
          <a:lstStyle/>
          <a:p>
            <a:endParaRPr/>
          </a:p>
        </p:txBody>
      </p:sp>
      <p:sp>
        <p:nvSpPr>
          <p:cNvPr id="977" name="Shape 977"/>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ネットワークがノードだけでなく、ネットワーク内にサーバーが存在する</a:t>
            </a:r>
            <a:r>
              <a:rPr lang="ja-JP" altLang="en-US" sz="1300"/>
              <a:t>。</a:t>
            </a:r>
            <a:endParaRPr lang="en-US" altLang="ja-JP" sz="1300"/>
          </a:p>
          <a:p>
            <a:pPr marL="178960" indent="-178960">
              <a:buSzPct val="100000"/>
              <a:buFont typeface="Arial" panose="020B0604020202020204" pitchFamily="34" charset="0"/>
              <a:buChar char="•"/>
            </a:pPr>
            <a:r>
              <a:rPr sz="1300"/>
              <a:t>ハイブリッドP2Pのネットワーク内に存在するサーバーの役割は、目的により異なり、ネットワーク内のノードの位置を把握しておくことで、ピュアP2Pに比べて情報の伝達を効率的に行うことができるなどがある</a:t>
            </a:r>
            <a:r>
              <a:rPr lang="ja-JP" altLang="en-US" sz="1300"/>
              <a:t>。</a:t>
            </a:r>
            <a:endParaRPr sz="1300"/>
          </a:p>
          <a:p>
            <a:pPr marL="178960" indent="-178960">
              <a:buSzPct val="100000"/>
              <a:buFont typeface="Arial" panose="020B0604020202020204" pitchFamily="34" charset="0"/>
              <a:buChar char="•"/>
            </a:pPr>
            <a:r>
              <a:rPr sz="1300" err="1"/>
              <a:t>利用例には、ネット通話を行うことのできるSkypeやファイルの共有サービスであるBitTorrentなどがある</a:t>
            </a:r>
            <a:r>
              <a:rPr lang="ja-JP" altLang="en-US" sz="1300"/>
              <a:t>。</a:t>
            </a:r>
            <a:endParaRPr sz="1300"/>
          </a:p>
        </p:txBody>
      </p:sp>
    </p:spTree>
    <p:extLst>
      <p:ext uri="{BB962C8B-B14F-4D97-AF65-F5344CB8AC3E}">
        <p14:creationId xmlns:p14="http://schemas.microsoft.com/office/powerpoint/2010/main" val="4423114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1358900" y="646113"/>
            <a:ext cx="4360863" cy="3271837"/>
          </a:xfrm>
          <a:prstGeom prst="rect">
            <a:avLst/>
          </a:prstGeom>
        </p:spPr>
        <p:txBody>
          <a:bodyPr/>
          <a:lstStyle/>
          <a:p>
            <a:endParaRPr/>
          </a:p>
        </p:txBody>
      </p:sp>
      <p:sp>
        <p:nvSpPr>
          <p:cNvPr id="985" name="Shape 985"/>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P2Pネットワークはノード同士の接続の際に、接続するノードの制約の有無により「非構造化オーバーレイ」と「構造化オーバーレイ」の2種類に分類する事ができる</a:t>
            </a:r>
            <a:r>
              <a:rPr lang="ja-JP" altLang="en-US" sz="1300"/>
              <a:t>。</a:t>
            </a:r>
            <a:endParaRPr sz="1300"/>
          </a:p>
        </p:txBody>
      </p:sp>
    </p:spTree>
    <p:extLst>
      <p:ext uri="{BB962C8B-B14F-4D97-AF65-F5344CB8AC3E}">
        <p14:creationId xmlns:p14="http://schemas.microsoft.com/office/powerpoint/2010/main" val="32595652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Shape 996"/>
          <p:cNvSpPr>
            <a:spLocks noGrp="1" noRot="1" noChangeAspect="1"/>
          </p:cNvSpPr>
          <p:nvPr>
            <p:ph type="sldImg"/>
          </p:nvPr>
        </p:nvSpPr>
        <p:spPr>
          <a:xfrm>
            <a:off x="1358900" y="646113"/>
            <a:ext cx="4360863" cy="3271837"/>
          </a:xfrm>
          <a:prstGeom prst="rect">
            <a:avLst/>
          </a:prstGeom>
        </p:spPr>
        <p:txBody>
          <a:bodyPr/>
          <a:lstStyle/>
          <a:p>
            <a:endParaRPr/>
          </a:p>
        </p:txBody>
      </p:sp>
      <p:sp>
        <p:nvSpPr>
          <p:cNvPr id="997" name="Shape 99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構造化オーバーレイとは、ネットワーク内の各ノードが接続するノードがあらかじめ定められているP2Pネットワークの方式</a:t>
            </a:r>
            <a:r>
              <a:rPr lang="ja-JP" altLang="en-US" sz="1300"/>
              <a:t>である。</a:t>
            </a:r>
            <a:endParaRPr sz="1300"/>
          </a:p>
          <a:p>
            <a:pPr marL="178960" indent="-178960">
              <a:buFont typeface="Arial" panose="020B0604020202020204" pitchFamily="34" charset="0"/>
              <a:buChar char="•"/>
            </a:pPr>
            <a:r>
              <a:rPr sz="1300" err="1"/>
              <a:t>各ノードにIDが割り振られ、そのIDに従って接続相手が決定される</a:t>
            </a:r>
            <a:r>
              <a:rPr lang="ja-JP" altLang="en-US" sz="1300"/>
              <a:t>。</a:t>
            </a:r>
            <a:endParaRPr sz="1300"/>
          </a:p>
          <a:p>
            <a:pPr marL="178960" indent="-178960">
              <a:buFont typeface="Arial" panose="020B0604020202020204" pitchFamily="34" charset="0"/>
              <a:buChar char="•"/>
            </a:pPr>
            <a:r>
              <a:rPr sz="1300" err="1"/>
              <a:t>これにより、リング型やツリー型のオーバーレイネットワークが構築される</a:t>
            </a:r>
            <a:r>
              <a:rPr lang="ja-JP" altLang="en-US" sz="1300"/>
              <a:t>。</a:t>
            </a:r>
            <a:endParaRPr sz="1300"/>
          </a:p>
          <a:p>
            <a:pPr marL="178960" indent="-178960">
              <a:buFont typeface="Arial" panose="020B0604020202020204" pitchFamily="34" charset="0"/>
              <a:buChar char="•"/>
            </a:pPr>
            <a:r>
              <a:rPr sz="1300" err="1"/>
              <a:t>メッセージの転送効率が</a:t>
            </a:r>
            <a:r>
              <a:rPr lang="ja-JP" altLang="en-US" sz="1300"/>
              <a:t>良い。</a:t>
            </a:r>
            <a:endParaRPr sz="1300"/>
          </a:p>
          <a:p>
            <a:pPr marL="178960" indent="-178960">
              <a:buFont typeface="Arial" panose="020B0604020202020204" pitchFamily="34" charset="0"/>
              <a:buChar char="•"/>
            </a:pPr>
            <a:r>
              <a:rPr sz="1300" err="1"/>
              <a:t>高いスケーラビリティ</a:t>
            </a:r>
            <a:r>
              <a:rPr lang="ja-JP" altLang="en-US" sz="1300"/>
              <a:t>を持つ。</a:t>
            </a:r>
            <a:endParaRPr sz="1300"/>
          </a:p>
          <a:p>
            <a:endParaRPr sz="1300"/>
          </a:p>
        </p:txBody>
      </p:sp>
    </p:spTree>
    <p:extLst>
      <p:ext uri="{BB962C8B-B14F-4D97-AF65-F5344CB8AC3E}">
        <p14:creationId xmlns:p14="http://schemas.microsoft.com/office/powerpoint/2010/main" val="31862963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Shape 1004"/>
          <p:cNvSpPr>
            <a:spLocks noGrp="1" noRot="1" noChangeAspect="1"/>
          </p:cNvSpPr>
          <p:nvPr>
            <p:ph type="sldImg"/>
          </p:nvPr>
        </p:nvSpPr>
        <p:spPr>
          <a:xfrm>
            <a:off x="1358900" y="646113"/>
            <a:ext cx="4360863" cy="3271837"/>
          </a:xfrm>
          <a:prstGeom prst="rect">
            <a:avLst/>
          </a:prstGeom>
        </p:spPr>
        <p:txBody>
          <a:bodyPr/>
          <a:lstStyle/>
          <a:p>
            <a:endParaRPr/>
          </a:p>
        </p:txBody>
      </p:sp>
      <p:sp>
        <p:nvSpPr>
          <p:cNvPr id="1005" name="Shape 1005"/>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各ノードがネットワーク内の他のノードと接続する際に、ノードの選択に制約のない設計のオーバーレイネットワーク</a:t>
            </a:r>
            <a:endParaRPr sz="1300"/>
          </a:p>
          <a:p>
            <a:pPr marL="178960" indent="-178960">
              <a:buFont typeface="Arial" panose="020B0604020202020204" pitchFamily="34" charset="0"/>
              <a:buChar char="•"/>
            </a:pPr>
            <a:r>
              <a:rPr sz="1300" err="1"/>
              <a:t>隣接するノードを選択する際に制約がない</a:t>
            </a:r>
            <a:r>
              <a:rPr lang="ja-JP" altLang="en-US" sz="1300"/>
              <a:t>。</a:t>
            </a:r>
            <a:endParaRPr sz="1300"/>
          </a:p>
          <a:p>
            <a:pPr marL="178960" indent="-178960">
              <a:buFont typeface="Arial" panose="020B0604020202020204" pitchFamily="34" charset="0"/>
              <a:buChar char="•"/>
            </a:pPr>
            <a:r>
              <a:rPr sz="1300" err="1"/>
              <a:t>送信相手へのメッセージの到達は保障されない</a:t>
            </a:r>
            <a:r>
              <a:rPr lang="ja-JP" altLang="en-US" sz="1300"/>
              <a:t>。</a:t>
            </a:r>
            <a:endParaRPr sz="1300"/>
          </a:p>
          <a:p>
            <a:pPr marL="178960" indent="-178960">
              <a:buFont typeface="Arial" panose="020B0604020202020204" pitchFamily="34" charset="0"/>
              <a:buChar char="•"/>
            </a:pPr>
            <a:r>
              <a:rPr sz="1300" err="1"/>
              <a:t>スケーラビリティに問題がある</a:t>
            </a:r>
            <a:r>
              <a:rPr lang="ja-JP" altLang="en-US" sz="1300"/>
              <a:t>。</a:t>
            </a:r>
            <a:endParaRPr sz="1300"/>
          </a:p>
          <a:p>
            <a:endParaRPr sz="1300"/>
          </a:p>
        </p:txBody>
      </p:sp>
    </p:spTree>
    <p:extLst>
      <p:ext uri="{BB962C8B-B14F-4D97-AF65-F5344CB8AC3E}">
        <p14:creationId xmlns:p14="http://schemas.microsoft.com/office/powerpoint/2010/main" val="10032146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1358900" y="646113"/>
            <a:ext cx="4360863" cy="3271837"/>
          </a:xfrm>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4〜5人のグループで10分程度考え、その結果を代表者に発表してもらう。</a:t>
            </a:r>
          </a:p>
          <a:p>
            <a:endParaRPr sz="1300"/>
          </a:p>
          <a:p>
            <a:pPr algn="ctr">
              <a:defRPr sz="2600"/>
            </a:pPr>
            <a:r>
              <a:rPr lang="ja-JP" altLang="en-US" sz="1700" b="1"/>
              <a:t>発表の形式</a:t>
            </a:r>
            <a:endParaRPr sz="1700" b="1"/>
          </a:p>
          <a:p>
            <a:pPr marL="178960" indent="-178960">
              <a:buSzPct val="100000"/>
              <a:buFont typeface="Arial" panose="020B0604020202020204" pitchFamily="34" charset="0"/>
              <a:buChar char="•"/>
            </a:pPr>
            <a:r>
              <a:rPr sz="1300"/>
              <a:t>クライアントサーバー型ネットワークに比べて、P2Pネットワークは〜〜〜</a:t>
            </a:r>
            <a:r>
              <a:rPr sz="1300" err="1"/>
              <a:t>なため利用が難しいのではないか</a:t>
            </a:r>
            <a:r>
              <a:rPr sz="1300"/>
              <a:t>？</a:t>
            </a:r>
          </a:p>
          <a:p>
            <a:pPr marL="178960" indent="-178960">
              <a:buSzPct val="100000"/>
              <a:buFont typeface="Arial" panose="020B0604020202020204" pitchFamily="34" charset="0"/>
              <a:buChar char="•"/>
            </a:pPr>
            <a:r>
              <a:rPr sz="1300"/>
              <a:t>P2Pネットワークの〜〜〜</a:t>
            </a:r>
            <a:r>
              <a:rPr sz="1300" err="1"/>
              <a:t>の特徴が利用が難しい最大の要因ではないか</a:t>
            </a:r>
            <a:r>
              <a:rPr sz="1300"/>
              <a:t>？</a:t>
            </a:r>
          </a:p>
          <a:p>
            <a:endParaRPr sz="1300"/>
          </a:p>
          <a:p>
            <a:pPr algn="ctr"/>
            <a:r>
              <a:rPr lang="ja-JP" altLang="en-US" sz="1700" b="1"/>
              <a:t>正答例</a:t>
            </a:r>
            <a:endParaRPr sz="1700" b="1"/>
          </a:p>
          <a:p>
            <a:pPr marL="178960" indent="-178960">
              <a:buSzPct val="100000"/>
              <a:buFont typeface="Arial" panose="020B0604020202020204" pitchFamily="34" charset="0"/>
              <a:buChar char="•"/>
            </a:pPr>
            <a:r>
              <a:rPr sz="1300"/>
              <a:t>クライアントサーバー型のネットワークに比べて、P2Pネットワークは一般のユーザー</a:t>
            </a:r>
            <a:r>
              <a:rPr lang="ja-JP" altLang="en-US" sz="1300"/>
              <a:t>がシステムを利用するために行わねければならない作業が多い。</a:t>
            </a:r>
            <a:endParaRPr lang="en-US" altLang="ja-JP" sz="1300"/>
          </a:p>
          <a:p>
            <a:pPr marL="178960" indent="-178960">
              <a:buSzPct val="100000"/>
              <a:buFont typeface="Arial" panose="020B0604020202020204" pitchFamily="34" charset="0"/>
              <a:buChar char="•"/>
            </a:pPr>
            <a:r>
              <a:rPr sz="1300"/>
              <a:t>P2Pネットワークに比べて、クライアントサーバー型のネットワークの方がサーバーが責任を持って管理されていることから、安定して運用される。単一障害点などの問題もあるが、ほとんど問題なく利用することができる。</a:t>
            </a:r>
            <a:endParaRPr lang="en-US" altLang="ja-JP" sz="1300"/>
          </a:p>
          <a:p>
            <a:pPr marL="178960" indent="-178960">
              <a:buSzPct val="100000"/>
              <a:buFont typeface="Arial" panose="020B0604020202020204" pitchFamily="34" charset="0"/>
              <a:buChar char="•"/>
            </a:pPr>
            <a:r>
              <a:rPr lang="ja-JP" altLang="en-US" sz="1300"/>
              <a:t>一般の人はネットワークの仕組みに詳しくないことが大半であり、できるだけないにも考えずに使ってもらうためにはクライアント・サーバー型のほうが良い。</a:t>
            </a:r>
            <a:endParaRPr sz="1300"/>
          </a:p>
          <a:p>
            <a:endParaRPr sz="1300"/>
          </a:p>
        </p:txBody>
      </p:sp>
    </p:spTree>
    <p:extLst>
      <p:ext uri="{BB962C8B-B14F-4D97-AF65-F5344CB8AC3E}">
        <p14:creationId xmlns:p14="http://schemas.microsoft.com/office/powerpoint/2010/main" val="7958812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Shape 1020"/>
          <p:cNvSpPr>
            <a:spLocks noGrp="1" noRot="1" noChangeAspect="1"/>
          </p:cNvSpPr>
          <p:nvPr>
            <p:ph type="sldImg"/>
          </p:nvPr>
        </p:nvSpPr>
        <p:spPr>
          <a:xfrm>
            <a:off x="1358900" y="646113"/>
            <a:ext cx="4360863" cy="3271837"/>
          </a:xfrm>
          <a:prstGeom prst="rect">
            <a:avLst/>
          </a:prstGeom>
        </p:spPr>
        <p:txBody>
          <a:bodyPr/>
          <a:lstStyle/>
          <a:p>
            <a:endParaRPr/>
          </a:p>
        </p:txBody>
      </p:sp>
      <p:sp>
        <p:nvSpPr>
          <p:cNvPr id="1021" name="Shape 1021"/>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非構造化オーバーレイのピュアP2Pネットワークを利用している</a:t>
            </a:r>
            <a:r>
              <a:rPr lang="ja-JP" altLang="en-US" sz="1300"/>
              <a:t>。</a:t>
            </a:r>
            <a:endParaRPr sz="1300"/>
          </a:p>
          <a:p>
            <a:pPr marL="178960" indent="-178960">
              <a:buFont typeface="Arial" panose="020B0604020202020204" pitchFamily="34" charset="0"/>
              <a:buChar char="•"/>
            </a:pPr>
            <a:r>
              <a:rPr sz="1300" err="1"/>
              <a:t>特定の管理者に依存することなく、参加者が自律的にシステムを運営していく仕組みを実現するために利用</a:t>
            </a:r>
            <a:r>
              <a:rPr lang="ja-JP" altLang="en-US" sz="1300"/>
              <a:t>している。</a:t>
            </a:r>
            <a:endParaRPr sz="1300"/>
          </a:p>
          <a:p>
            <a:pPr marL="178960" indent="-178960">
              <a:buFont typeface="Arial" panose="020B0604020202020204" pitchFamily="34" charset="0"/>
              <a:buChar char="•"/>
            </a:pPr>
            <a:r>
              <a:rPr sz="1300" err="1"/>
              <a:t>ネットワークに参加するためには、クラアントソフトを利用する</a:t>
            </a:r>
            <a:r>
              <a:rPr lang="ja-JP" altLang="en-US" sz="1300"/>
              <a:t>。</a:t>
            </a:r>
            <a:endParaRPr sz="1300"/>
          </a:p>
          <a:p>
            <a:pPr marL="178960" indent="-178960">
              <a:buFont typeface="Arial" panose="020B0604020202020204" pitchFamily="34" charset="0"/>
              <a:buChar char="•"/>
            </a:pPr>
            <a:r>
              <a:rPr sz="1300"/>
              <a:t>クラアントソフトには現在Bitcoinネットワークに参加しているノードのIPアドレスを提供してくれる機能がある。これによりネットワーク</a:t>
            </a:r>
            <a:r>
              <a:rPr lang="ja-JP" altLang="en-US" sz="1300"/>
              <a:t>に参加する</a:t>
            </a:r>
            <a:r>
              <a:rPr sz="1300" err="1"/>
              <a:t>ことができる</a:t>
            </a:r>
            <a:r>
              <a:rPr lang="ja-JP" altLang="en-US" sz="1300"/>
              <a:t>。</a:t>
            </a:r>
            <a:endParaRPr sz="1300"/>
          </a:p>
        </p:txBody>
      </p:sp>
    </p:spTree>
    <p:extLst>
      <p:ext uri="{BB962C8B-B14F-4D97-AF65-F5344CB8AC3E}">
        <p14:creationId xmlns:p14="http://schemas.microsoft.com/office/powerpoint/2010/main" val="28205291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noRot="1" noChangeAspect="1"/>
          </p:cNvSpPr>
          <p:nvPr>
            <p:ph type="sldImg"/>
          </p:nvPr>
        </p:nvSpPr>
        <p:spPr>
          <a:xfrm>
            <a:off x="1358900" y="646113"/>
            <a:ext cx="4360863" cy="3271837"/>
          </a:xfrm>
          <a:prstGeom prst="rect">
            <a:avLst/>
          </a:prstGeom>
        </p:spPr>
        <p:txBody>
          <a:bodyPr/>
          <a:lstStyle/>
          <a:p>
            <a:endParaRPr/>
          </a:p>
        </p:txBody>
      </p:sp>
      <p:sp>
        <p:nvSpPr>
          <p:cNvPr id="1029" name="Shape 1029"/>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Bitcoinと同様にEthereumも専用のクライアントソフトを利用することで、ネットワークに参加することができる</a:t>
            </a:r>
            <a:r>
              <a:rPr lang="ja-JP" altLang="en-US" sz="1300"/>
              <a:t>。</a:t>
            </a:r>
            <a:endParaRPr sz="1300"/>
          </a:p>
          <a:p>
            <a:pPr marL="178960" indent="-178960">
              <a:buFont typeface="Arial" panose="020B0604020202020204" pitchFamily="34" charset="0"/>
              <a:buChar char="•"/>
            </a:pPr>
            <a:r>
              <a:rPr sz="1300" err="1"/>
              <a:t>Ethereumのクライアントソフトで最も利用割合が高いものは「Geth</a:t>
            </a:r>
            <a:r>
              <a:rPr sz="1300"/>
              <a:t>(Go-Ethereum)」</a:t>
            </a:r>
            <a:r>
              <a:rPr lang="ja-JP" altLang="en-US" sz="1300"/>
              <a:t>である。</a:t>
            </a:r>
            <a:endParaRPr sz="1300"/>
          </a:p>
        </p:txBody>
      </p:sp>
    </p:spTree>
    <p:extLst>
      <p:ext uri="{BB962C8B-B14F-4D97-AF65-F5344CB8AC3E}">
        <p14:creationId xmlns:p14="http://schemas.microsoft.com/office/powerpoint/2010/main" val="41459297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Shape 1036"/>
          <p:cNvSpPr>
            <a:spLocks noGrp="1" noRot="1" noChangeAspect="1"/>
          </p:cNvSpPr>
          <p:nvPr>
            <p:ph type="sldImg"/>
          </p:nvPr>
        </p:nvSpPr>
        <p:spPr>
          <a:xfrm>
            <a:off x="1358900" y="646113"/>
            <a:ext cx="4360863" cy="3271837"/>
          </a:xfrm>
          <a:prstGeom prst="rect">
            <a:avLst/>
          </a:prstGeom>
        </p:spPr>
        <p:txBody>
          <a:bodyPr/>
          <a:lstStyle/>
          <a:p>
            <a:endParaRPr/>
          </a:p>
        </p:txBody>
      </p:sp>
      <p:sp>
        <p:nvSpPr>
          <p:cNvPr id="1037" name="Shape 103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非構造化オーバーレイのハイブリッドP2Pネットワークを採用</a:t>
            </a:r>
            <a:r>
              <a:rPr lang="ja-JP" altLang="en-US" sz="1300"/>
              <a:t>している。</a:t>
            </a:r>
            <a:endParaRPr sz="1300"/>
          </a:p>
          <a:p>
            <a:endParaRPr sz="1300"/>
          </a:p>
          <a:p>
            <a:pPr marL="178960" indent="-178960">
              <a:buFont typeface="Arial" panose="020B0604020202020204" pitchFamily="34" charset="0"/>
              <a:buChar char="•"/>
            </a:pPr>
            <a:r>
              <a:rPr sz="1300" b="1" err="1"/>
              <a:t>Skypeサーバ</a:t>
            </a:r>
            <a:r>
              <a:rPr sz="1300" b="1"/>
              <a:t>ー</a:t>
            </a:r>
          </a:p>
          <a:p>
            <a:r>
              <a:rPr sz="1300" err="1"/>
              <a:t>ユーザーの初期登録やログイン認証、セキュリティ上、一元管理が必要なものや、技術的に分散処理が向いていない機能を提供する</a:t>
            </a:r>
            <a:r>
              <a:rPr lang="ja-JP" altLang="en-US" sz="1300"/>
              <a:t>。</a:t>
            </a:r>
            <a:endParaRPr sz="1300"/>
          </a:p>
          <a:p>
            <a:endParaRPr sz="1300"/>
          </a:p>
          <a:p>
            <a:pPr marL="178960" indent="-178960">
              <a:buFont typeface="Arial" panose="020B0604020202020204" pitchFamily="34" charset="0"/>
              <a:buChar char="•"/>
            </a:pPr>
            <a:r>
              <a:rPr sz="1300" b="1" err="1"/>
              <a:t>通常ノード</a:t>
            </a:r>
            <a:endParaRPr sz="1300" b="1"/>
          </a:p>
          <a:p>
            <a:r>
              <a:rPr sz="1300" err="1"/>
              <a:t>Skypeアプリケーションを起動すると通常ノ</a:t>
            </a:r>
            <a:r>
              <a:rPr sz="1300"/>
              <a:t>ー</a:t>
            </a:r>
            <a:r>
              <a:rPr lang="ja-JP" altLang="en-US" sz="1300"/>
              <a:t>ド</a:t>
            </a:r>
            <a:r>
              <a:rPr sz="1300" err="1"/>
              <a:t>としてSkypeネットワークに参加することになる</a:t>
            </a:r>
            <a:r>
              <a:rPr lang="ja-JP" altLang="en-US" sz="1300"/>
              <a:t>。</a:t>
            </a:r>
            <a:endParaRPr sz="1300"/>
          </a:p>
          <a:p>
            <a:endParaRPr sz="1300"/>
          </a:p>
          <a:p>
            <a:pPr marL="178960" indent="-178960">
              <a:buFont typeface="Arial" panose="020B0604020202020204" pitchFamily="34" charset="0"/>
              <a:buChar char="•"/>
            </a:pPr>
            <a:r>
              <a:rPr sz="1300" b="1" err="1"/>
              <a:t>スーパーノード</a:t>
            </a:r>
            <a:endParaRPr sz="1300" b="1"/>
          </a:p>
          <a:p>
            <a:r>
              <a:rPr sz="1300" err="1"/>
              <a:t>Skypeに参加しているノードの情報を記録したり、探索したりする機能も担当する特殊なノード</a:t>
            </a:r>
            <a:r>
              <a:rPr lang="ja-JP" altLang="en-US" sz="1300"/>
              <a:t>である。</a:t>
            </a:r>
            <a:r>
              <a:rPr sz="1300" err="1"/>
              <a:t>Skypeユーザー名やIPアドレス、ポート番号、ログイン状態などを管理する</a:t>
            </a:r>
            <a:r>
              <a:rPr lang="ja-JP" altLang="en-US" sz="1300"/>
              <a:t>。</a:t>
            </a:r>
            <a:endParaRPr sz="1300"/>
          </a:p>
        </p:txBody>
      </p:sp>
    </p:spTree>
    <p:extLst>
      <p:ext uri="{BB962C8B-B14F-4D97-AF65-F5344CB8AC3E}">
        <p14:creationId xmlns:p14="http://schemas.microsoft.com/office/powerpoint/2010/main" val="42016995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a:spLocks noGrp="1" noRot="1" noChangeAspect="1"/>
          </p:cNvSpPr>
          <p:nvPr>
            <p:ph type="sldImg"/>
          </p:nvPr>
        </p:nvSpPr>
        <p:spPr>
          <a:xfrm>
            <a:off x="1358900" y="646113"/>
            <a:ext cx="4360863" cy="3271837"/>
          </a:xfrm>
          <a:prstGeom prst="rect">
            <a:avLst/>
          </a:prstGeom>
        </p:spPr>
        <p:txBody>
          <a:bodyPr/>
          <a:lstStyle/>
          <a:p>
            <a:endParaRPr/>
          </a:p>
        </p:txBody>
      </p:sp>
      <p:sp>
        <p:nvSpPr>
          <p:cNvPr id="1046" name="Shape 1046"/>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P2Pネットワークを用いたファイル転送プロトコル及びその通信を行うソフトウェア</a:t>
            </a:r>
          </a:p>
          <a:p>
            <a:r>
              <a:rPr sz="1300"/>
              <a:t>BitTorrentのネットワーク上に分散して保存されたファイルをダウンロードする際には、BitTorrentのプロトコルを実装したクライアントソフトウェアを利用する</a:t>
            </a:r>
            <a:r>
              <a:rPr lang="ja-JP" altLang="en-US" sz="1300"/>
              <a:t>。</a:t>
            </a:r>
            <a:endParaRPr lang="en-US" altLang="ja-JP" sz="1300"/>
          </a:p>
          <a:p>
            <a:endParaRPr lang="en-US" altLang="ja-JP" sz="1300"/>
          </a:p>
          <a:p>
            <a:r>
              <a:rPr lang="ja-JP" altLang="en-US" sz="1300"/>
              <a:t>非構造化オーバーレイのハイブリッド</a:t>
            </a:r>
            <a:r>
              <a:rPr lang="en-US" altLang="ja-JP" sz="1300"/>
              <a:t>P2P</a:t>
            </a:r>
            <a:r>
              <a:rPr lang="ja-JP" altLang="en-US" sz="1300"/>
              <a:t>ネットワークを採用している。</a:t>
            </a:r>
            <a:endParaRPr sz="1300"/>
          </a:p>
          <a:p>
            <a:endParaRPr sz="1300"/>
          </a:p>
          <a:p>
            <a:pPr marL="178960" indent="-178960">
              <a:buFont typeface="Arial" panose="020B0604020202020204" pitchFamily="34" charset="0"/>
              <a:buChar char="•"/>
            </a:pPr>
            <a:r>
              <a:rPr sz="1300" b="1" err="1"/>
              <a:t>トラッカ</a:t>
            </a:r>
            <a:r>
              <a:rPr sz="1300" b="1"/>
              <a:t>ー</a:t>
            </a:r>
          </a:p>
          <a:p>
            <a:r>
              <a:rPr sz="1300" err="1"/>
              <a:t>トラッカーとはファイルを保存しているノードの情報を持っているサーバーのこと</a:t>
            </a:r>
            <a:r>
              <a:rPr lang="ja-JP" altLang="en-US" sz="1300"/>
              <a:t>である。</a:t>
            </a:r>
            <a:endParaRPr sz="1300"/>
          </a:p>
          <a:p>
            <a:endParaRPr sz="1300"/>
          </a:p>
          <a:p>
            <a:pPr marL="178960" indent="-178960">
              <a:buFont typeface="Arial" panose="020B0604020202020204" pitchFamily="34" charset="0"/>
              <a:buChar char="•"/>
            </a:pPr>
            <a:r>
              <a:rPr sz="1300" b="1" err="1"/>
              <a:t>トレントファイル</a:t>
            </a:r>
            <a:endParaRPr sz="1300" b="1"/>
          </a:p>
          <a:p>
            <a:r>
              <a:rPr sz="1300" err="1"/>
              <a:t>ネットワーク上にアップロードされているファイルをダウンロードする際に必要な情報が記録されているファイル</a:t>
            </a:r>
            <a:r>
              <a:rPr lang="ja-JP" altLang="en-US" sz="1300"/>
              <a:t>である</a:t>
            </a:r>
            <a:r>
              <a:rPr sz="1300"/>
              <a:t>。トレントファイルは自体は、BitTorrentのネットワーク内に保存されるのではなく、BitTorrentのサービスからは独立したWebサーバー上に保存される。</a:t>
            </a:r>
          </a:p>
        </p:txBody>
      </p:sp>
    </p:spTree>
    <p:extLst>
      <p:ext uri="{BB962C8B-B14F-4D97-AF65-F5344CB8AC3E}">
        <p14:creationId xmlns:p14="http://schemas.microsoft.com/office/powerpoint/2010/main" val="17850812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 xmlns:a16="http://schemas.microsoft.com/office/drawing/2014/main" id="{3645C379-7B9F-4264-9C56-577C683881E3}"/>
              </a:ext>
            </a:extLst>
          </p:cNvPr>
          <p:cNvSpPr>
            <a:spLocks noGrp="1" noRot="1" noChangeAspect="1"/>
          </p:cNvSpPr>
          <p:nvPr>
            <p:ph type="sldImg"/>
          </p:nvPr>
        </p:nvSpPr>
        <p:spPr>
          <a:xfrm>
            <a:off x="1368425" y="641350"/>
            <a:ext cx="4360863" cy="3271838"/>
          </a:xfrm>
        </p:spPr>
      </p:sp>
      <p:sp>
        <p:nvSpPr>
          <p:cNvPr id="5" name="ノート プレースホルダー 4">
            <a:extLst>
              <a:ext uri="{FF2B5EF4-FFF2-40B4-BE49-F238E27FC236}">
                <a16:creationId xmlns="" xmlns:a16="http://schemas.microsoft.com/office/drawing/2014/main" id="{6003474B-CBB6-429A-9D59-A830754B6988}"/>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5889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body" sz="quarter" idx="1"/>
          </p:nvPr>
        </p:nvSpPr>
        <p:spPr/>
        <p:txBody>
          <a:bodyPr/>
          <a:lstStyle/>
          <a:p>
            <a:pPr marL="298266" indent="-298266">
              <a:buFont typeface="Arial" panose="020B0604020202020204" pitchFamily="34" charset="0"/>
              <a:buChar char="•"/>
            </a:pPr>
            <a:r>
              <a:rPr lang="ja-JP" altLang="en-US" sz="1300"/>
              <a:t>ブロックチェーンは管理者が存在しないシステムであることから、誰にもシステムの維持管理や、記録の保存に対する責任はない。つまり、システムの停止や、データが紛失改ざんも誰のせいにすることもできない。</a:t>
            </a:r>
          </a:p>
          <a:p>
            <a:pPr marL="298266" indent="-298266">
              <a:buFont typeface="Arial" panose="020B0604020202020204" pitchFamily="34" charset="0"/>
              <a:buChar char="•"/>
            </a:pPr>
            <a:r>
              <a:rPr lang="ja-JP" altLang="en-US" sz="1300"/>
              <a:t>以上の問題を解決するために、ブロックチェーンではシステムの維持や記録の保持を行なった参加者にメリットがあるような仕組みを作っている。</a:t>
            </a:r>
          </a:p>
          <a:p>
            <a:pPr marL="298266" indent="-298266">
              <a:buFont typeface="Arial" panose="020B0604020202020204" pitchFamily="34" charset="0"/>
              <a:buChar char="•"/>
            </a:pPr>
            <a:r>
              <a:rPr lang="ja-JP" altLang="en-US" sz="1300"/>
              <a:t>実際にブロックチェーンの１つである</a:t>
            </a:r>
            <a:r>
              <a:rPr lang="en-US" altLang="ja-JP" sz="1300"/>
              <a:t>Bitcoin</a:t>
            </a:r>
            <a:r>
              <a:rPr lang="ja-JP" altLang="en-US" sz="1300"/>
              <a:t>は運営開始以来</a:t>
            </a:r>
            <a:r>
              <a:rPr lang="en-US" altLang="ja-JP" sz="1300"/>
              <a:t>10</a:t>
            </a:r>
            <a:r>
              <a:rPr lang="ja-JP" altLang="en-US" sz="1300"/>
              <a:t>年間</a:t>
            </a:r>
            <a:r>
              <a:rPr lang="en-US" altLang="ja-JP" sz="1300"/>
              <a:t>1</a:t>
            </a:r>
            <a:r>
              <a:rPr lang="ja-JP" altLang="en-US" sz="1300"/>
              <a:t>度も停止していない。</a:t>
            </a:r>
          </a:p>
        </p:txBody>
      </p:sp>
      <p:sp>
        <p:nvSpPr>
          <p:cNvPr id="3" name="スライド イメージ プレースホルダー 2">
            <a:extLst>
              <a:ext uri="{FF2B5EF4-FFF2-40B4-BE49-F238E27FC236}">
                <a16:creationId xmlns="" xmlns:a16="http://schemas.microsoft.com/office/drawing/2014/main" id="{9D0DB908-8174-4CC8-AFC9-E1557623E78B}"/>
              </a:ext>
            </a:extLst>
          </p:cNvPr>
          <p:cNvSpPr>
            <a:spLocks noGrp="1" noRot="1" noChangeAspect="1"/>
          </p:cNvSpPr>
          <p:nvPr>
            <p:ph type="sldImg"/>
          </p:nvPr>
        </p:nvSpPr>
        <p:spPr>
          <a:xfrm>
            <a:off x="1366838" y="592138"/>
            <a:ext cx="4364037" cy="3273425"/>
          </a:xfrm>
        </p:spPr>
      </p:sp>
    </p:spTree>
    <p:extLst>
      <p:ext uri="{BB962C8B-B14F-4D97-AF65-F5344CB8AC3E}">
        <p14:creationId xmlns:p14="http://schemas.microsoft.com/office/powerpoint/2010/main" val="36903769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Shape 1077"/>
          <p:cNvSpPr>
            <a:spLocks noGrp="1" noRot="1" noChangeAspect="1"/>
          </p:cNvSpPr>
          <p:nvPr>
            <p:ph type="sldImg"/>
          </p:nvPr>
        </p:nvSpPr>
        <p:spPr>
          <a:xfrm>
            <a:off x="1358900" y="646113"/>
            <a:ext cx="4360863" cy="3271837"/>
          </a:xfrm>
          <a:prstGeom prst="rect">
            <a:avLst/>
          </a:prstGeom>
        </p:spPr>
        <p:txBody>
          <a:bodyPr/>
          <a:lstStyle/>
          <a:p>
            <a:endParaRPr/>
          </a:p>
        </p:txBody>
      </p:sp>
      <p:sp>
        <p:nvSpPr>
          <p:cNvPr id="1078" name="Shape 1078"/>
          <p:cNvSpPr>
            <a:spLocks noGrp="1"/>
          </p:cNvSpPr>
          <p:nvPr>
            <p:ph type="body" sz="quarter" idx="1"/>
          </p:nvPr>
        </p:nvSpPr>
        <p:spPr>
          <a:xfrm>
            <a:off x="290429" y="4193699"/>
            <a:ext cx="6582988" cy="5693562"/>
          </a:xfrm>
          <a:prstGeom prst="rect">
            <a:avLst/>
          </a:prstGeom>
        </p:spPr>
        <p:txBody>
          <a:bodyPr/>
          <a:lstStyle/>
          <a:p>
            <a:pPr marL="178960" indent="-178960">
              <a:buSzPct val="100000"/>
              <a:buFont typeface="Arial" panose="020B0604020202020204" pitchFamily="34" charset="0"/>
              <a:buChar char="•"/>
            </a:pPr>
            <a:r>
              <a:rPr sz="1300" err="1"/>
              <a:t>マイニングとはネットワーク内から代表者を選出し、ブロックを作成すること</a:t>
            </a:r>
            <a:r>
              <a:rPr lang="ja-JP" altLang="en-US" sz="1300"/>
              <a:t>を言う。</a:t>
            </a:r>
            <a:endParaRPr sz="1300"/>
          </a:p>
          <a:p>
            <a:pPr marL="178960" indent="-178960">
              <a:buSzPct val="100000"/>
              <a:buFont typeface="Arial" panose="020B0604020202020204" pitchFamily="34" charset="0"/>
              <a:buChar char="•"/>
            </a:pPr>
            <a:r>
              <a:rPr lang="ja-JP" altLang="en-US" sz="1300"/>
              <a:t>マイニング</a:t>
            </a:r>
            <a:r>
              <a:rPr sz="1300" err="1"/>
              <a:t>を行なっているノード、人のことをマイナーと</a:t>
            </a:r>
            <a:r>
              <a:rPr lang="ja-JP" altLang="en-US" sz="1300"/>
              <a:t>言う。</a:t>
            </a:r>
            <a:endParaRPr sz="1300"/>
          </a:p>
          <a:p>
            <a:endParaRPr sz="1300"/>
          </a:p>
          <a:p>
            <a:pPr marL="178960" indent="-178960">
              <a:buFont typeface="Arial" panose="020B0604020202020204" pitchFamily="34" charset="0"/>
              <a:buChar char="•"/>
            </a:pPr>
            <a:endParaRPr sz="1300"/>
          </a:p>
          <a:p>
            <a:pPr marL="178960" indent="-178960">
              <a:buFont typeface="Arial" panose="020B0604020202020204" pitchFamily="34" charset="0"/>
              <a:buChar char="•"/>
            </a:pPr>
            <a:endParaRPr sz="1300"/>
          </a:p>
        </p:txBody>
      </p:sp>
    </p:spTree>
    <p:extLst>
      <p:ext uri="{BB962C8B-B14F-4D97-AF65-F5344CB8AC3E}">
        <p14:creationId xmlns:p14="http://schemas.microsoft.com/office/powerpoint/2010/main" val="13435284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noRot="1" noChangeAspect="1"/>
          </p:cNvSpPr>
          <p:nvPr>
            <p:ph type="sldImg"/>
          </p:nvPr>
        </p:nvSpPr>
        <p:spPr>
          <a:xfrm>
            <a:off x="1358900" y="646113"/>
            <a:ext cx="4360863" cy="3271837"/>
          </a:xfrm>
          <a:prstGeom prst="rect">
            <a:avLst/>
          </a:prstGeom>
        </p:spPr>
        <p:txBody>
          <a:bodyPr/>
          <a:lstStyle/>
          <a:p>
            <a:endParaRPr/>
          </a:p>
        </p:txBody>
      </p:sp>
      <p:sp>
        <p:nvSpPr>
          <p:cNvPr id="1087" name="Shape 1087"/>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r>
              <a:rPr sz="1300" err="1"/>
              <a:t>マイナーは自身が取引を行なっていないときにも、トランザクションをまとめてブロックを作ろうとしている</a:t>
            </a:r>
            <a:r>
              <a:rPr lang="ja-JP" altLang="en-US" sz="1300"/>
              <a:t>。</a:t>
            </a:r>
            <a:endParaRPr sz="1300"/>
          </a:p>
          <a:p>
            <a:pPr marL="298266" indent="-298266">
              <a:buFont typeface="Arial" panose="020B0604020202020204" pitchFamily="34" charset="0"/>
              <a:buChar char="•"/>
            </a:pPr>
            <a:r>
              <a:rPr sz="1300"/>
              <a:t>マイニングをするためには、クライアントソフトを立ち上げ、常にネットワーク内で発行されたトランザクションを受け取ることのできる状態にしておく必要がある。これには設備費や電気代などのコスト(</a:t>
            </a:r>
            <a:r>
              <a:rPr sz="1300" err="1"/>
              <a:t>お金</a:t>
            </a:r>
            <a:r>
              <a:rPr sz="1300"/>
              <a:t>)</a:t>
            </a:r>
            <a:r>
              <a:rPr sz="1300" err="1"/>
              <a:t>がかかる</a:t>
            </a:r>
            <a:r>
              <a:rPr sz="1300"/>
              <a:t>。</a:t>
            </a:r>
          </a:p>
          <a:p>
            <a:pPr marL="298266" indent="-298266">
              <a:buFont typeface="Arial" panose="020B0604020202020204" pitchFamily="34" charset="0"/>
              <a:buChar char="•"/>
            </a:pPr>
            <a:r>
              <a:rPr sz="1300" err="1"/>
              <a:t>なぜマイナーはコストを投じてまで、わざわざブロックを作ろうとしてくれるのか</a:t>
            </a:r>
            <a:r>
              <a:rPr sz="1300"/>
              <a:t>？</a:t>
            </a:r>
          </a:p>
        </p:txBody>
      </p:sp>
    </p:spTree>
    <p:extLst>
      <p:ext uri="{BB962C8B-B14F-4D97-AF65-F5344CB8AC3E}">
        <p14:creationId xmlns:p14="http://schemas.microsoft.com/office/powerpoint/2010/main" val="13721165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Shape 1094"/>
          <p:cNvSpPr>
            <a:spLocks noGrp="1" noRot="1" noChangeAspect="1"/>
          </p:cNvSpPr>
          <p:nvPr>
            <p:ph type="sldImg"/>
          </p:nvPr>
        </p:nvSpPr>
        <p:spPr>
          <a:xfrm>
            <a:off x="1358900" y="646113"/>
            <a:ext cx="4360863" cy="3271837"/>
          </a:xfrm>
          <a:prstGeom prst="rect">
            <a:avLst/>
          </a:prstGeom>
        </p:spPr>
        <p:txBody>
          <a:bodyPr/>
          <a:lstStyle/>
          <a:p>
            <a:endParaRPr/>
          </a:p>
        </p:txBody>
      </p:sp>
      <p:sp>
        <p:nvSpPr>
          <p:cNvPr id="1095" name="Shape 1095"/>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マイナーは代表者に選ばれブロックを作成すると、報酬をもらうことができる。この報酬をマイニング報酬と呼ぶ</a:t>
            </a:r>
            <a:r>
              <a:rPr sz="1300"/>
              <a:t>。</a:t>
            </a:r>
          </a:p>
          <a:p>
            <a:pPr marL="178960" indent="-178960">
              <a:buFont typeface="Arial" panose="020B0604020202020204" pitchFamily="34" charset="0"/>
              <a:buChar char="•"/>
            </a:pPr>
            <a:r>
              <a:rPr sz="1300" err="1"/>
              <a:t>報酬はマイニングに参加しているブロックチェーンの内部通貨で支払われる</a:t>
            </a:r>
            <a:r>
              <a:rPr lang="ja-JP" altLang="en-US" sz="1300"/>
              <a:t>。</a:t>
            </a:r>
            <a:endParaRPr sz="1300"/>
          </a:p>
          <a:p>
            <a:pPr marL="178960" indent="-178960">
              <a:buFont typeface="Arial" panose="020B0604020202020204" pitchFamily="34" charset="0"/>
              <a:buChar char="•"/>
            </a:pPr>
            <a:r>
              <a:rPr sz="1300" err="1"/>
              <a:t>マイニング報酬は「新規発行通貨」と「トランザクション手数料」の合計である</a:t>
            </a:r>
            <a:r>
              <a:rPr sz="1300"/>
              <a:t>。</a:t>
            </a:r>
          </a:p>
        </p:txBody>
      </p:sp>
    </p:spTree>
    <p:extLst>
      <p:ext uri="{BB962C8B-B14F-4D97-AF65-F5344CB8AC3E}">
        <p14:creationId xmlns:p14="http://schemas.microsoft.com/office/powerpoint/2010/main" val="40216847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xfrm>
            <a:off x="1358900" y="646113"/>
            <a:ext cx="4360863" cy="3271837"/>
          </a:xfrm>
          <a:prstGeom prst="rect">
            <a:avLst/>
          </a:prstGeom>
        </p:spPr>
        <p:txBody>
          <a:bodyPr/>
          <a:lstStyle/>
          <a:p>
            <a:endParaRPr/>
          </a:p>
        </p:txBody>
      </p:sp>
      <p:sp>
        <p:nvSpPr>
          <p:cNvPr id="1116" name="Shape 1116"/>
          <p:cNvSpPr>
            <a:spLocks noGrp="1"/>
          </p:cNvSpPr>
          <p:nvPr>
            <p:ph type="body" sz="quarter" idx="1"/>
          </p:nvPr>
        </p:nvSpPr>
        <p:spPr>
          <a:xfrm>
            <a:off x="290429" y="4193699"/>
            <a:ext cx="6582988" cy="5693562"/>
          </a:xfrm>
          <a:prstGeom prst="rect">
            <a:avLst/>
          </a:prstGeom>
        </p:spPr>
        <p:txBody>
          <a:bodyPr/>
          <a:lstStyle/>
          <a:p>
            <a:pPr>
              <a:buClr>
                <a:srgbClr val="000000"/>
              </a:buClr>
            </a:pPr>
            <a:endParaRPr sz="1300"/>
          </a:p>
          <a:p>
            <a:pPr marL="178960" indent="-178960">
              <a:buSzPct val="100000"/>
              <a:buFont typeface="Arial" panose="020B0604020202020204" pitchFamily="34" charset="0"/>
              <a:buChar char="•"/>
            </a:pPr>
            <a:r>
              <a:rPr sz="1300"/>
              <a:t>スライドの図のネットワークを構成する5つのノードがマイナー</a:t>
            </a:r>
          </a:p>
          <a:p>
            <a:pPr marL="178960" indent="-178960">
              <a:buSzPct val="100000"/>
              <a:buFont typeface="Arial" panose="020B0604020202020204" pitchFamily="34" charset="0"/>
              <a:buChar char="•"/>
            </a:pPr>
            <a:r>
              <a:rPr sz="1300" err="1"/>
              <a:t>マイナーはブロックチェーンのネットワークに参加して、トランザクションを手元に集める</a:t>
            </a:r>
            <a:r>
              <a:rPr lang="ja-JP" altLang="en-US" sz="1300"/>
              <a:t>。</a:t>
            </a:r>
            <a:endParaRPr sz="1300"/>
          </a:p>
          <a:p>
            <a:pPr marL="178960" indent="-178960">
              <a:buSzPct val="100000"/>
              <a:buFont typeface="Arial" panose="020B0604020202020204" pitchFamily="34" charset="0"/>
              <a:buChar char="•"/>
            </a:pPr>
            <a:r>
              <a:rPr sz="1300" err="1"/>
              <a:t>左上のノードがブロックを作成する代表者に選出されたとする</a:t>
            </a:r>
            <a:r>
              <a:rPr lang="ja-JP" altLang="en-US" sz="1300"/>
              <a:t>。</a:t>
            </a:r>
            <a:endParaRPr sz="1300"/>
          </a:p>
        </p:txBody>
      </p:sp>
    </p:spTree>
    <p:extLst>
      <p:ext uri="{BB962C8B-B14F-4D97-AF65-F5344CB8AC3E}">
        <p14:creationId xmlns:p14="http://schemas.microsoft.com/office/powerpoint/2010/main" val="19785383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Shape 1125"/>
          <p:cNvSpPr>
            <a:spLocks noGrp="1" noRot="1" noChangeAspect="1"/>
          </p:cNvSpPr>
          <p:nvPr>
            <p:ph type="sldImg"/>
          </p:nvPr>
        </p:nvSpPr>
        <p:spPr>
          <a:xfrm>
            <a:off x="1358900" y="646113"/>
            <a:ext cx="4360863" cy="3271837"/>
          </a:xfrm>
          <a:prstGeom prst="rect">
            <a:avLst/>
          </a:prstGeom>
        </p:spPr>
        <p:txBody>
          <a:bodyPr/>
          <a:lstStyle/>
          <a:p>
            <a:endParaRPr/>
          </a:p>
        </p:txBody>
      </p:sp>
      <p:sp>
        <p:nvSpPr>
          <p:cNvPr id="1126" name="Shape 1126"/>
          <p:cNvSpPr>
            <a:spLocks noGrp="1"/>
          </p:cNvSpPr>
          <p:nvPr>
            <p:ph type="body" sz="quarter" idx="1"/>
          </p:nvPr>
        </p:nvSpPr>
        <p:spPr>
          <a:prstGeom prst="rect">
            <a:avLst/>
          </a:prstGeom>
        </p:spPr>
        <p:txBody>
          <a:bodyPr/>
          <a:lstStyle/>
          <a:p>
            <a:pPr marL="298266" indent="-298266">
              <a:buSzPct val="100000"/>
              <a:buFont typeface="Arial" panose="020B0604020202020204" pitchFamily="34" charset="0"/>
              <a:buChar char="•"/>
            </a:pPr>
            <a:r>
              <a:rPr sz="1300" err="1"/>
              <a:t>複数のトランザクションをまとめて、ブロックを作成する</a:t>
            </a:r>
            <a:r>
              <a:rPr sz="1300"/>
              <a:t>。</a:t>
            </a:r>
          </a:p>
        </p:txBody>
      </p:sp>
    </p:spTree>
    <p:extLst>
      <p:ext uri="{BB962C8B-B14F-4D97-AF65-F5344CB8AC3E}">
        <p14:creationId xmlns:p14="http://schemas.microsoft.com/office/powerpoint/2010/main" val="41473572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Shape 1134"/>
          <p:cNvSpPr>
            <a:spLocks noGrp="1" noRot="1" noChangeAspect="1"/>
          </p:cNvSpPr>
          <p:nvPr>
            <p:ph type="sldImg"/>
          </p:nvPr>
        </p:nvSpPr>
        <p:spPr>
          <a:xfrm>
            <a:off x="1358900" y="646113"/>
            <a:ext cx="4360863" cy="3271837"/>
          </a:xfrm>
          <a:prstGeom prst="rect">
            <a:avLst/>
          </a:prstGeom>
        </p:spPr>
        <p:txBody>
          <a:bodyPr/>
          <a:lstStyle/>
          <a:p>
            <a:endParaRPr/>
          </a:p>
        </p:txBody>
      </p:sp>
      <p:sp>
        <p:nvSpPr>
          <p:cNvPr id="1135" name="Shape 1135"/>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ブロックを作成した報酬がもらえる</a:t>
            </a:r>
            <a:endParaRPr sz="1300"/>
          </a:p>
        </p:txBody>
      </p:sp>
    </p:spTree>
    <p:extLst>
      <p:ext uri="{BB962C8B-B14F-4D97-AF65-F5344CB8AC3E}">
        <p14:creationId xmlns:p14="http://schemas.microsoft.com/office/powerpoint/2010/main" val="24444228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a:spLocks noGrp="1" noRot="1" noChangeAspect="1"/>
          </p:cNvSpPr>
          <p:nvPr>
            <p:ph type="sldImg"/>
          </p:nvPr>
        </p:nvSpPr>
        <p:spPr>
          <a:xfrm>
            <a:off x="1358900" y="646113"/>
            <a:ext cx="4360863" cy="3271837"/>
          </a:xfrm>
          <a:prstGeom prst="rect">
            <a:avLst/>
          </a:prstGeom>
        </p:spPr>
        <p:txBody>
          <a:bodyPr/>
          <a:lstStyle/>
          <a:p>
            <a:endParaRPr/>
          </a:p>
        </p:txBody>
      </p:sp>
      <p:sp>
        <p:nvSpPr>
          <p:cNvPr id="1142" name="Shape 1142"/>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a:t>多くのパブリックブロックチェーンではトランザクションを発行する際に、手数料を付加しなければならない。これがトランザクション手数料と呼ばれる。</a:t>
            </a:r>
          </a:p>
          <a:p>
            <a:pPr marL="178960" indent="-178960">
              <a:buSzPct val="100000"/>
              <a:buFont typeface="Arial" panose="020B0604020202020204" pitchFamily="34" charset="0"/>
              <a:buChar char="•"/>
            </a:pPr>
            <a:r>
              <a:rPr sz="1300" err="1"/>
              <a:t>トランザクション手数料は一定額ではなく、トランザクションの発行者が</a:t>
            </a:r>
            <a:r>
              <a:rPr lang="ja-JP" altLang="en-US" sz="1300"/>
              <a:t>自由に</a:t>
            </a:r>
            <a:r>
              <a:rPr sz="1300" err="1"/>
              <a:t>定めることができる</a:t>
            </a:r>
            <a:r>
              <a:rPr sz="1300"/>
              <a:t>。</a:t>
            </a:r>
          </a:p>
          <a:p>
            <a:pPr marL="178960" indent="-178960">
              <a:buSzPct val="100000"/>
              <a:buFont typeface="Arial" panose="020B0604020202020204" pitchFamily="34" charset="0"/>
              <a:buChar char="•"/>
            </a:pPr>
            <a:r>
              <a:rPr sz="1300" err="1"/>
              <a:t>高いマイニング手数料をつけると、マイナーが優先的に処理を行なってくれる</a:t>
            </a:r>
            <a:r>
              <a:rPr sz="1300"/>
              <a:t>。</a:t>
            </a:r>
          </a:p>
          <a:p>
            <a:pPr marL="178960" indent="-178960">
              <a:buSzPct val="100000"/>
              <a:buFont typeface="Arial" panose="020B0604020202020204" pitchFamily="34" charset="0"/>
              <a:buChar char="•"/>
            </a:pPr>
            <a:r>
              <a:rPr sz="1300" err="1"/>
              <a:t>マイナーは自身が作ったブロックに含まれるトランザクションにつけられた手数料を自身の報酬にすることができる</a:t>
            </a:r>
            <a:r>
              <a:rPr sz="1300"/>
              <a:t>。</a:t>
            </a:r>
          </a:p>
          <a:p>
            <a:pPr marL="238613" indent="-238613">
              <a:buSzPct val="100000"/>
              <a:buChar char="•"/>
            </a:pPr>
            <a:endParaRPr sz="1300"/>
          </a:p>
          <a:p>
            <a:pPr marL="178960" indent="-178960">
              <a:buSzPct val="100000"/>
              <a:buFont typeface="Arial" panose="020B0604020202020204" pitchFamily="34" charset="0"/>
              <a:buChar char="•"/>
            </a:pPr>
            <a:r>
              <a:rPr sz="1300" err="1"/>
              <a:t>Bitcoinのトランザクション手数料については次のサイト</a:t>
            </a:r>
            <a:r>
              <a:rPr lang="ja-JP" altLang="en-US" sz="1300"/>
              <a:t>で確認することができる。</a:t>
            </a:r>
            <a:r>
              <a:rPr sz="1300"/>
              <a:t>(</a:t>
            </a:r>
            <a:r>
              <a:rPr sz="1300" u="sng">
                <a:hlinkClick r:id="rId3"/>
              </a:rPr>
              <a:t>https://www.blockchain.com/ja/charts/cost-per-transaction</a:t>
            </a:r>
            <a:r>
              <a:rPr sz="1300"/>
              <a:t>)</a:t>
            </a:r>
          </a:p>
        </p:txBody>
      </p:sp>
    </p:spTree>
    <p:extLst>
      <p:ext uri="{BB962C8B-B14F-4D97-AF65-F5344CB8AC3E}">
        <p14:creationId xmlns:p14="http://schemas.microsoft.com/office/powerpoint/2010/main" val="42856513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Shape 1148"/>
          <p:cNvSpPr>
            <a:spLocks noGrp="1" noRot="1" noChangeAspect="1"/>
          </p:cNvSpPr>
          <p:nvPr>
            <p:ph type="sldImg"/>
          </p:nvPr>
        </p:nvSpPr>
        <p:spPr>
          <a:xfrm>
            <a:off x="1358900" y="646113"/>
            <a:ext cx="4360863" cy="3271837"/>
          </a:xfrm>
          <a:prstGeom prst="rect">
            <a:avLst/>
          </a:prstGeom>
        </p:spPr>
        <p:txBody>
          <a:bodyPr/>
          <a:lstStyle/>
          <a:p>
            <a:endParaRPr/>
          </a:p>
        </p:txBody>
      </p:sp>
      <p:sp>
        <p:nvSpPr>
          <p:cNvPr id="1149" name="Shape 1149"/>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仮想通貨の新規発行は、ブロックが作成されるタイミングで行われる</a:t>
            </a:r>
            <a:r>
              <a:rPr sz="1300"/>
              <a:t>。</a:t>
            </a:r>
          </a:p>
          <a:p>
            <a:pPr marL="178960" indent="-178960">
              <a:buSzPct val="100000"/>
              <a:buFont typeface="Arial" panose="020B0604020202020204" pitchFamily="34" charset="0"/>
              <a:buChar char="•"/>
            </a:pPr>
            <a:r>
              <a:rPr sz="1300" err="1"/>
              <a:t>発行された通貨はブロックを作成したマイナーへの報酬となる</a:t>
            </a:r>
            <a:r>
              <a:rPr sz="1300"/>
              <a:t>。</a:t>
            </a:r>
          </a:p>
          <a:p>
            <a:pPr marL="178960" indent="-178960">
              <a:buSzPct val="100000"/>
              <a:buFont typeface="Arial" panose="020B0604020202020204" pitchFamily="34" charset="0"/>
              <a:buChar char="•"/>
            </a:pPr>
            <a:r>
              <a:rPr sz="1300" err="1"/>
              <a:t>ブロックが作成される際に、何もないところから新たに通貨が発行されることが、金の採掘</a:t>
            </a:r>
            <a:r>
              <a:rPr sz="1300"/>
              <a:t>(mine)</a:t>
            </a:r>
            <a:r>
              <a:rPr sz="1300" err="1"/>
              <a:t>と似ていることから、マイニング</a:t>
            </a:r>
            <a:r>
              <a:rPr sz="1300"/>
              <a:t>(mining)</a:t>
            </a:r>
            <a:r>
              <a:rPr sz="1300" err="1"/>
              <a:t>と呼ばれる</a:t>
            </a:r>
            <a:r>
              <a:rPr sz="1300"/>
              <a:t>。</a:t>
            </a:r>
          </a:p>
        </p:txBody>
      </p:sp>
    </p:spTree>
    <p:extLst>
      <p:ext uri="{BB962C8B-B14F-4D97-AF65-F5344CB8AC3E}">
        <p14:creationId xmlns:p14="http://schemas.microsoft.com/office/powerpoint/2010/main" val="19618560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Shape 1160"/>
          <p:cNvSpPr>
            <a:spLocks noGrp="1" noRot="1" noChangeAspect="1"/>
          </p:cNvSpPr>
          <p:nvPr>
            <p:ph type="sldImg"/>
          </p:nvPr>
        </p:nvSpPr>
        <p:spPr>
          <a:xfrm>
            <a:off x="1358900" y="646113"/>
            <a:ext cx="4360863" cy="3271837"/>
          </a:xfrm>
          <a:prstGeom prst="rect">
            <a:avLst/>
          </a:prstGeom>
        </p:spPr>
        <p:txBody>
          <a:bodyPr/>
          <a:lstStyle/>
          <a:p>
            <a:endParaRPr/>
          </a:p>
        </p:txBody>
      </p:sp>
      <p:sp>
        <p:nvSpPr>
          <p:cNvPr id="1161" name="Shape 1161"/>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a:t>ブロックチェーンネットワーク内で１つの合意を形成するためのアルゴリズム</a:t>
            </a:r>
            <a:r>
              <a:rPr lang="ja-JP" altLang="en-US" sz="1300"/>
              <a:t>である。</a:t>
            </a:r>
            <a:endParaRPr sz="1300"/>
          </a:p>
          <a:p>
            <a:pPr marL="178960" indent="-178960">
              <a:buSzPct val="100000"/>
              <a:buFont typeface="Arial" panose="020B0604020202020204" pitchFamily="34" charset="0"/>
              <a:buChar char="•"/>
            </a:pPr>
            <a:r>
              <a:rPr sz="1300" err="1"/>
              <a:t>さらに言い換えると、正しい記録のみをブロックチェーンに書き込むための方法</a:t>
            </a:r>
            <a:r>
              <a:rPr lang="ja-JP" altLang="en-US" sz="1300"/>
              <a:t>である。</a:t>
            </a:r>
            <a:endParaRPr sz="1300"/>
          </a:p>
          <a:p>
            <a:pPr marL="178960" indent="-178960">
              <a:buSzPct val="100000"/>
              <a:buFont typeface="Arial" panose="020B0604020202020204" pitchFamily="34" charset="0"/>
              <a:buChar char="•"/>
            </a:pPr>
            <a:r>
              <a:rPr sz="1300" err="1"/>
              <a:t>このコンセンサスアルゴリズムの発明</a:t>
            </a:r>
            <a:r>
              <a:rPr lang="ja-JP" altLang="en-US" sz="1300"/>
              <a:t>がブ</a:t>
            </a:r>
            <a:r>
              <a:rPr sz="1300" err="1"/>
              <a:t>ロックチェーンの最大の技術革新</a:t>
            </a:r>
            <a:r>
              <a:rPr lang="ja-JP" altLang="en-US" sz="1300"/>
              <a:t>と言える。</a:t>
            </a:r>
            <a:endParaRPr sz="1300"/>
          </a:p>
        </p:txBody>
      </p:sp>
    </p:spTree>
    <p:extLst>
      <p:ext uri="{BB962C8B-B14F-4D97-AF65-F5344CB8AC3E}">
        <p14:creationId xmlns:p14="http://schemas.microsoft.com/office/powerpoint/2010/main" val="19537872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Shape 1173"/>
          <p:cNvSpPr>
            <a:spLocks noGrp="1" noRot="1" noChangeAspect="1"/>
          </p:cNvSpPr>
          <p:nvPr>
            <p:ph type="sldImg"/>
          </p:nvPr>
        </p:nvSpPr>
        <p:spPr>
          <a:xfrm>
            <a:off x="1358900" y="646113"/>
            <a:ext cx="4360863" cy="3271837"/>
          </a:xfrm>
          <a:prstGeom prst="rect">
            <a:avLst/>
          </a:prstGeom>
        </p:spPr>
        <p:txBody>
          <a:bodyPr/>
          <a:lstStyle/>
          <a:p>
            <a:endParaRPr/>
          </a:p>
        </p:txBody>
      </p:sp>
      <p:sp>
        <p:nvSpPr>
          <p:cNvPr id="1174" name="Shape 1174"/>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endParaRPr sz="1300"/>
          </a:p>
          <a:p>
            <a:pPr marL="178960" indent="-178960">
              <a:buSzPct val="100000"/>
              <a:buFont typeface="Arial" panose="020B0604020202020204" pitchFamily="34" charset="0"/>
              <a:buChar char="•"/>
            </a:pPr>
            <a:r>
              <a:rPr sz="1300"/>
              <a:t>コンセンサスアルゴリズムの１つ</a:t>
            </a:r>
            <a:r>
              <a:rPr lang="ja-JP" altLang="en-US" sz="1300"/>
              <a:t>である。</a:t>
            </a:r>
            <a:endParaRPr sz="1300"/>
          </a:p>
          <a:p>
            <a:pPr marL="178960" indent="-178960">
              <a:buSzPct val="100000"/>
              <a:buFont typeface="Arial" panose="020B0604020202020204" pitchFamily="34" charset="0"/>
              <a:buChar char="•"/>
            </a:pPr>
            <a:r>
              <a:rPr sz="1300"/>
              <a:t>2008年に「Satoshi Nakamoto」により考案された。</a:t>
            </a:r>
          </a:p>
          <a:p>
            <a:pPr marL="178960" indent="-178960">
              <a:buSzPct val="100000"/>
              <a:buFont typeface="Arial" panose="020B0604020202020204" pitchFamily="34" charset="0"/>
              <a:buChar char="•"/>
            </a:pPr>
            <a:r>
              <a:rPr sz="1300"/>
              <a:t>Proof of </a:t>
            </a:r>
            <a:r>
              <a:rPr sz="1300" err="1"/>
              <a:t>Work</a:t>
            </a:r>
            <a:r>
              <a:rPr sz="1300"/>
              <a:t>は初めて実用的に使用することのできるコンセンサスアルゴリズム</a:t>
            </a:r>
            <a:r>
              <a:rPr lang="ja-JP" altLang="en-US" sz="1300"/>
              <a:t>である。</a:t>
            </a:r>
            <a:endParaRPr sz="1300"/>
          </a:p>
          <a:p>
            <a:pPr marL="178960" indent="-178960">
              <a:buSzPct val="100000"/>
              <a:buFont typeface="Arial" panose="020B0604020202020204" pitchFamily="34" charset="0"/>
              <a:buChar char="•"/>
            </a:pPr>
            <a:r>
              <a:rPr sz="1300" err="1"/>
              <a:t>Bitcoinで利用されている</a:t>
            </a:r>
            <a:r>
              <a:rPr lang="ja-JP" altLang="en-US" sz="1300"/>
              <a:t>。</a:t>
            </a:r>
            <a:endParaRPr sz="1300"/>
          </a:p>
          <a:p>
            <a:pPr marL="178960" indent="-178960">
              <a:buSzPct val="100000"/>
              <a:buFont typeface="Arial" panose="020B0604020202020204" pitchFamily="34" charset="0"/>
              <a:buChar char="•"/>
            </a:pPr>
            <a:r>
              <a:rPr sz="1300"/>
              <a:t>Proof of </a:t>
            </a:r>
            <a:r>
              <a:rPr sz="1300" err="1"/>
              <a:t>Workでは、最も早く作られたブロックが採用される</a:t>
            </a:r>
            <a:r>
              <a:rPr lang="ja-JP" altLang="en-US" sz="1300"/>
              <a:t>。</a:t>
            </a:r>
            <a:endParaRPr sz="1300"/>
          </a:p>
          <a:p>
            <a:pPr marL="178960" indent="-178960">
              <a:buSzPct val="100000"/>
              <a:buFont typeface="Arial" panose="020B0604020202020204" pitchFamily="34" charset="0"/>
              <a:buChar char="•"/>
            </a:pPr>
            <a:r>
              <a:rPr sz="1300"/>
              <a:t>ブロックを作る際には、トランザクションをまとめるだけでなく、ブロックの中身をハッシュ関数にかけて、そのハッシュ値が一定以下にならなければ、正しいブロックとしては認められない仕組みになっている。</a:t>
            </a:r>
          </a:p>
          <a:p>
            <a:pPr marL="178960" indent="-178960">
              <a:buSzPct val="100000"/>
              <a:buFont typeface="Arial" panose="020B0604020202020204" pitchFamily="34" charset="0"/>
              <a:buChar char="•"/>
            </a:pPr>
            <a:r>
              <a:rPr sz="1300"/>
              <a:t>ブロックのハッシュ値を操作するためには、ブロックの項目の１つである、ナンスを操作する必要がある。</a:t>
            </a:r>
          </a:p>
          <a:p>
            <a:pPr marL="178960" indent="-178960">
              <a:buSzPct val="100000"/>
              <a:buFont typeface="Arial" panose="020B0604020202020204" pitchFamily="34" charset="0"/>
              <a:buChar char="•"/>
            </a:pPr>
            <a:r>
              <a:rPr lang="ja-JP" altLang="en-US" sz="1300"/>
              <a:t>ハッシュ関数の特性から狙ったハッシュ値を出力することはできないため、何度も繰り返し試行することが必要になる</a:t>
            </a:r>
            <a:r>
              <a:rPr sz="1300"/>
              <a:t>。</a:t>
            </a:r>
          </a:p>
        </p:txBody>
      </p:sp>
    </p:spTree>
    <p:extLst>
      <p:ext uri="{BB962C8B-B14F-4D97-AF65-F5344CB8AC3E}">
        <p14:creationId xmlns:p14="http://schemas.microsoft.com/office/powerpoint/2010/main" val="195905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body" sz="quarter" idx="1"/>
          </p:nvPr>
        </p:nvSpPr>
        <p:spPr/>
        <p:txBody>
          <a:bodyPr/>
          <a:lstStyle/>
          <a:p>
            <a:r>
              <a:rPr lang="ja-JP" altLang="en-US" sz="1300"/>
              <a:t>ブロックチェーンは管理者の有無で大きく</a:t>
            </a:r>
            <a:r>
              <a:rPr lang="en-US" altLang="ja-JP" sz="1300"/>
              <a:t>2</a:t>
            </a:r>
            <a:r>
              <a:rPr lang="ja-JP" altLang="en-US" sz="1300"/>
              <a:t>種類に分けることができる。</a:t>
            </a:r>
          </a:p>
          <a:p>
            <a:endParaRPr lang="ja-JP" altLang="en-US" b="1"/>
          </a:p>
          <a:p>
            <a:pPr algn="ctr"/>
            <a:r>
              <a:rPr lang="ja-JP" altLang="en-US" sz="1700" b="1" err="1"/>
              <a:t>パブリックブロックチェーン</a:t>
            </a:r>
            <a:endParaRPr lang="ja-JP" altLang="en-US" sz="1700" b="1"/>
          </a:p>
          <a:p>
            <a:pPr marL="298266" indent="-298266">
              <a:buFont typeface="Arial" panose="020B0604020202020204" pitchFamily="34" charset="0"/>
              <a:buChar char="•"/>
            </a:pPr>
            <a:r>
              <a:rPr lang="ja-JP" altLang="en-US" sz="1300"/>
              <a:t>管理者が存在しない、誰でも参加することができるブロックチェーン</a:t>
            </a:r>
          </a:p>
          <a:p>
            <a:endParaRPr lang="ja-JP" altLang="en-US" b="1"/>
          </a:p>
          <a:p>
            <a:pPr algn="ctr"/>
            <a:r>
              <a:rPr lang="ja-JP" altLang="en-US" sz="1700" b="1" err="1"/>
              <a:t>パーミッションドブロックチェーン</a:t>
            </a:r>
            <a:endParaRPr lang="ja-JP" altLang="en-US" sz="1700" b="1"/>
          </a:p>
          <a:p>
            <a:pPr marL="298266" indent="-298266">
              <a:buFont typeface="Arial" panose="020B0604020202020204" pitchFamily="34" charset="0"/>
              <a:buChar char="•"/>
            </a:pPr>
            <a:r>
              <a:rPr lang="ja-JP" altLang="en-US" sz="1300"/>
              <a:t>管理者が存在し、参加には許可が必要なブロックチェーン</a:t>
            </a:r>
          </a:p>
          <a:p>
            <a:pPr marL="298266" indent="-298266">
              <a:buFont typeface="Arial" panose="020B0604020202020204" pitchFamily="34" charset="0"/>
              <a:buChar char="•"/>
            </a:pPr>
            <a:r>
              <a:rPr lang="ja-JP" altLang="en-US" sz="1300"/>
              <a:t>パーミッションドブロックチェーンは管理者の数によって、「プライベートブロックチェーン」と「コンソーシアムブロックチェーン」に分けることができる。</a:t>
            </a:r>
          </a:p>
        </p:txBody>
      </p:sp>
      <p:sp>
        <p:nvSpPr>
          <p:cNvPr id="5" name="スライド イメージ プレースホルダー 4">
            <a:extLst>
              <a:ext uri="{FF2B5EF4-FFF2-40B4-BE49-F238E27FC236}">
                <a16:creationId xmlns="" xmlns:a16="http://schemas.microsoft.com/office/drawing/2014/main" id="{82208C05-B445-463D-AFD1-1BC9DEF137A1}"/>
              </a:ext>
            </a:extLst>
          </p:cNvPr>
          <p:cNvSpPr>
            <a:spLocks noGrp="1" noRot="1" noChangeAspect="1"/>
          </p:cNvSpPr>
          <p:nvPr>
            <p:ph type="sldImg"/>
          </p:nvPr>
        </p:nvSpPr>
        <p:spPr>
          <a:xfrm>
            <a:off x="1370013" y="514350"/>
            <a:ext cx="4357687" cy="3270250"/>
          </a:xfrm>
        </p:spPr>
      </p:sp>
    </p:spTree>
    <p:extLst>
      <p:ext uri="{BB962C8B-B14F-4D97-AF65-F5344CB8AC3E}">
        <p14:creationId xmlns:p14="http://schemas.microsoft.com/office/powerpoint/2010/main" val="38983537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Shape 1185"/>
          <p:cNvSpPr>
            <a:spLocks noGrp="1" noRot="1" noChangeAspect="1"/>
          </p:cNvSpPr>
          <p:nvPr>
            <p:ph type="sldImg"/>
          </p:nvPr>
        </p:nvSpPr>
        <p:spPr>
          <a:xfrm>
            <a:off x="1358900" y="646113"/>
            <a:ext cx="4360863" cy="3271837"/>
          </a:xfrm>
          <a:prstGeom prst="rect">
            <a:avLst/>
          </a:prstGeom>
        </p:spPr>
        <p:txBody>
          <a:bodyPr/>
          <a:lstStyle/>
          <a:p>
            <a:endParaRPr/>
          </a:p>
        </p:txBody>
      </p:sp>
      <p:sp>
        <p:nvSpPr>
          <p:cNvPr id="1186" name="Shape 1186"/>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マイナーがナンスを変更してはハッシュ値を求め、ブロック作成の条件を満たすナンスを探している</a:t>
            </a:r>
            <a:r>
              <a:rPr sz="1300"/>
              <a:t>。</a:t>
            </a:r>
          </a:p>
        </p:txBody>
      </p:sp>
    </p:spTree>
    <p:extLst>
      <p:ext uri="{BB962C8B-B14F-4D97-AF65-F5344CB8AC3E}">
        <p14:creationId xmlns:p14="http://schemas.microsoft.com/office/powerpoint/2010/main" val="38677341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Shape 1197"/>
          <p:cNvSpPr>
            <a:spLocks noGrp="1" noRot="1" noChangeAspect="1"/>
          </p:cNvSpPr>
          <p:nvPr>
            <p:ph type="sldImg"/>
          </p:nvPr>
        </p:nvSpPr>
        <p:spPr>
          <a:xfrm>
            <a:off x="1358900" y="646113"/>
            <a:ext cx="4360863" cy="3271837"/>
          </a:xfrm>
          <a:prstGeom prst="rect">
            <a:avLst/>
          </a:prstGeom>
        </p:spPr>
        <p:txBody>
          <a:bodyPr/>
          <a:lstStyle/>
          <a:p>
            <a:endParaRPr/>
          </a:p>
        </p:txBody>
      </p:sp>
      <p:sp>
        <p:nvSpPr>
          <p:cNvPr id="1198" name="Shape 1198"/>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1人のマイナーがいち早くハッシュ値を一定以下にするナンスを発見する</a:t>
            </a:r>
            <a:r>
              <a:rPr lang="ja-JP" altLang="en-US" sz="1300"/>
              <a:t>。</a:t>
            </a:r>
            <a:endParaRPr sz="1300"/>
          </a:p>
        </p:txBody>
      </p:sp>
    </p:spTree>
    <p:extLst>
      <p:ext uri="{BB962C8B-B14F-4D97-AF65-F5344CB8AC3E}">
        <p14:creationId xmlns:p14="http://schemas.microsoft.com/office/powerpoint/2010/main" val="9704912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Shape 1213"/>
          <p:cNvSpPr>
            <a:spLocks noGrp="1" noRot="1" noChangeAspect="1"/>
          </p:cNvSpPr>
          <p:nvPr>
            <p:ph type="sldImg"/>
          </p:nvPr>
        </p:nvSpPr>
        <p:spPr>
          <a:xfrm>
            <a:off x="1358900" y="646113"/>
            <a:ext cx="4360863" cy="3271837"/>
          </a:xfrm>
          <a:prstGeom prst="rect">
            <a:avLst/>
          </a:prstGeom>
        </p:spPr>
        <p:txBody>
          <a:bodyPr/>
          <a:lstStyle/>
          <a:p>
            <a:endParaRPr/>
          </a:p>
        </p:txBody>
      </p:sp>
      <p:sp>
        <p:nvSpPr>
          <p:cNvPr id="1214" name="Shape 1214"/>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lang="ja-JP" altLang="en-US" sz="1300"/>
              <a:t>適切なハッシュ値となる</a:t>
            </a:r>
            <a:r>
              <a:rPr sz="1300"/>
              <a:t>ナンスを見つけると</a:t>
            </a:r>
            <a:r>
              <a:rPr sz="1300" err="1"/>
              <a:t>、正しいナンスを含んだブロックを作成しネットワークに伝達する</a:t>
            </a:r>
            <a:r>
              <a:rPr sz="1300"/>
              <a:t>。</a:t>
            </a:r>
          </a:p>
        </p:txBody>
      </p:sp>
    </p:spTree>
    <p:extLst>
      <p:ext uri="{BB962C8B-B14F-4D97-AF65-F5344CB8AC3E}">
        <p14:creationId xmlns:p14="http://schemas.microsoft.com/office/powerpoint/2010/main" val="38229668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Shape 1232"/>
          <p:cNvSpPr>
            <a:spLocks noGrp="1" noRot="1" noChangeAspect="1"/>
          </p:cNvSpPr>
          <p:nvPr>
            <p:ph type="sldImg"/>
          </p:nvPr>
        </p:nvSpPr>
        <p:spPr>
          <a:xfrm>
            <a:off x="1358900" y="646113"/>
            <a:ext cx="4360863" cy="3271837"/>
          </a:xfrm>
          <a:prstGeom prst="rect">
            <a:avLst/>
          </a:prstGeom>
        </p:spPr>
        <p:txBody>
          <a:bodyPr/>
          <a:lstStyle/>
          <a:p>
            <a:endParaRPr/>
          </a:p>
        </p:txBody>
      </p:sp>
      <p:sp>
        <p:nvSpPr>
          <p:cNvPr id="1233" name="Shape 1233"/>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他のマイナーから新たなブロックが届くと、検証作業を行う</a:t>
            </a:r>
            <a:r>
              <a:rPr lang="ja-JP" altLang="en-US" sz="1300"/>
              <a:t>。</a:t>
            </a:r>
            <a:endParaRPr sz="1300"/>
          </a:p>
          <a:p>
            <a:pPr marL="178960" indent="-178960">
              <a:buFont typeface="Arial" panose="020B0604020202020204" pitchFamily="34" charset="0"/>
              <a:buChar char="•"/>
            </a:pPr>
            <a:r>
              <a:rPr sz="1300"/>
              <a:t>正しいブロックであると判断すると、このブロックに対するナンスの計算競争が終了し、このブロックを親</a:t>
            </a:r>
            <a:r>
              <a:rPr lang="ja-JP" altLang="en-US" sz="1300"/>
              <a:t>として</a:t>
            </a:r>
            <a:r>
              <a:rPr sz="1300"/>
              <a:t>持つ次のブロック作成の競争に移る。</a:t>
            </a:r>
          </a:p>
        </p:txBody>
      </p:sp>
    </p:spTree>
    <p:extLst>
      <p:ext uri="{BB962C8B-B14F-4D97-AF65-F5344CB8AC3E}">
        <p14:creationId xmlns:p14="http://schemas.microsoft.com/office/powerpoint/2010/main" val="35423186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Shape 1239"/>
          <p:cNvSpPr>
            <a:spLocks noGrp="1" noRot="1" noChangeAspect="1"/>
          </p:cNvSpPr>
          <p:nvPr>
            <p:ph type="sldImg"/>
          </p:nvPr>
        </p:nvSpPr>
        <p:spPr>
          <a:xfrm>
            <a:off x="1358900" y="646113"/>
            <a:ext cx="4360863" cy="3271837"/>
          </a:xfrm>
          <a:prstGeom prst="rect">
            <a:avLst/>
          </a:prstGeom>
        </p:spPr>
        <p:txBody>
          <a:bodyPr/>
          <a:lstStyle/>
          <a:p>
            <a:endParaRPr/>
          </a:p>
        </p:txBody>
      </p:sp>
      <p:sp>
        <p:nvSpPr>
          <p:cNvPr id="1240" name="Shape 1240"/>
          <p:cNvSpPr>
            <a:spLocks noGrp="1"/>
          </p:cNvSpPr>
          <p:nvPr>
            <p:ph type="body" sz="quarter" idx="1"/>
          </p:nvPr>
        </p:nvSpPr>
        <p:spPr>
          <a:prstGeom prst="rect">
            <a:avLst/>
          </a:prstGeom>
        </p:spPr>
        <p:txBody>
          <a:bodyPr/>
          <a:lstStyle/>
          <a:p>
            <a:pPr algn="ctr">
              <a:defRPr sz="3000"/>
            </a:pPr>
            <a:r>
              <a:rPr sz="1100" dirty="0" err="1"/>
              <a:t>準備</a:t>
            </a:r>
            <a:endParaRPr sz="1100" dirty="0"/>
          </a:p>
          <a:p>
            <a:pPr marL="178960" indent="-178960">
              <a:buFont typeface="Arial" panose="020B0604020202020204" pitchFamily="34" charset="0"/>
              <a:buChar char="•"/>
            </a:pPr>
            <a:r>
              <a:rPr sz="1100" dirty="0"/>
              <a:t>1人1台PCを利用する</a:t>
            </a:r>
          </a:p>
          <a:p>
            <a:pPr marL="178960" indent="-178960">
              <a:buFont typeface="Arial" panose="020B0604020202020204" pitchFamily="34" charset="0"/>
              <a:buChar char="•"/>
            </a:pPr>
            <a:r>
              <a:rPr sz="1100" dirty="0" err="1"/>
              <a:t>巻頭で準備した仮想マシンを立ち上げる</a:t>
            </a:r>
            <a:endParaRPr sz="1100" dirty="0"/>
          </a:p>
          <a:p>
            <a:pPr marL="178960" indent="-178960">
              <a:buFont typeface="Arial" panose="020B0604020202020204" pitchFamily="34" charset="0"/>
              <a:buChar char="•"/>
            </a:pPr>
            <a:r>
              <a:rPr sz="1100" dirty="0" err="1"/>
              <a:t>仮想マシン上でターミナルを開く</a:t>
            </a:r>
            <a:endParaRPr sz="1100" dirty="0"/>
          </a:p>
          <a:p>
            <a:pPr marL="178960" indent="-178960">
              <a:buFont typeface="Arial" panose="020B0604020202020204" pitchFamily="34" charset="0"/>
              <a:buChar char="•"/>
            </a:pPr>
            <a:r>
              <a:rPr sz="1100" dirty="0" err="1"/>
              <a:t>ターミナルで</a:t>
            </a:r>
            <a:r>
              <a:rPr sz="1100" dirty="0"/>
              <a:t> </a:t>
            </a:r>
            <a:r>
              <a:rPr sz="1100" dirty="0" err="1"/>
              <a:t>irb</a:t>
            </a:r>
            <a:r>
              <a:rPr sz="1100" dirty="0"/>
              <a:t> </a:t>
            </a:r>
            <a:r>
              <a:rPr sz="1100" dirty="0" err="1"/>
              <a:t>と入力する</a:t>
            </a:r>
            <a:endParaRPr sz="1100" dirty="0"/>
          </a:p>
          <a:p>
            <a:pPr marL="178960" indent="-178960">
              <a:buFont typeface="Arial" panose="020B0604020202020204" pitchFamily="34" charset="0"/>
              <a:buChar char="•"/>
            </a:pPr>
            <a:r>
              <a:rPr sz="1100" dirty="0"/>
              <a:t>require ‘digest' </a:t>
            </a:r>
            <a:r>
              <a:rPr sz="1100" dirty="0" err="1"/>
              <a:t>と入力すると、ハッシュ関数が利用できるようになる</a:t>
            </a:r>
            <a:endParaRPr sz="1100" dirty="0"/>
          </a:p>
          <a:p>
            <a:endParaRPr sz="1100" dirty="0"/>
          </a:p>
          <a:p>
            <a:pPr algn="ctr">
              <a:defRPr sz="2600"/>
            </a:pPr>
            <a:r>
              <a:rPr sz="1100" dirty="0"/>
              <a:t>Proof of </a:t>
            </a:r>
            <a:r>
              <a:rPr sz="1100" dirty="0" err="1"/>
              <a:t>Workの体験</a:t>
            </a:r>
            <a:endParaRPr sz="1100" dirty="0"/>
          </a:p>
          <a:p>
            <a:pPr marL="178960" indent="-178960">
              <a:buFont typeface="Arial" panose="020B0604020202020204" pitchFamily="34" charset="0"/>
              <a:buChar char="•"/>
            </a:pPr>
            <a:r>
              <a:rPr sz="1100" dirty="0"/>
              <a:t>SHA-256に数字を入力し、できるだけ小さいハッシュ値を求める</a:t>
            </a:r>
            <a:r>
              <a:rPr lang="ja-JP" altLang="en-US" sz="1100" dirty="0" err="1"/>
              <a:t>。</a:t>
            </a:r>
            <a:endParaRPr sz="1100" dirty="0"/>
          </a:p>
          <a:p>
            <a:pPr marL="178960" indent="-178960">
              <a:buFont typeface="Arial" panose="020B0604020202020204" pitchFamily="34" charset="0"/>
              <a:buChar char="•"/>
            </a:pPr>
            <a:r>
              <a:rPr sz="1100" dirty="0" err="1"/>
              <a:t>制限時間</a:t>
            </a:r>
            <a:r>
              <a:rPr lang="ja-JP" altLang="en-US" sz="1100" dirty="0"/>
              <a:t>は</a:t>
            </a:r>
            <a:r>
              <a:rPr sz="1100" dirty="0"/>
              <a:t>10分(Bitcoinでは平均して10分に1回ブロックが作られる)</a:t>
            </a:r>
            <a:r>
              <a:rPr lang="ja-JP" altLang="en-US" sz="1100" dirty="0"/>
              <a:t>で</a:t>
            </a:r>
            <a:r>
              <a:rPr sz="1100" dirty="0"/>
              <a:t>”00”から始まるハッシュ値が出力された場合には、入力値をメモしておく</a:t>
            </a:r>
            <a:r>
              <a:rPr lang="ja-JP" altLang="en-US" sz="1100" dirty="0" err="1"/>
              <a:t>。</a:t>
            </a:r>
            <a:endParaRPr sz="1100" dirty="0"/>
          </a:p>
          <a:p>
            <a:endParaRPr sz="1100" dirty="0"/>
          </a:p>
          <a:p>
            <a:pPr algn="ctr">
              <a:defRPr sz="2600"/>
            </a:pPr>
            <a:r>
              <a:rPr sz="1100" dirty="0" err="1"/>
              <a:t>BitcoinのProof</a:t>
            </a:r>
            <a:r>
              <a:rPr sz="1100" dirty="0"/>
              <a:t> of </a:t>
            </a:r>
            <a:r>
              <a:rPr sz="1100" dirty="0" err="1"/>
              <a:t>Workの確認</a:t>
            </a:r>
            <a:endParaRPr sz="1100" dirty="0"/>
          </a:p>
          <a:p>
            <a:pPr marL="178960" indent="-178960">
              <a:buFont typeface="Arial" panose="020B0604020202020204" pitchFamily="34" charset="0"/>
              <a:buChar char="•"/>
            </a:pPr>
            <a:r>
              <a:rPr sz="1100" dirty="0" err="1"/>
              <a:t>Bitcoinのブロックチェーンエクスプローラーを開き、実際のブロックのハッシュ値を確認する</a:t>
            </a:r>
            <a:r>
              <a:rPr lang="ja-JP" altLang="en-US" sz="1100" dirty="0" err="1"/>
              <a:t>。</a:t>
            </a:r>
            <a:r>
              <a:rPr lang="en-US" altLang="ja-JP" sz="1100" dirty="0"/>
              <a:t>(</a:t>
            </a:r>
            <a:r>
              <a:rPr sz="1100" u="sng" dirty="0">
                <a:hlinkClick r:id="rId3"/>
              </a:rPr>
              <a:t>https://www.blockchain.com/ja/explorer</a:t>
            </a:r>
            <a:r>
              <a:rPr lang="en-US" altLang="ja-JP" sz="1100" u="sng" dirty="0">
                <a:hlinkClick r:id="rId3"/>
              </a:rPr>
              <a:t>)</a:t>
            </a:r>
          </a:p>
          <a:p>
            <a:endParaRPr sz="1100" u="sng" dirty="0">
              <a:hlinkClick r:id="rId3"/>
            </a:endParaRPr>
          </a:p>
          <a:p>
            <a:pPr algn="ctr"/>
            <a:r>
              <a:rPr lang="ja-JP" altLang="en-US" sz="1100" dirty="0"/>
              <a:t>ハッシュを繰り返し求めるためのプログラム</a:t>
            </a:r>
            <a:r>
              <a:rPr lang="en-US" altLang="ja-JP" sz="1100" dirty="0"/>
              <a:t>(Ruby)</a:t>
            </a:r>
          </a:p>
          <a:p>
            <a:r>
              <a:rPr lang="en-US" altLang="ja-JP" sz="1100" dirty="0"/>
              <a:t>require "digest“</a:t>
            </a:r>
          </a:p>
          <a:p>
            <a:r>
              <a:rPr lang="en-US" altLang="ja-JP" sz="1100" dirty="0" err="1"/>
              <a:t>end_number</a:t>
            </a:r>
            <a:r>
              <a:rPr lang="en-US" altLang="ja-JP" sz="1100" dirty="0"/>
              <a:t> = 1000</a:t>
            </a:r>
            <a:br>
              <a:rPr lang="en-US" altLang="ja-JP" sz="1100" dirty="0"/>
            </a:br>
            <a:r>
              <a:rPr lang="en-US" altLang="ja-JP" sz="1100" dirty="0"/>
              <a:t>number = 0</a:t>
            </a:r>
          </a:p>
          <a:p>
            <a:r>
              <a:rPr lang="en-US" altLang="ja-JP" sz="1100" dirty="0"/>
              <a:t>while number &lt;= </a:t>
            </a:r>
            <a:r>
              <a:rPr lang="en-US" altLang="ja-JP" sz="1100" dirty="0" err="1"/>
              <a:t>end_number</a:t>
            </a:r>
            <a:r>
              <a:rPr lang="en-US" altLang="ja-JP" sz="1100" dirty="0"/>
              <a:t/>
            </a:r>
            <a:br>
              <a:rPr lang="en-US" altLang="ja-JP" sz="1100" dirty="0"/>
            </a:br>
            <a:r>
              <a:rPr lang="en-US" altLang="ja-JP" sz="1100" dirty="0"/>
              <a:t>    hash = Digest::SHA256.hexdigest(</a:t>
            </a:r>
            <a:r>
              <a:rPr lang="en-US" altLang="ja-JP" sz="1100" dirty="0" err="1"/>
              <a:t>number.to_s</a:t>
            </a:r>
            <a:r>
              <a:rPr lang="en-US" altLang="ja-JP" sz="1100" dirty="0"/>
              <a:t>)</a:t>
            </a:r>
            <a:br>
              <a:rPr lang="en-US" altLang="ja-JP" sz="1100" dirty="0"/>
            </a:br>
            <a:r>
              <a:rPr lang="en-US" altLang="ja-JP" sz="1100" dirty="0"/>
              <a:t>    puts </a:t>
            </a:r>
            <a:r>
              <a:rPr lang="en-US" altLang="ja-JP" sz="1100" dirty="0" err="1"/>
              <a:t>hash,number</a:t>
            </a:r>
            <a:r>
              <a:rPr lang="en-US" altLang="ja-JP" sz="1100" dirty="0"/>
              <a:t> if </a:t>
            </a:r>
            <a:r>
              <a:rPr lang="en-US" altLang="ja-JP" sz="1100" dirty="0" err="1"/>
              <a:t>hash.start_with</a:t>
            </a:r>
            <a:r>
              <a:rPr lang="en-US" altLang="ja-JP" sz="1100" dirty="0"/>
              <a:t>?("00")</a:t>
            </a:r>
            <a:br>
              <a:rPr lang="en-US" altLang="ja-JP" sz="1100" dirty="0"/>
            </a:br>
            <a:r>
              <a:rPr lang="en-US" altLang="ja-JP" sz="1100" dirty="0"/>
              <a:t>    number += 1</a:t>
            </a:r>
            <a:br>
              <a:rPr lang="en-US" altLang="ja-JP" sz="1100" dirty="0"/>
            </a:br>
            <a:r>
              <a:rPr lang="en-US" altLang="ja-JP" sz="1100" dirty="0"/>
              <a:t>end</a:t>
            </a:r>
            <a:endParaRPr sz="1100" dirty="0"/>
          </a:p>
          <a:p>
            <a:pPr marL="178960" indent="-178960">
              <a:buFont typeface="Arial" panose="020B0604020202020204" pitchFamily="34" charset="0"/>
              <a:buChar char="•"/>
              <a:defRPr sz="2600"/>
            </a:pPr>
            <a:endParaRPr sz="1100" dirty="0"/>
          </a:p>
          <a:p>
            <a:endParaRPr sz="1300" dirty="0"/>
          </a:p>
        </p:txBody>
      </p:sp>
    </p:spTree>
    <p:extLst>
      <p:ext uri="{BB962C8B-B14F-4D97-AF65-F5344CB8AC3E}">
        <p14:creationId xmlns:p14="http://schemas.microsoft.com/office/powerpoint/2010/main" val="6469376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Shape 1246"/>
          <p:cNvSpPr>
            <a:spLocks noGrp="1" noRot="1" noChangeAspect="1"/>
          </p:cNvSpPr>
          <p:nvPr>
            <p:ph type="sldImg"/>
          </p:nvPr>
        </p:nvSpPr>
        <p:spPr>
          <a:xfrm>
            <a:off x="1358900" y="646113"/>
            <a:ext cx="4360863" cy="3271837"/>
          </a:xfrm>
          <a:prstGeom prst="rect">
            <a:avLst/>
          </a:prstGeom>
        </p:spPr>
        <p:txBody>
          <a:bodyPr/>
          <a:lstStyle/>
          <a:p>
            <a:endParaRPr/>
          </a:p>
        </p:txBody>
      </p:sp>
      <p:sp>
        <p:nvSpPr>
          <p:cNvPr id="1247" name="Shape 124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100" dirty="0" err="1"/>
              <a:t>誰でも参加することができる</a:t>
            </a:r>
            <a:endParaRPr sz="1100" dirty="0"/>
          </a:p>
          <a:p>
            <a:r>
              <a:rPr sz="1100" dirty="0" err="1"/>
              <a:t>マイニングにはWebサイトからソフトウェアさえ入手すれば誰でも参加することができる</a:t>
            </a:r>
            <a:r>
              <a:rPr sz="1100" dirty="0"/>
              <a:t>。</a:t>
            </a:r>
          </a:p>
          <a:p>
            <a:endParaRPr sz="1100" dirty="0"/>
          </a:p>
          <a:p>
            <a:pPr marL="178960" indent="-178960">
              <a:buFont typeface="Arial" panose="020B0604020202020204" pitchFamily="34" charset="0"/>
              <a:buChar char="•"/>
            </a:pPr>
            <a:r>
              <a:rPr sz="1100" dirty="0" err="1"/>
              <a:t>権限が平等にある</a:t>
            </a:r>
            <a:endParaRPr sz="1100" dirty="0"/>
          </a:p>
          <a:p>
            <a:r>
              <a:rPr sz="1100" dirty="0" err="1"/>
              <a:t>マイニングに参加する段階では、マイニングの権限は参加者全員に平等にある</a:t>
            </a:r>
            <a:r>
              <a:rPr sz="1300" dirty="0" err="1"/>
              <a:t>。ハッシュの計算を</a:t>
            </a:r>
            <a:r>
              <a:rPr lang="ja-JP" altLang="en-US" sz="1300" dirty="0"/>
              <a:t>速く</a:t>
            </a:r>
            <a:r>
              <a:rPr sz="1300" dirty="0" err="1"/>
              <a:t>行うために投資することにより、マイニングの成功率が高まる</a:t>
            </a:r>
            <a:r>
              <a:rPr sz="1300" dirty="0"/>
              <a:t>。</a:t>
            </a:r>
          </a:p>
        </p:txBody>
      </p:sp>
    </p:spTree>
    <p:extLst>
      <p:ext uri="{BB962C8B-B14F-4D97-AF65-F5344CB8AC3E}">
        <p14:creationId xmlns:p14="http://schemas.microsoft.com/office/powerpoint/2010/main" val="15753051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Shape 1253"/>
          <p:cNvSpPr>
            <a:spLocks noGrp="1" noRot="1" noChangeAspect="1"/>
          </p:cNvSpPr>
          <p:nvPr>
            <p:ph type="sldImg"/>
          </p:nvPr>
        </p:nvSpPr>
        <p:spPr>
          <a:xfrm>
            <a:off x="1358900" y="646113"/>
            <a:ext cx="4360863" cy="3271837"/>
          </a:xfrm>
          <a:prstGeom prst="rect">
            <a:avLst/>
          </a:prstGeom>
        </p:spPr>
        <p:txBody>
          <a:bodyPr/>
          <a:lstStyle/>
          <a:p>
            <a:endParaRPr/>
          </a:p>
        </p:txBody>
      </p:sp>
      <p:sp>
        <p:nvSpPr>
          <p:cNvPr id="1254" name="Shape 1254"/>
          <p:cNvSpPr>
            <a:spLocks noGrp="1"/>
          </p:cNvSpPr>
          <p:nvPr>
            <p:ph type="body" sz="quarter" idx="1"/>
          </p:nvPr>
        </p:nvSpPr>
        <p:spPr>
          <a:xfrm>
            <a:off x="290429" y="4193699"/>
            <a:ext cx="6582988" cy="5693562"/>
          </a:xfrm>
          <a:prstGeom prst="rect">
            <a:avLst/>
          </a:prstGeom>
        </p:spPr>
        <p:txBody>
          <a:bodyPr/>
          <a:lstStyle/>
          <a:p>
            <a:pPr marL="178960" indent="-178960">
              <a:buSzPct val="100000"/>
              <a:buFont typeface="Arial" panose="020B0604020202020204" pitchFamily="34" charset="0"/>
              <a:buChar char="•"/>
            </a:pPr>
            <a:r>
              <a:rPr sz="1300" b="1" err="1"/>
              <a:t>大量の電力を消費する</a:t>
            </a:r>
            <a:endParaRPr sz="1300" b="1"/>
          </a:p>
          <a:p>
            <a:r>
              <a:rPr sz="1300" err="1"/>
              <a:t>世界中のマイナーが大量の計算資源を投じて、マイニングを行うため、大量の電力を消費する</a:t>
            </a:r>
            <a:r>
              <a:rPr sz="1300"/>
              <a:t>。1年間でBitcoinのマイニングに投じられている電力は、国家の消費電力ランキングで50位前後に相当する</a:t>
            </a:r>
            <a:r>
              <a:rPr lang="ja-JP" altLang="en-US" sz="1300"/>
              <a:t>。</a:t>
            </a:r>
            <a:endParaRPr sz="1300"/>
          </a:p>
          <a:p>
            <a:pPr>
              <a:buSzPct val="100000"/>
            </a:pPr>
            <a:endParaRPr lang="en-US" altLang="ja-JP" sz="1300"/>
          </a:p>
          <a:p>
            <a:pPr marL="178960" indent="-178960">
              <a:buSzPct val="100000"/>
              <a:buFont typeface="Arial" panose="020B0604020202020204" pitchFamily="34" charset="0"/>
              <a:buChar char="•"/>
            </a:pPr>
            <a:r>
              <a:rPr sz="1300" b="1" err="1"/>
              <a:t>マイニングの寡占化</a:t>
            </a:r>
            <a:endParaRPr sz="1300" b="1"/>
          </a:p>
          <a:p>
            <a:r>
              <a:rPr sz="1300"/>
              <a:t>マイニングには誰でも参加することができるが、実際にブロックを作成することができるのは、大量の計算資源を保有している一部のマイナーのみである。このような状態はブロックチェーンの安全性が低下した状態であるといえる。詳細については、後に説明する。</a:t>
            </a:r>
          </a:p>
          <a:p>
            <a:endParaRPr sz="1300"/>
          </a:p>
          <a:p>
            <a:pPr algn="ctr"/>
            <a:r>
              <a:rPr sz="1300" b="1" err="1"/>
              <a:t>Bitcoinのマイニングに関するデータを参照する</a:t>
            </a:r>
            <a:endParaRPr sz="1300" b="1"/>
          </a:p>
          <a:p>
            <a:pPr marL="178960" indent="-178960">
              <a:buFont typeface="Arial" panose="020B0604020202020204" pitchFamily="34" charset="0"/>
              <a:buChar char="•"/>
            </a:pPr>
            <a:r>
              <a:rPr sz="1300" err="1"/>
              <a:t>HashRateについて</a:t>
            </a:r>
            <a:r>
              <a:rPr sz="1300"/>
              <a:t>: </a:t>
            </a:r>
            <a:r>
              <a:rPr sz="1300" u="sng">
                <a:hlinkClick r:id="rId3"/>
              </a:rPr>
              <a:t>https://www.blockchain.com/ja/charts/hash-rate</a:t>
            </a:r>
          </a:p>
          <a:p>
            <a:pPr marL="178960" indent="-178960">
              <a:buFont typeface="Arial" panose="020B0604020202020204" pitchFamily="34" charset="0"/>
              <a:buChar char="•"/>
            </a:pPr>
            <a:r>
              <a:rPr sz="1300" err="1"/>
              <a:t>Difficultyについて</a:t>
            </a:r>
            <a:r>
              <a:rPr sz="1300"/>
              <a:t>: </a:t>
            </a:r>
            <a:r>
              <a:rPr sz="1300" u="sng">
                <a:hlinkClick r:id="rId4"/>
              </a:rPr>
              <a:t>https://www.blockchain.com/ja/charts/difficulty</a:t>
            </a:r>
          </a:p>
          <a:p>
            <a:pPr marL="178960" indent="-178960">
              <a:buFont typeface="Arial" panose="020B0604020202020204" pitchFamily="34" charset="0"/>
              <a:buChar char="•"/>
            </a:pPr>
            <a:r>
              <a:rPr sz="1300" err="1"/>
              <a:t>HashRateの分布について</a:t>
            </a:r>
            <a:r>
              <a:rPr sz="1300"/>
              <a:t>: </a:t>
            </a:r>
            <a:r>
              <a:rPr sz="1300" u="sng">
                <a:hlinkClick r:id="rId5"/>
              </a:rPr>
              <a:t>https://www.blockchain.com/ja/pools</a:t>
            </a:r>
          </a:p>
          <a:p>
            <a:pPr marL="178960" indent="-178960">
              <a:buFont typeface="Arial" panose="020B0604020202020204" pitchFamily="34" charset="0"/>
              <a:buChar char="•"/>
            </a:pPr>
            <a:endParaRPr sz="1300" u="sng">
              <a:hlinkClick r:id="rId5"/>
            </a:endParaRPr>
          </a:p>
          <a:p>
            <a:endParaRPr sz="1300" u="sng">
              <a:hlinkClick r:id="rId5"/>
            </a:endParaRPr>
          </a:p>
          <a:p>
            <a:endParaRPr sz="1300" u="sng">
              <a:hlinkClick r:id="rId5"/>
            </a:endParaRPr>
          </a:p>
          <a:p>
            <a:endParaRPr sz="1300" u="sng">
              <a:hlinkClick r:id="rId5"/>
            </a:endParaRPr>
          </a:p>
          <a:p>
            <a:endParaRPr sz="1300" u="sng">
              <a:hlinkClick r:id="rId5"/>
            </a:endParaRPr>
          </a:p>
          <a:p>
            <a:endParaRPr sz="1300" u="sng">
              <a:hlinkClick r:id="rId5"/>
            </a:endParaRPr>
          </a:p>
        </p:txBody>
      </p:sp>
    </p:spTree>
    <p:extLst>
      <p:ext uri="{BB962C8B-B14F-4D97-AF65-F5344CB8AC3E}">
        <p14:creationId xmlns:p14="http://schemas.microsoft.com/office/powerpoint/2010/main" val="41257076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hape 1266"/>
          <p:cNvSpPr>
            <a:spLocks noGrp="1" noRot="1" noChangeAspect="1"/>
          </p:cNvSpPr>
          <p:nvPr>
            <p:ph type="sldImg"/>
          </p:nvPr>
        </p:nvSpPr>
        <p:spPr>
          <a:xfrm>
            <a:off x="1358900" y="646113"/>
            <a:ext cx="4360863" cy="3271837"/>
          </a:xfrm>
          <a:prstGeom prst="rect">
            <a:avLst/>
          </a:prstGeom>
        </p:spPr>
        <p:txBody>
          <a:bodyPr/>
          <a:lstStyle/>
          <a:p>
            <a:endParaRPr/>
          </a:p>
        </p:txBody>
      </p:sp>
      <p:sp>
        <p:nvSpPr>
          <p:cNvPr id="1267" name="Shape 126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Proof of </a:t>
            </a:r>
            <a:r>
              <a:rPr sz="1300" err="1"/>
              <a:t>Workではナンスの計算にコンピュータなどの初期投資や電気代などのコストがかかる</a:t>
            </a:r>
            <a:r>
              <a:rPr sz="1300"/>
              <a:t>。</a:t>
            </a:r>
          </a:p>
          <a:p>
            <a:pPr marL="178960" indent="-178960">
              <a:buFont typeface="Arial" panose="020B0604020202020204" pitchFamily="34" charset="0"/>
              <a:buChar char="•"/>
            </a:pPr>
            <a:r>
              <a:rPr sz="1300"/>
              <a:t>正しいブロックを作成するとマイニング報酬を得ることができ</a:t>
            </a:r>
            <a:r>
              <a:rPr sz="1300" err="1"/>
              <a:t>、採算が取れる</a:t>
            </a:r>
            <a:r>
              <a:rPr sz="1300"/>
              <a:t>。</a:t>
            </a:r>
          </a:p>
          <a:p>
            <a:pPr marL="178960" indent="-178960">
              <a:buFont typeface="Arial" panose="020B0604020202020204" pitchFamily="34" charset="0"/>
              <a:buChar char="•"/>
            </a:pPr>
            <a:r>
              <a:rPr sz="1300"/>
              <a:t>不正な取引を含んだブロックを作成することや、条件を満たさないナンスを含んだブロックを作成すると、他のマイナーの検証で弾かれてしまい、報酬を得ることはできず、ナンスの計算にかかった費用は無駄になる。</a:t>
            </a:r>
          </a:p>
        </p:txBody>
      </p:sp>
    </p:spTree>
    <p:extLst>
      <p:ext uri="{BB962C8B-B14F-4D97-AF65-F5344CB8AC3E}">
        <p14:creationId xmlns:p14="http://schemas.microsoft.com/office/powerpoint/2010/main" val="19952072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a:spLocks noGrp="1" noRot="1" noChangeAspect="1"/>
          </p:cNvSpPr>
          <p:nvPr>
            <p:ph type="sldImg"/>
          </p:nvPr>
        </p:nvSpPr>
        <p:spPr>
          <a:xfrm>
            <a:off x="1358900" y="646113"/>
            <a:ext cx="4360863" cy="3271837"/>
          </a:xfrm>
          <a:prstGeom prst="rect">
            <a:avLst/>
          </a:prstGeom>
        </p:spPr>
        <p:txBody>
          <a:bodyPr/>
          <a:lstStyle/>
          <a:p>
            <a:endParaRPr/>
          </a:p>
        </p:txBody>
      </p:sp>
      <p:sp>
        <p:nvSpPr>
          <p:cNvPr id="1276" name="Shape 1276"/>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r>
              <a:rPr sz="1300"/>
              <a:t>Proof of Workに参加してマイナーが最も得をするための方法は、マイニングを行うことや、不正行為を行わないこと</a:t>
            </a:r>
            <a:r>
              <a:rPr lang="ja-JP" altLang="en-US" sz="1300"/>
              <a:t>。</a:t>
            </a:r>
            <a:r>
              <a:rPr sz="1300"/>
              <a:t>つまり、ブロックチェーンの仕組みに貢献すること</a:t>
            </a:r>
            <a:r>
              <a:rPr lang="ja-JP" altLang="en-US" sz="1300"/>
              <a:t>である</a:t>
            </a:r>
            <a:r>
              <a:rPr sz="1300"/>
              <a:t>。</a:t>
            </a:r>
          </a:p>
          <a:p>
            <a:pPr marL="298266" indent="-298266">
              <a:buFont typeface="Arial" panose="020B0604020202020204" pitchFamily="34" charset="0"/>
              <a:buChar char="•"/>
            </a:pPr>
            <a:r>
              <a:rPr sz="1300"/>
              <a:t>マイナーが自身にとって</a:t>
            </a:r>
            <a:r>
              <a:rPr lang="ja-JP" altLang="en-US" sz="1300"/>
              <a:t>得</a:t>
            </a:r>
            <a:r>
              <a:rPr sz="1300"/>
              <a:t>になる行動(</a:t>
            </a:r>
            <a:r>
              <a:rPr sz="1300" err="1"/>
              <a:t>経済的合理性に基づいた判断</a:t>
            </a:r>
            <a:r>
              <a:rPr sz="1300"/>
              <a:t>)</a:t>
            </a:r>
            <a:r>
              <a:rPr sz="1300" err="1"/>
              <a:t>を繰り返すことで、ブロックチェーンの仕組みは管理者を必要とせずに自律的に稼働することができる</a:t>
            </a:r>
            <a:r>
              <a:rPr lang="ja-JP" altLang="en-US" sz="1300"/>
              <a:t>。</a:t>
            </a:r>
            <a:endParaRPr sz="1300"/>
          </a:p>
        </p:txBody>
      </p:sp>
    </p:spTree>
    <p:extLst>
      <p:ext uri="{BB962C8B-B14F-4D97-AF65-F5344CB8AC3E}">
        <p14:creationId xmlns:p14="http://schemas.microsoft.com/office/powerpoint/2010/main" val="9122315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a:spLocks noGrp="1" noRot="1" noChangeAspect="1"/>
          </p:cNvSpPr>
          <p:nvPr>
            <p:ph type="sldImg"/>
          </p:nvPr>
        </p:nvSpPr>
        <p:spPr>
          <a:xfrm>
            <a:off x="1358900" y="646113"/>
            <a:ext cx="4360863" cy="3271837"/>
          </a:xfrm>
          <a:prstGeom prst="rect">
            <a:avLst/>
          </a:prstGeom>
        </p:spPr>
        <p:txBody>
          <a:bodyPr/>
          <a:lstStyle/>
          <a:p>
            <a:endParaRPr/>
          </a:p>
        </p:txBody>
      </p:sp>
      <p:sp>
        <p:nvSpPr>
          <p:cNvPr id="1287" name="Shape 1287"/>
          <p:cNvSpPr>
            <a:spLocks noGrp="1"/>
          </p:cNvSpPr>
          <p:nvPr>
            <p:ph type="body" sz="quarter" idx="1"/>
          </p:nvPr>
        </p:nvSpPr>
        <p:spPr>
          <a:prstGeom prst="rect">
            <a:avLst/>
          </a:prstGeom>
        </p:spPr>
        <p:txBody>
          <a:bodyPr/>
          <a:lstStyle/>
          <a:p>
            <a:pPr marL="178960" indent="-178960" algn="l">
              <a:buFont typeface="Arial" panose="020B0604020202020204" pitchFamily="34" charset="0"/>
              <a:buChar char="•"/>
              <a:defRPr sz="3000"/>
            </a:pPr>
            <a:r>
              <a:rPr sz="1300" err="1"/>
              <a:t>保有する通貨の量に応じて、マイニングの成功率が決まるコンセンサスアルゴリズム</a:t>
            </a:r>
            <a:r>
              <a:rPr lang="ja-JP" altLang="en-US" sz="1300"/>
              <a:t>である</a:t>
            </a:r>
            <a:r>
              <a:rPr sz="1300"/>
              <a:t>。</a:t>
            </a:r>
            <a:endParaRPr lang="en-US" altLang="ja-JP" sz="1300"/>
          </a:p>
          <a:p>
            <a:pPr marL="178960" indent="-178960" algn="l">
              <a:buFont typeface="Arial" panose="020B0604020202020204" pitchFamily="34" charset="0"/>
              <a:buChar char="•"/>
              <a:defRPr sz="3000"/>
            </a:pPr>
            <a:r>
              <a:rPr sz="1300" err="1"/>
              <a:t>Ethereumは現在、Proof</a:t>
            </a:r>
            <a:r>
              <a:rPr sz="1300"/>
              <a:t> of </a:t>
            </a:r>
            <a:r>
              <a:rPr sz="1300" err="1"/>
              <a:t>Workを採用しているが、今後Proof</a:t>
            </a:r>
            <a:r>
              <a:rPr sz="1300"/>
              <a:t> of </a:t>
            </a:r>
            <a:r>
              <a:rPr sz="1300" err="1"/>
              <a:t>Stakeに移行される予定になっている</a:t>
            </a:r>
            <a:r>
              <a:rPr sz="1300"/>
              <a:t>。</a:t>
            </a:r>
          </a:p>
          <a:p>
            <a:endParaRPr sz="1300"/>
          </a:p>
          <a:p>
            <a:pPr algn="ctr">
              <a:defRPr sz="2600"/>
            </a:pPr>
            <a:r>
              <a:rPr sz="1700" b="1" err="1"/>
              <a:t>利点</a:t>
            </a:r>
            <a:endParaRPr sz="1700" b="1"/>
          </a:p>
          <a:p>
            <a:pPr marL="178960" indent="-178960">
              <a:buSzPct val="100000"/>
              <a:buFont typeface="Arial" panose="020B0604020202020204" pitchFamily="34" charset="0"/>
              <a:buChar char="•"/>
            </a:pPr>
            <a:r>
              <a:rPr sz="1300"/>
              <a:t>Proof of </a:t>
            </a:r>
            <a:r>
              <a:rPr sz="1300" err="1"/>
              <a:t>Workと異なり、計算資源をベースとした競争は行われないので、消費電量が少ない</a:t>
            </a:r>
            <a:r>
              <a:rPr sz="1300"/>
              <a:t>。</a:t>
            </a:r>
          </a:p>
          <a:p>
            <a:endParaRPr sz="1300"/>
          </a:p>
          <a:p>
            <a:pPr algn="ctr">
              <a:defRPr sz="2600"/>
            </a:pPr>
            <a:r>
              <a:rPr sz="1700" b="1" err="1"/>
              <a:t>課題点</a:t>
            </a:r>
            <a:endParaRPr sz="1700" b="1"/>
          </a:p>
          <a:p>
            <a:pPr marL="178960" indent="-178960">
              <a:buSzPct val="100000"/>
              <a:buFont typeface="Arial" panose="020B0604020202020204" pitchFamily="34" charset="0"/>
              <a:buChar char="•"/>
            </a:pPr>
            <a:r>
              <a:rPr sz="1300"/>
              <a:t>保有する通貨の量が多ければ多いほど、マイニングの成功確率が高くなるので、通貨の抱え込みが増え、流動性が低下するという問題がある。</a:t>
            </a:r>
          </a:p>
          <a:p>
            <a:pPr marL="178960" indent="-178960">
              <a:buSzPct val="100000"/>
              <a:buFont typeface="Arial" panose="020B0604020202020204" pitchFamily="34" charset="0"/>
              <a:buChar char="•"/>
            </a:pPr>
            <a:r>
              <a:rPr sz="1300" err="1"/>
              <a:t>また、通貨を多く持っている人のところに、さらに通貨が集まる仕組みとなっているので、貧富の差が拡大するという問題もある</a:t>
            </a:r>
            <a:r>
              <a:rPr sz="1300"/>
              <a:t>。</a:t>
            </a:r>
          </a:p>
        </p:txBody>
      </p:sp>
    </p:spTree>
    <p:extLst>
      <p:ext uri="{BB962C8B-B14F-4D97-AF65-F5344CB8AC3E}">
        <p14:creationId xmlns:p14="http://schemas.microsoft.com/office/powerpoint/2010/main" val="383895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body" sz="quarter" idx="1"/>
          </p:nvPr>
        </p:nvSpPr>
        <p:spPr/>
        <p:txBody>
          <a:bodyPr/>
          <a:lstStyle/>
          <a:p>
            <a:pPr algn="l"/>
            <a:endParaRPr lang="ja-JP" altLang="en-US" b="1"/>
          </a:p>
          <a:p>
            <a:pPr marL="298266" indent="-298266" algn="l">
              <a:buFont typeface="Arial" panose="020B0604020202020204" pitchFamily="34" charset="0"/>
              <a:buChar char="•"/>
            </a:pPr>
            <a:r>
              <a:rPr lang="ja-JP" altLang="en-US" sz="1300" err="1"/>
              <a:t>パブリックブロックチェーンは言葉の通り</a:t>
            </a:r>
            <a:r>
              <a:rPr lang="ja-JP" altLang="en-US" sz="1300"/>
              <a:t>、「</a:t>
            </a:r>
            <a:r>
              <a:rPr lang="ja-JP" altLang="en-US" sz="1300" err="1"/>
              <a:t>パブリック（公的な</a:t>
            </a:r>
            <a:r>
              <a:rPr lang="en-US" altLang="ja-JP" sz="1300" err="1"/>
              <a:t>,</a:t>
            </a:r>
            <a:r>
              <a:rPr lang="ja-JP" altLang="en-US" sz="1300" err="1"/>
              <a:t>開かれた</a:t>
            </a:r>
            <a:r>
              <a:rPr lang="en-US" altLang="ja-JP" sz="1300"/>
              <a:t>)</a:t>
            </a:r>
            <a:r>
              <a:rPr lang="ja-JP" altLang="en-US" sz="1300"/>
              <a:t>」なブロックチェーンであり、ブロックチェーンネットワークに誰でも参加することができる。</a:t>
            </a:r>
          </a:p>
          <a:p>
            <a:pPr marL="298266" indent="-298266" algn="l">
              <a:buFont typeface="Arial" panose="020B0604020202020204" pitchFamily="34" charset="0"/>
              <a:buChar char="•"/>
            </a:pPr>
            <a:r>
              <a:rPr lang="ja-JP" altLang="en-US" sz="1300"/>
              <a:t>ブロックチェーンに参加するとはネットワーク内の１つのノードになるということを言う。</a:t>
            </a:r>
          </a:p>
          <a:p>
            <a:pPr algn="l"/>
            <a:endParaRPr lang="ja-JP" altLang="en-US" b="1"/>
          </a:p>
          <a:p>
            <a:pPr algn="ctr"/>
            <a:r>
              <a:rPr lang="ja-JP" altLang="en-US" sz="1700" b="1"/>
              <a:t>パブリックブロックチェーンの特徴</a:t>
            </a:r>
          </a:p>
          <a:p>
            <a:pPr marL="298266" indent="-298266" algn="l">
              <a:buFont typeface="Arial" panose="020B0604020202020204" pitchFamily="34" charset="0"/>
              <a:buChar char="•"/>
            </a:pPr>
            <a:r>
              <a:rPr lang="ja-JP" altLang="en-US" sz="1300"/>
              <a:t>管理者が存在せずに、参加者により自律的にシステムが運営される。</a:t>
            </a:r>
          </a:p>
          <a:p>
            <a:pPr marL="298266" indent="-298266" algn="l">
              <a:buFont typeface="Arial" panose="020B0604020202020204" pitchFamily="34" charset="0"/>
              <a:buChar char="•"/>
            </a:pPr>
            <a:r>
              <a:rPr lang="ja-JP" altLang="en-US" sz="1300" err="1"/>
              <a:t>ブロックチェーン</a:t>
            </a:r>
            <a:r>
              <a:rPr lang="en-US" altLang="ja-JP" sz="1300"/>
              <a:t>(</a:t>
            </a:r>
            <a:r>
              <a:rPr lang="ja-JP" altLang="en-US" sz="1300" err="1"/>
              <a:t>台帳</a:t>
            </a:r>
            <a:r>
              <a:rPr lang="en-US" altLang="ja-JP" sz="1300"/>
              <a:t>)</a:t>
            </a:r>
            <a:r>
              <a:rPr lang="ja-JP" altLang="en-US" sz="1300"/>
              <a:t>に記録されている取引の記録は誰でも閲覧することができる。</a:t>
            </a:r>
          </a:p>
          <a:p>
            <a:pPr algn="l"/>
            <a:endParaRPr lang="ja-JP" altLang="en-US" b="1"/>
          </a:p>
        </p:txBody>
      </p:sp>
      <p:sp>
        <p:nvSpPr>
          <p:cNvPr id="3" name="スライド イメージ プレースホルダー 2">
            <a:extLst>
              <a:ext uri="{FF2B5EF4-FFF2-40B4-BE49-F238E27FC236}">
                <a16:creationId xmlns="" xmlns:a16="http://schemas.microsoft.com/office/drawing/2014/main" id="{BF240F35-CDF7-44B5-91B3-426B264689C2}"/>
              </a:ext>
            </a:extLst>
          </p:cNvPr>
          <p:cNvSpPr>
            <a:spLocks noGrp="1" noRot="1" noChangeAspect="1"/>
          </p:cNvSpPr>
          <p:nvPr>
            <p:ph type="sldImg"/>
          </p:nvPr>
        </p:nvSpPr>
        <p:spPr>
          <a:xfrm>
            <a:off x="1366838" y="501650"/>
            <a:ext cx="4364037" cy="3273425"/>
          </a:xfrm>
        </p:spPr>
      </p:sp>
    </p:spTree>
    <p:extLst>
      <p:ext uri="{BB962C8B-B14F-4D97-AF65-F5344CB8AC3E}">
        <p14:creationId xmlns:p14="http://schemas.microsoft.com/office/powerpoint/2010/main" val="37692301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Shape 1297"/>
          <p:cNvSpPr>
            <a:spLocks noGrp="1" noRot="1" noChangeAspect="1"/>
          </p:cNvSpPr>
          <p:nvPr>
            <p:ph type="sldImg"/>
          </p:nvPr>
        </p:nvSpPr>
        <p:spPr>
          <a:xfrm>
            <a:off x="1358900" y="646113"/>
            <a:ext cx="4360863" cy="3271837"/>
          </a:xfrm>
          <a:prstGeom prst="rect">
            <a:avLst/>
          </a:prstGeom>
        </p:spPr>
        <p:txBody>
          <a:bodyPr/>
          <a:lstStyle/>
          <a:p>
            <a:endParaRPr/>
          </a:p>
        </p:txBody>
      </p:sp>
      <p:sp>
        <p:nvSpPr>
          <p:cNvPr id="1298" name="Shape 1298"/>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Proof of </a:t>
            </a:r>
            <a:r>
              <a:rPr sz="1300" err="1"/>
              <a:t>Stakeに手を加えたコンセンサスアルゴリズム</a:t>
            </a:r>
            <a:r>
              <a:rPr lang="ja-JP" altLang="en-US" sz="1300"/>
              <a:t>である。</a:t>
            </a:r>
            <a:endParaRPr sz="1300"/>
          </a:p>
          <a:p>
            <a:pPr marL="178960" indent="-178960">
              <a:buFont typeface="Arial" panose="020B0604020202020204" pitchFamily="34" charset="0"/>
              <a:buChar char="•"/>
            </a:pPr>
            <a:r>
              <a:rPr sz="1300"/>
              <a:t>Proof of Stakeでは通貨の保有量のみが指標になっていたものを、通貨の取引量、取引相手なども考慮され、重要度という指標が決められた。これの指標によってマイニングの成功確率が決まる。</a:t>
            </a:r>
          </a:p>
          <a:p>
            <a:pPr marL="178960" indent="-178960">
              <a:buFont typeface="Arial" panose="020B0604020202020204" pitchFamily="34" charset="0"/>
              <a:buChar char="•"/>
            </a:pPr>
            <a:r>
              <a:rPr sz="1300"/>
              <a:t>Proof of </a:t>
            </a:r>
            <a:r>
              <a:rPr sz="1300" err="1"/>
              <a:t>Stakeでは通貨の取引量を指標に組み込むことで、通貨の流動性の低下を抑えることができる</a:t>
            </a:r>
            <a:r>
              <a:rPr sz="1300"/>
              <a:t>。</a:t>
            </a:r>
          </a:p>
          <a:p>
            <a:pPr marL="178960" indent="-178960">
              <a:buFont typeface="Arial" panose="020B0604020202020204" pitchFamily="34" charset="0"/>
              <a:buChar char="•"/>
            </a:pPr>
            <a:r>
              <a:rPr sz="1300"/>
              <a:t>・</a:t>
            </a:r>
            <a:r>
              <a:rPr sz="1300" err="1"/>
              <a:t>貧富の差に関しては、通貨を多く持っている人の取引量が必然的に多くなるため、解決されたとは言えない</a:t>
            </a:r>
            <a:r>
              <a:rPr sz="1300"/>
              <a:t>。</a:t>
            </a:r>
          </a:p>
        </p:txBody>
      </p:sp>
    </p:spTree>
    <p:extLst>
      <p:ext uri="{BB962C8B-B14F-4D97-AF65-F5344CB8AC3E}">
        <p14:creationId xmlns:p14="http://schemas.microsoft.com/office/powerpoint/2010/main" val="27237942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Shape 1308"/>
          <p:cNvSpPr>
            <a:spLocks noGrp="1" noRot="1" noChangeAspect="1"/>
          </p:cNvSpPr>
          <p:nvPr>
            <p:ph type="sldImg"/>
          </p:nvPr>
        </p:nvSpPr>
        <p:spPr>
          <a:xfrm>
            <a:off x="1358900" y="646113"/>
            <a:ext cx="4360863" cy="3271837"/>
          </a:xfrm>
          <a:prstGeom prst="rect">
            <a:avLst/>
          </a:prstGeom>
        </p:spPr>
        <p:txBody>
          <a:bodyPr/>
          <a:lstStyle/>
          <a:p>
            <a:endParaRPr/>
          </a:p>
        </p:txBody>
      </p:sp>
      <p:sp>
        <p:nvSpPr>
          <p:cNvPr id="1309" name="Shape 1309"/>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コンソーシアムブロックチェーンで使用されることの多いコンセンサスアルゴリズム</a:t>
            </a:r>
            <a:r>
              <a:rPr lang="ja-JP" altLang="en-US" sz="1300"/>
              <a:t>である。</a:t>
            </a:r>
            <a:endParaRPr sz="1300"/>
          </a:p>
          <a:p>
            <a:pPr marL="178960" indent="-178960">
              <a:buFont typeface="Arial" panose="020B0604020202020204" pitchFamily="34" charset="0"/>
              <a:buChar char="•"/>
            </a:pPr>
            <a:r>
              <a:rPr sz="1300"/>
              <a:t>今回紹介した3つのアルゴリズムと大きく異なるのは、ブロックの作成を誰もが行うことができるのではなく、ネットワーク内の代表者のみが行うことができる点</a:t>
            </a:r>
            <a:r>
              <a:rPr lang="ja-JP" altLang="en-US" sz="1300"/>
              <a:t>である。</a:t>
            </a:r>
            <a:endParaRPr sz="1300"/>
          </a:p>
          <a:p>
            <a:pPr marL="178960" indent="-178960">
              <a:buFont typeface="Arial" panose="020B0604020202020204" pitchFamily="34" charset="0"/>
              <a:buChar char="•"/>
            </a:pPr>
            <a:r>
              <a:rPr sz="1300" err="1"/>
              <a:t>Validating-peerの合意によってのみブロックが作成されるため、取引終了のタイミングがわかりやすい</a:t>
            </a:r>
            <a:r>
              <a:rPr lang="ja-JP" altLang="en-US" sz="1300"/>
              <a:t>。</a:t>
            </a:r>
            <a:endParaRPr sz="1300"/>
          </a:p>
          <a:p>
            <a:pPr marL="178960" indent="-178960">
              <a:buFont typeface="Arial" panose="020B0604020202020204" pitchFamily="34" charset="0"/>
              <a:buChar char="•"/>
            </a:pPr>
            <a:r>
              <a:rPr sz="1300"/>
              <a:t>Proof of </a:t>
            </a:r>
            <a:r>
              <a:rPr sz="1300" err="1"/>
              <a:t>Workなどのように適切なハッシュ値を求めるための計算を必要としないため、処理速度が速い</a:t>
            </a:r>
            <a:r>
              <a:rPr lang="ja-JP" altLang="en-US" sz="1300"/>
              <a:t>。</a:t>
            </a:r>
            <a:endParaRPr sz="1300"/>
          </a:p>
          <a:p>
            <a:pPr marL="178960" indent="-178960">
              <a:buFont typeface="Arial" panose="020B0604020202020204" pitchFamily="34" charset="0"/>
              <a:buChar char="•"/>
            </a:pPr>
            <a:r>
              <a:rPr sz="1300"/>
              <a:t>Validating-</a:t>
            </a:r>
            <a:r>
              <a:rPr sz="1300" err="1"/>
              <a:t>Peerが一定数以下になるとPBFTが機能しなくなる可能性がある</a:t>
            </a:r>
            <a:r>
              <a:rPr lang="ja-JP" altLang="en-US" sz="1300"/>
              <a:t>。</a:t>
            </a:r>
            <a:endParaRPr sz="1300"/>
          </a:p>
          <a:p>
            <a:pPr marL="178960" indent="-178960">
              <a:buFont typeface="Arial" panose="020B0604020202020204" pitchFamily="34" charset="0"/>
              <a:buChar char="•"/>
            </a:pPr>
            <a:r>
              <a:rPr sz="1300" err="1"/>
              <a:t>ノード数が増加すると飛躍的に通信量が増加し、それに伴い処理に時間がかかるようになる</a:t>
            </a:r>
            <a:r>
              <a:rPr lang="ja-JP" altLang="en-US" sz="1300"/>
              <a:t>。</a:t>
            </a:r>
            <a:endParaRPr sz="1300"/>
          </a:p>
          <a:p>
            <a:endParaRPr/>
          </a:p>
        </p:txBody>
      </p:sp>
    </p:spTree>
    <p:extLst>
      <p:ext uri="{BB962C8B-B14F-4D97-AF65-F5344CB8AC3E}">
        <p14:creationId xmlns:p14="http://schemas.microsoft.com/office/powerpoint/2010/main" val="19820930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Shape 1315"/>
          <p:cNvSpPr>
            <a:spLocks noGrp="1" noRot="1" noChangeAspect="1"/>
          </p:cNvSpPr>
          <p:nvPr>
            <p:ph type="sldImg"/>
          </p:nvPr>
        </p:nvSpPr>
        <p:spPr>
          <a:xfrm>
            <a:off x="1358900" y="646113"/>
            <a:ext cx="4360863" cy="3271837"/>
          </a:xfrm>
          <a:prstGeom prst="rect">
            <a:avLst/>
          </a:prstGeom>
        </p:spPr>
        <p:txBody>
          <a:bodyPr/>
          <a:lstStyle/>
          <a:p>
            <a:endParaRPr/>
          </a:p>
        </p:txBody>
      </p:sp>
      <p:sp>
        <p:nvSpPr>
          <p:cNvPr id="1316" name="Shape 1316"/>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a:t>仮想通貨をはじめとした、デジタル通貨には「二重支払い」と呼ばれる、同じ通貨が2度以上使われる問題がある</a:t>
            </a:r>
            <a:r>
              <a:rPr lang="ja-JP" altLang="en-US" sz="1300"/>
              <a:t>。</a:t>
            </a:r>
            <a:endParaRPr sz="1300"/>
          </a:p>
        </p:txBody>
      </p:sp>
    </p:spTree>
    <p:extLst>
      <p:ext uri="{BB962C8B-B14F-4D97-AF65-F5344CB8AC3E}">
        <p14:creationId xmlns:p14="http://schemas.microsoft.com/office/powerpoint/2010/main" val="18860802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 name="Shape 1337"/>
          <p:cNvSpPr>
            <a:spLocks noGrp="1" noRot="1" noChangeAspect="1"/>
          </p:cNvSpPr>
          <p:nvPr>
            <p:ph type="sldImg"/>
          </p:nvPr>
        </p:nvSpPr>
        <p:spPr>
          <a:xfrm>
            <a:off x="1358900" y="646113"/>
            <a:ext cx="4360863" cy="3271837"/>
          </a:xfrm>
          <a:prstGeom prst="rect">
            <a:avLst/>
          </a:prstGeom>
        </p:spPr>
        <p:txBody>
          <a:bodyPr/>
          <a:lstStyle/>
          <a:p>
            <a:endParaRPr/>
          </a:p>
        </p:txBody>
      </p:sp>
      <p:sp>
        <p:nvSpPr>
          <p:cNvPr id="1338" name="Shape 1338"/>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基本的に</a:t>
            </a:r>
            <a:r>
              <a:rPr lang="ja-JP" altLang="en-US" sz="1300"/>
              <a:t>ブロック</a:t>
            </a:r>
            <a:r>
              <a:rPr sz="1300"/>
              <a:t>チェーンは１つのブロックに対して、1つのブロックが繋がっている。</a:t>
            </a:r>
          </a:p>
          <a:p>
            <a:pPr marL="178960" indent="-178960">
              <a:buFont typeface="Arial" panose="020B0604020202020204" pitchFamily="34" charset="0"/>
              <a:buChar char="•"/>
            </a:pPr>
            <a:r>
              <a:rPr sz="1300"/>
              <a:t>時々</a:t>
            </a:r>
            <a:r>
              <a:rPr lang="ja-JP" altLang="en-US" sz="1300"/>
              <a:t>、</a:t>
            </a:r>
            <a:r>
              <a:rPr sz="1300"/>
              <a:t>１つのブロックに2つ以上のブロックが繋がり、ブロックの分岐が発生することがある。この原因としては、「</a:t>
            </a:r>
            <a:r>
              <a:rPr sz="1300" err="1"/>
              <a:t>同じタイミングでブロックが作成される場合」と</a:t>
            </a:r>
            <a:r>
              <a:rPr sz="1300"/>
              <a:t>、「</a:t>
            </a:r>
            <a:r>
              <a:rPr sz="1300" err="1"/>
              <a:t>不正目的</a:t>
            </a:r>
            <a:r>
              <a:rPr sz="1300"/>
              <a:t>」が考えられる。</a:t>
            </a:r>
          </a:p>
        </p:txBody>
      </p:sp>
    </p:spTree>
    <p:extLst>
      <p:ext uri="{BB962C8B-B14F-4D97-AF65-F5344CB8AC3E}">
        <p14:creationId xmlns:p14="http://schemas.microsoft.com/office/powerpoint/2010/main" val="20363340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Shape 1365"/>
          <p:cNvSpPr>
            <a:spLocks noGrp="1" noRot="1" noChangeAspect="1"/>
          </p:cNvSpPr>
          <p:nvPr>
            <p:ph type="sldImg"/>
          </p:nvPr>
        </p:nvSpPr>
        <p:spPr>
          <a:xfrm>
            <a:off x="1358900" y="646113"/>
            <a:ext cx="4360863" cy="3271837"/>
          </a:xfrm>
          <a:prstGeom prst="rect">
            <a:avLst/>
          </a:prstGeom>
        </p:spPr>
        <p:txBody>
          <a:bodyPr/>
          <a:lstStyle/>
          <a:p>
            <a:endParaRPr/>
          </a:p>
        </p:txBody>
      </p:sp>
      <p:sp>
        <p:nvSpPr>
          <p:cNvPr id="1366" name="Shape 1366"/>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ブロックチェーンでは、直鎖上のブロックに含まれている記録しか参照しない</a:t>
            </a:r>
            <a:r>
              <a:rPr sz="1300"/>
              <a:t>。</a:t>
            </a:r>
          </a:p>
          <a:p>
            <a:pPr marL="178960" indent="-178960">
              <a:buFont typeface="Arial" panose="020B0604020202020204" pitchFamily="34" charset="0"/>
              <a:buChar char="•"/>
            </a:pPr>
            <a:r>
              <a:rPr sz="1300" err="1"/>
              <a:t>スライドのような場合において、どのブロックチェーンを正規のブロックチェーンとするか決めなければならない</a:t>
            </a:r>
            <a:r>
              <a:rPr lang="ja-JP" altLang="en-US" sz="1300"/>
              <a:t>。</a:t>
            </a:r>
            <a:r>
              <a:rPr sz="1300"/>
              <a:t>(3つのチェーンが存在している状態)</a:t>
            </a:r>
          </a:p>
        </p:txBody>
      </p:sp>
    </p:spTree>
    <p:extLst>
      <p:ext uri="{BB962C8B-B14F-4D97-AF65-F5344CB8AC3E}">
        <p14:creationId xmlns:p14="http://schemas.microsoft.com/office/powerpoint/2010/main" val="29950334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Shape 1374"/>
          <p:cNvSpPr>
            <a:spLocks noGrp="1" noRot="1" noChangeAspect="1"/>
          </p:cNvSpPr>
          <p:nvPr>
            <p:ph type="sldImg"/>
          </p:nvPr>
        </p:nvSpPr>
        <p:spPr>
          <a:xfrm>
            <a:off x="1358900" y="646113"/>
            <a:ext cx="4360863" cy="3271837"/>
          </a:xfrm>
          <a:prstGeom prst="rect">
            <a:avLst/>
          </a:prstGeom>
        </p:spPr>
        <p:txBody>
          <a:bodyPr/>
          <a:lstStyle/>
          <a:p>
            <a:endParaRPr/>
          </a:p>
        </p:txBody>
      </p:sp>
      <p:sp>
        <p:nvSpPr>
          <p:cNvPr id="1375" name="Shape 1375"/>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dirty="0"/>
              <a:t>ブロックチェーンは分岐が発生した際に１つのチェーンに収束させる仕組みが</a:t>
            </a:r>
            <a:r>
              <a:rPr lang="ja-JP" altLang="en-US" sz="1300" dirty="0"/>
              <a:t>作られている。</a:t>
            </a:r>
            <a:endParaRPr sz="1300" dirty="0"/>
          </a:p>
          <a:p>
            <a:pPr marL="178960" indent="-178960">
              <a:buSzPct val="100000"/>
              <a:buFont typeface="Arial" panose="020B0604020202020204" pitchFamily="34" charset="0"/>
              <a:buChar char="•"/>
            </a:pPr>
            <a:r>
              <a:rPr sz="1300" dirty="0" err="1"/>
              <a:t>多くのブロックチェーンでは最も信頼のおけるチェーンを正規のチェーンとして採用する</a:t>
            </a:r>
            <a:r>
              <a:rPr lang="ja-JP" altLang="en-US" sz="1300" dirty="0" err="1"/>
              <a:t>。</a:t>
            </a:r>
            <a:endParaRPr sz="1300" dirty="0"/>
          </a:p>
          <a:p>
            <a:pPr marL="178960" indent="-178960">
              <a:buSzPct val="100000"/>
              <a:buFont typeface="Arial" panose="020B0604020202020204" pitchFamily="34" charset="0"/>
              <a:buChar char="•"/>
            </a:pPr>
            <a:r>
              <a:rPr sz="1300" dirty="0" err="1"/>
              <a:t>信頼の置けるチェーンを決めるための方法はいくつかあり、ブロックチェーンによって採用している方式は異なる</a:t>
            </a:r>
            <a:r>
              <a:rPr sz="1300" dirty="0"/>
              <a:t>。</a:t>
            </a:r>
          </a:p>
          <a:p>
            <a:pPr marL="178960" indent="-178960">
              <a:buSzPct val="100000"/>
              <a:buFont typeface="Arial" panose="020B0604020202020204" pitchFamily="34" charset="0"/>
              <a:buChar char="•"/>
            </a:pPr>
            <a:r>
              <a:rPr sz="1300" dirty="0" err="1"/>
              <a:t>Bitcoinに採用されている方式はLongest</a:t>
            </a:r>
            <a:r>
              <a:rPr sz="1300" dirty="0"/>
              <a:t> </a:t>
            </a:r>
            <a:r>
              <a:rPr sz="1300" dirty="0" err="1"/>
              <a:t>Chain方式と呼ばれる方式で、言葉の通り最も長いチェーンを正規のブロックチェーンとする</a:t>
            </a:r>
            <a:r>
              <a:rPr sz="1300" dirty="0"/>
              <a:t>。</a:t>
            </a:r>
          </a:p>
        </p:txBody>
      </p:sp>
    </p:spTree>
    <p:extLst>
      <p:ext uri="{BB962C8B-B14F-4D97-AF65-F5344CB8AC3E}">
        <p14:creationId xmlns:p14="http://schemas.microsoft.com/office/powerpoint/2010/main" val="21252786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Shape 1399"/>
          <p:cNvSpPr>
            <a:spLocks noGrp="1" noRot="1" noChangeAspect="1"/>
          </p:cNvSpPr>
          <p:nvPr>
            <p:ph type="sldImg"/>
          </p:nvPr>
        </p:nvSpPr>
        <p:spPr>
          <a:xfrm>
            <a:off x="1358900" y="646113"/>
            <a:ext cx="4360863" cy="3271837"/>
          </a:xfrm>
          <a:prstGeom prst="rect">
            <a:avLst/>
          </a:prstGeom>
        </p:spPr>
        <p:txBody>
          <a:bodyPr/>
          <a:lstStyle/>
          <a:p>
            <a:endParaRPr/>
          </a:p>
        </p:txBody>
      </p:sp>
      <p:sp>
        <p:nvSpPr>
          <p:cNvPr id="1400" name="Shape 1400"/>
          <p:cNvSpPr>
            <a:spLocks noGrp="1"/>
          </p:cNvSpPr>
          <p:nvPr>
            <p:ph type="body" sz="quarter" idx="1"/>
          </p:nvPr>
        </p:nvSpPr>
        <p:spPr>
          <a:prstGeom prst="rect">
            <a:avLst/>
          </a:prstGeom>
        </p:spPr>
        <p:txBody>
          <a:bodyPr/>
          <a:lstStyle/>
          <a:p>
            <a:pPr marL="357919" indent="-357919">
              <a:buSzPct val="100000"/>
              <a:buFont typeface="Arial" panose="020B0604020202020204" pitchFamily="34" charset="0"/>
              <a:buChar char="•"/>
              <a:defRPr sz="2100"/>
            </a:pPr>
            <a:r>
              <a:rPr sz="1300"/>
              <a:t>トランザクションがブロックに含まれること</a:t>
            </a:r>
            <a:r>
              <a:rPr lang="ja-JP" altLang="en-US" sz="1300"/>
              <a:t>を</a:t>
            </a:r>
            <a:r>
              <a:rPr sz="1300"/>
              <a:t>トランザクションが承認されたという</a:t>
            </a:r>
            <a:r>
              <a:rPr lang="ja-JP" altLang="en-US" sz="1300"/>
              <a:t>。</a:t>
            </a:r>
            <a:endParaRPr sz="1300"/>
          </a:p>
          <a:p>
            <a:pPr marL="357919" indent="-357919">
              <a:buSzPct val="100000"/>
              <a:buFont typeface="Arial" panose="020B0604020202020204" pitchFamily="34" charset="0"/>
              <a:buChar char="•"/>
              <a:defRPr sz="2100"/>
            </a:pPr>
            <a:r>
              <a:rPr sz="1300" err="1"/>
              <a:t>特定のブロックに注目した時、自身も含め新しい方に繋がっているブロックの数を承認数という</a:t>
            </a:r>
            <a:r>
              <a:rPr lang="ja-JP" altLang="en-US" sz="1300"/>
              <a:t>。</a:t>
            </a:r>
            <a:endParaRPr sz="1300"/>
          </a:p>
          <a:p>
            <a:pPr marL="357919" indent="-357919">
              <a:buSzPct val="100000"/>
              <a:buFont typeface="Arial" panose="020B0604020202020204" pitchFamily="34" charset="0"/>
              <a:buChar char="•"/>
              <a:defRPr sz="2100"/>
            </a:pPr>
            <a:r>
              <a:rPr lang="ja-JP" altLang="en-US" sz="1300"/>
              <a:t>時間の経過に連れてブロックが作成されるため、承認数は増えていく。</a:t>
            </a:r>
          </a:p>
          <a:p>
            <a:pPr marL="357919" indent="-357919">
              <a:buSzPct val="100000"/>
              <a:buFont typeface="Arial" panose="020B0604020202020204" pitchFamily="34" charset="0"/>
              <a:buChar char="•"/>
              <a:defRPr sz="2100"/>
            </a:pPr>
            <a:r>
              <a:rPr sz="1300"/>
              <a:t>承認数についての詳細は51%攻撃の部分で説明する</a:t>
            </a:r>
            <a:r>
              <a:rPr lang="ja-JP" altLang="en-US" sz="1300"/>
              <a:t>。</a:t>
            </a:r>
            <a:endParaRPr sz="1300"/>
          </a:p>
        </p:txBody>
      </p:sp>
    </p:spTree>
    <p:extLst>
      <p:ext uri="{BB962C8B-B14F-4D97-AF65-F5344CB8AC3E}">
        <p14:creationId xmlns:p14="http://schemas.microsoft.com/office/powerpoint/2010/main" val="5068209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 name="Shape 1419"/>
          <p:cNvSpPr>
            <a:spLocks noGrp="1" noRot="1" noChangeAspect="1"/>
          </p:cNvSpPr>
          <p:nvPr>
            <p:ph type="sldImg"/>
          </p:nvPr>
        </p:nvSpPr>
        <p:spPr>
          <a:xfrm>
            <a:off x="1358900" y="646113"/>
            <a:ext cx="4360863" cy="3271837"/>
          </a:xfrm>
          <a:prstGeom prst="rect">
            <a:avLst/>
          </a:prstGeom>
        </p:spPr>
        <p:txBody>
          <a:bodyPr/>
          <a:lstStyle/>
          <a:p>
            <a:endParaRPr/>
          </a:p>
        </p:txBody>
      </p:sp>
      <p:sp>
        <p:nvSpPr>
          <p:cNvPr id="1420" name="Shape 1420"/>
          <p:cNvSpPr>
            <a:spLocks noGrp="1"/>
          </p:cNvSpPr>
          <p:nvPr>
            <p:ph type="body" sz="quarter" idx="1"/>
          </p:nvPr>
        </p:nvSpPr>
        <p:spPr>
          <a:prstGeom prst="rect">
            <a:avLst/>
          </a:prstGeom>
        </p:spPr>
        <p:txBody>
          <a:bodyPr/>
          <a:lstStyle/>
          <a:p>
            <a:pPr algn="ctr"/>
            <a:r>
              <a:rPr sz="1700" b="1" err="1"/>
              <a:t>仮想通貨の二重支払いについて</a:t>
            </a:r>
            <a:endParaRPr sz="1700" b="1"/>
          </a:p>
          <a:p>
            <a:pPr marL="178960" indent="-178960">
              <a:buSzPct val="100000"/>
              <a:buFont typeface="Arial" panose="020B0604020202020204" pitchFamily="34" charset="0"/>
              <a:buChar char="•"/>
            </a:pPr>
            <a:r>
              <a:rPr sz="1300" err="1"/>
              <a:t>あるブロックに含まれる取引をなかったことにしようと考える</a:t>
            </a:r>
            <a:r>
              <a:rPr sz="1300"/>
              <a:t>。(</a:t>
            </a:r>
            <a:r>
              <a:rPr sz="1300" err="1"/>
              <a:t>支払いに使った通貨を取り返し、再度利用しようとする</a:t>
            </a:r>
            <a:r>
              <a:rPr sz="1300"/>
              <a:t>)</a:t>
            </a:r>
          </a:p>
          <a:p>
            <a:pPr marL="178960" indent="-178960">
              <a:buSzPct val="100000"/>
              <a:buFont typeface="Arial" panose="020B0604020202020204" pitchFamily="34" charset="0"/>
              <a:buChar char="•"/>
            </a:pPr>
            <a:r>
              <a:rPr sz="1300" err="1"/>
              <a:t>目的のブロックより前のブロックから分岐を発生させる</a:t>
            </a:r>
            <a:r>
              <a:rPr sz="1300"/>
              <a:t>。</a:t>
            </a:r>
          </a:p>
          <a:p>
            <a:pPr marL="178960" indent="-178960">
              <a:buSzPct val="100000"/>
              <a:buFont typeface="Arial" panose="020B0604020202020204" pitchFamily="34" charset="0"/>
              <a:buChar char="•"/>
            </a:pPr>
            <a:r>
              <a:rPr sz="1300"/>
              <a:t>このままでは、分岐させて作ったブロックチェーンは正規のものより短く、このブロックに含まれる取引は正当なものであるとはみなされず、</a:t>
            </a:r>
            <a:r>
              <a:rPr lang="ja-JP" altLang="en-US" sz="1300"/>
              <a:t>安全上</a:t>
            </a:r>
            <a:r>
              <a:rPr sz="1300"/>
              <a:t>の問題</a:t>
            </a:r>
            <a:r>
              <a:rPr lang="ja-JP" altLang="en-US" sz="1300"/>
              <a:t>は</a:t>
            </a:r>
            <a:r>
              <a:rPr sz="1300"/>
              <a:t>ない</a:t>
            </a:r>
            <a:r>
              <a:rPr lang="ja-JP" altLang="en-US" sz="1300"/>
              <a:t>。</a:t>
            </a:r>
            <a:endParaRPr sz="1300"/>
          </a:p>
        </p:txBody>
      </p:sp>
    </p:spTree>
    <p:extLst>
      <p:ext uri="{BB962C8B-B14F-4D97-AF65-F5344CB8AC3E}">
        <p14:creationId xmlns:p14="http://schemas.microsoft.com/office/powerpoint/2010/main" val="13540934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 name="Shape 1444"/>
          <p:cNvSpPr>
            <a:spLocks noGrp="1" noRot="1" noChangeAspect="1"/>
          </p:cNvSpPr>
          <p:nvPr>
            <p:ph type="sldImg"/>
          </p:nvPr>
        </p:nvSpPr>
        <p:spPr>
          <a:xfrm>
            <a:off x="1358900" y="646113"/>
            <a:ext cx="4360863" cy="3271837"/>
          </a:xfrm>
          <a:prstGeom prst="rect">
            <a:avLst/>
          </a:prstGeom>
        </p:spPr>
        <p:txBody>
          <a:bodyPr/>
          <a:lstStyle/>
          <a:p>
            <a:endParaRPr/>
          </a:p>
        </p:txBody>
      </p:sp>
      <p:sp>
        <p:nvSpPr>
          <p:cNvPr id="1445" name="Shape 1445"/>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攻撃者は分岐させて作ったブロックチェーンを正規のブロックチェーンよりも長く伸ばす</a:t>
            </a:r>
            <a:r>
              <a:rPr sz="1300"/>
              <a:t>。</a:t>
            </a:r>
          </a:p>
          <a:p>
            <a:pPr marL="178960" indent="-178960">
              <a:buSzPct val="100000"/>
              <a:buFont typeface="Arial" panose="020B0604020202020204" pitchFamily="34" charset="0"/>
              <a:buChar char="•"/>
            </a:pPr>
            <a:r>
              <a:rPr sz="1300" err="1"/>
              <a:t>これにより、メインのチェーンが切り替わりが発生する</a:t>
            </a:r>
            <a:r>
              <a:rPr sz="1300"/>
              <a:t>。</a:t>
            </a:r>
          </a:p>
          <a:p>
            <a:pPr marL="178960" indent="-178960">
              <a:buSzPct val="100000"/>
              <a:buFont typeface="Arial" panose="020B0604020202020204" pitchFamily="34" charset="0"/>
              <a:buChar char="•"/>
            </a:pPr>
            <a:r>
              <a:rPr sz="1300" err="1"/>
              <a:t>元のチェーンに含まれていた取引は取り消され、攻撃者は通貨を取り戻すことができる</a:t>
            </a:r>
            <a:r>
              <a:rPr sz="1300"/>
              <a:t>。</a:t>
            </a:r>
          </a:p>
        </p:txBody>
      </p:sp>
    </p:spTree>
    <p:extLst>
      <p:ext uri="{BB962C8B-B14F-4D97-AF65-F5344CB8AC3E}">
        <p14:creationId xmlns:p14="http://schemas.microsoft.com/office/powerpoint/2010/main" val="277438803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 name="Shape 1451"/>
          <p:cNvSpPr>
            <a:spLocks noGrp="1" noRot="1" noChangeAspect="1"/>
          </p:cNvSpPr>
          <p:nvPr>
            <p:ph type="sldImg"/>
          </p:nvPr>
        </p:nvSpPr>
        <p:spPr>
          <a:xfrm>
            <a:off x="1358900" y="646113"/>
            <a:ext cx="4360863" cy="3271837"/>
          </a:xfrm>
          <a:prstGeom prst="rect">
            <a:avLst/>
          </a:prstGeom>
        </p:spPr>
        <p:txBody>
          <a:bodyPr/>
          <a:lstStyle/>
          <a:p>
            <a:endParaRPr/>
          </a:p>
        </p:txBody>
      </p:sp>
      <p:sp>
        <p:nvSpPr>
          <p:cNvPr id="1452" name="Shape 1452"/>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二重支払いを防ぐ唯一の方法は、発行したトランザクションが含まれるブロックの承認数が増えた状態で取引を完結させること</a:t>
            </a:r>
            <a:r>
              <a:rPr lang="ja-JP" altLang="en-US" sz="1300"/>
              <a:t>である。</a:t>
            </a:r>
            <a:endParaRPr sz="1300"/>
          </a:p>
        </p:txBody>
      </p:sp>
    </p:spTree>
    <p:extLst>
      <p:ext uri="{BB962C8B-B14F-4D97-AF65-F5344CB8AC3E}">
        <p14:creationId xmlns:p14="http://schemas.microsoft.com/office/powerpoint/2010/main" val="2790728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body" sz="quarter" idx="1"/>
          </p:nvPr>
        </p:nvSpPr>
        <p:spPr>
          <a:xfrm>
            <a:off x="290429" y="4193699"/>
            <a:ext cx="6582988" cy="5693562"/>
          </a:xfrm>
        </p:spPr>
        <p:txBody>
          <a:bodyPr/>
          <a:lstStyle/>
          <a:p>
            <a:pPr algn="ctr"/>
            <a:r>
              <a:rPr lang="ja-JP" altLang="en-US" sz="1700" dirty="0"/>
              <a:t>利点</a:t>
            </a:r>
          </a:p>
          <a:p>
            <a:pPr marL="298266" indent="-298266">
              <a:buFont typeface="Arial" panose="020B0604020202020204" pitchFamily="34" charset="0"/>
              <a:buChar char="•"/>
            </a:pPr>
            <a:r>
              <a:rPr lang="ja-JP" altLang="en-US" dirty="0"/>
              <a:t>管理者による影響を受けない</a:t>
            </a:r>
          </a:p>
          <a:p>
            <a:r>
              <a:rPr lang="ja-JP" altLang="en-US" sz="1300" dirty="0"/>
              <a:t>管理者の存在するシステムでは運営者が運営を辞めることや、独断による仕様の変更などによりユーザーが不利益を被ることがある。パブリックブロックチェーンでは管理者が存在せず、参加者により自律的に管理されているため、独断でのシステムの停止や、仕様の変更などはない。</a:t>
            </a:r>
            <a:endParaRPr lang="en-US" altLang="ja-JP" sz="1300" dirty="0"/>
          </a:p>
          <a:p>
            <a:endParaRPr lang="ja-JP" altLang="en-US" dirty="0"/>
          </a:p>
          <a:p>
            <a:pPr marL="298266" indent="-298266">
              <a:buFont typeface="Arial" panose="020B0604020202020204" pitchFamily="34" charset="0"/>
              <a:buChar char="•"/>
            </a:pPr>
            <a:r>
              <a:rPr lang="ja-JP" altLang="en-US" dirty="0"/>
              <a:t>記録の改ざんが難しい</a:t>
            </a:r>
          </a:p>
          <a:p>
            <a:r>
              <a:rPr lang="ja-JP" altLang="en-US" sz="1300" dirty="0"/>
              <a:t>パブリックブロックチェーンは世界中の多数のコンピュータによってシステムが支えられているため、従来のデータベースシステムやパーミッションドブロックチェーンに比べて改ざん耐性が高い。</a:t>
            </a:r>
            <a:endParaRPr lang="en-US" altLang="ja-JP" sz="1300" dirty="0"/>
          </a:p>
          <a:p>
            <a:endParaRPr lang="ja-JP" altLang="en-US" sz="1300" dirty="0"/>
          </a:p>
          <a:p>
            <a:pPr algn="ctr"/>
            <a:r>
              <a:rPr lang="ja-JP" altLang="en-US" sz="1700" dirty="0"/>
              <a:t>課題点</a:t>
            </a:r>
          </a:p>
          <a:p>
            <a:pPr marL="298266" indent="-298266">
              <a:buFont typeface="Arial" panose="020B0604020202020204" pitchFamily="34" charset="0"/>
              <a:buChar char="•"/>
            </a:pPr>
            <a:r>
              <a:rPr lang="ja-JP" altLang="en-US" dirty="0"/>
              <a:t>仕様の変更が難しい</a:t>
            </a:r>
          </a:p>
          <a:p>
            <a:r>
              <a:rPr lang="ja-JP" altLang="en-US" sz="1300" dirty="0"/>
              <a:t>管理者の存在せず、全員が同等な権限を持つシステムでは、多数の参加者による同意を取り、仕様の変更を行うことにコストがかかる。</a:t>
            </a:r>
          </a:p>
          <a:p>
            <a:endParaRPr lang="ja-JP" altLang="en-US" dirty="0"/>
          </a:p>
          <a:p>
            <a:pPr marL="298266" indent="-298266">
              <a:buFont typeface="Arial" panose="020B0604020202020204" pitchFamily="34" charset="0"/>
              <a:buChar char="•"/>
            </a:pPr>
            <a:r>
              <a:rPr lang="ja-JP" altLang="en-US" dirty="0"/>
              <a:t>安全な取引を行うためには時間がかかる</a:t>
            </a:r>
          </a:p>
          <a:p>
            <a:r>
              <a:rPr lang="ja-JP" altLang="en-US" sz="1300" dirty="0"/>
              <a:t>パブリックブロックチェーンの多くでは、時間の経過とともに台帳には正しい記録のみが残る仕組みになっているものが多いため、安全な取引を行うためには時間がかかる。このような理由から即時性の必要な処理には向いていない。</a:t>
            </a:r>
            <a:endParaRPr lang="en-US" altLang="ja-JP" sz="1300" dirty="0"/>
          </a:p>
          <a:p>
            <a:endParaRPr lang="ja-JP" altLang="en-US" sz="1300" dirty="0"/>
          </a:p>
        </p:txBody>
      </p:sp>
      <p:sp>
        <p:nvSpPr>
          <p:cNvPr id="3" name="スライド イメージ プレースホルダー 2">
            <a:extLst>
              <a:ext uri="{FF2B5EF4-FFF2-40B4-BE49-F238E27FC236}">
                <a16:creationId xmlns="" xmlns:a16="http://schemas.microsoft.com/office/drawing/2014/main" id="{C94849A5-9B47-45C4-AE6E-8F13CF825238}"/>
              </a:ext>
            </a:extLst>
          </p:cNvPr>
          <p:cNvSpPr>
            <a:spLocks noGrp="1" noRot="1" noChangeAspect="1"/>
          </p:cNvSpPr>
          <p:nvPr>
            <p:ph type="sldImg"/>
          </p:nvPr>
        </p:nvSpPr>
        <p:spPr>
          <a:xfrm>
            <a:off x="1401763" y="433388"/>
            <a:ext cx="4359275" cy="3270250"/>
          </a:xfrm>
        </p:spPr>
      </p:sp>
    </p:spTree>
    <p:extLst>
      <p:ext uri="{BB962C8B-B14F-4D97-AF65-F5344CB8AC3E}">
        <p14:creationId xmlns:p14="http://schemas.microsoft.com/office/powerpoint/2010/main" val="10184262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xfrm>
            <a:off x="1358900" y="646113"/>
            <a:ext cx="4360863" cy="3271837"/>
          </a:xfrm>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a:t>ブロックの承認数が多いということは、最新のブロックから深いところにあり、分岐したブロックチェーンをメインのチェーンよりも長くするためには、作成しなければならないブロックが多く、これは確率的に難しい</a:t>
            </a:r>
            <a:r>
              <a:rPr lang="ja-JP" altLang="en-US" sz="1300"/>
              <a:t>。</a:t>
            </a:r>
            <a:endParaRPr sz="1300"/>
          </a:p>
          <a:p>
            <a:pPr marL="178960" indent="-178960">
              <a:buSzPct val="100000"/>
              <a:buFont typeface="Arial" panose="020B0604020202020204" pitchFamily="34" charset="0"/>
              <a:buChar char="•"/>
            </a:pPr>
            <a:r>
              <a:rPr sz="1300"/>
              <a:t>これに対して、浅い場所で分岐が発生した場合には追いつくことに必要なブロックは少なくて</a:t>
            </a:r>
            <a:r>
              <a:rPr lang="ja-JP" altLang="en-US" sz="1300"/>
              <a:t>良い</a:t>
            </a:r>
            <a:r>
              <a:rPr sz="1300"/>
              <a:t>ため、比較的簡単にチェーンの切り替えが発生する。</a:t>
            </a:r>
          </a:p>
        </p:txBody>
      </p:sp>
    </p:spTree>
    <p:extLst>
      <p:ext uri="{BB962C8B-B14F-4D97-AF65-F5344CB8AC3E}">
        <p14:creationId xmlns:p14="http://schemas.microsoft.com/office/powerpoint/2010/main" val="15610606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 name="Shape 1468"/>
          <p:cNvSpPr>
            <a:spLocks noGrp="1" noRot="1" noChangeAspect="1"/>
          </p:cNvSpPr>
          <p:nvPr>
            <p:ph type="sldImg"/>
          </p:nvPr>
        </p:nvSpPr>
        <p:spPr>
          <a:xfrm>
            <a:off x="1358900" y="646113"/>
            <a:ext cx="4360863" cy="3271837"/>
          </a:xfrm>
          <a:prstGeom prst="rect">
            <a:avLst/>
          </a:prstGeom>
        </p:spPr>
        <p:txBody>
          <a:bodyPr/>
          <a:lstStyle/>
          <a:p>
            <a:endParaRPr/>
          </a:p>
        </p:txBody>
      </p:sp>
      <p:sp>
        <p:nvSpPr>
          <p:cNvPr id="1469" name="Shape 1469"/>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メインのブロックチェーンを切り替える攻撃方法は、51%攻撃と呼ばれる。</a:t>
            </a:r>
          </a:p>
          <a:p>
            <a:pPr marL="178960" indent="-178960">
              <a:buFont typeface="Arial" panose="020B0604020202020204" pitchFamily="34" charset="0"/>
              <a:buChar char="•"/>
            </a:pPr>
            <a:r>
              <a:rPr sz="1300"/>
              <a:t>メインのチェーンよりも早くブロックチェーンを伸ばすためには、マイナー全体が保有する計算資源の過半数を持っていれば</a:t>
            </a:r>
            <a:r>
              <a:rPr lang="ja-JP" altLang="en-US" sz="1300"/>
              <a:t>良い</a:t>
            </a:r>
            <a:r>
              <a:rPr sz="1300"/>
              <a:t>ため、このような名前が付いている。</a:t>
            </a:r>
          </a:p>
          <a:p>
            <a:pPr marL="178960" indent="-178960">
              <a:buFont typeface="Arial" panose="020B0604020202020204" pitchFamily="34" charset="0"/>
              <a:buChar char="•"/>
            </a:pPr>
            <a:r>
              <a:rPr sz="1300"/>
              <a:t>51%のシェアがあると、確実に攻撃は成功するが、シェアが51%以下でも攻撃が成功する確率がある。</a:t>
            </a:r>
          </a:p>
        </p:txBody>
      </p:sp>
    </p:spTree>
    <p:extLst>
      <p:ext uri="{BB962C8B-B14F-4D97-AF65-F5344CB8AC3E}">
        <p14:creationId xmlns:p14="http://schemas.microsoft.com/office/powerpoint/2010/main" val="22668364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 name="Shape 1478"/>
          <p:cNvSpPr>
            <a:spLocks noGrp="1" noRot="1" noChangeAspect="1"/>
          </p:cNvSpPr>
          <p:nvPr>
            <p:ph type="sldImg"/>
          </p:nvPr>
        </p:nvSpPr>
        <p:spPr>
          <a:xfrm>
            <a:off x="1358900" y="646113"/>
            <a:ext cx="4360863" cy="3271837"/>
          </a:xfrm>
          <a:prstGeom prst="rect">
            <a:avLst/>
          </a:prstGeom>
        </p:spPr>
        <p:txBody>
          <a:bodyPr/>
          <a:lstStyle/>
          <a:p>
            <a:endParaRPr/>
          </a:p>
        </p:txBody>
      </p:sp>
      <p:sp>
        <p:nvSpPr>
          <p:cNvPr id="1479" name="Shape 1479"/>
          <p:cNvSpPr>
            <a:spLocks noGrp="1"/>
          </p:cNvSpPr>
          <p:nvPr>
            <p:ph type="body" sz="quarter" idx="1"/>
          </p:nvPr>
        </p:nvSpPr>
        <p:spPr>
          <a:prstGeom prst="rect">
            <a:avLst/>
          </a:prstGeom>
        </p:spPr>
        <p:txBody>
          <a:bodyPr/>
          <a:lstStyle/>
          <a:p>
            <a:pPr algn="ctr"/>
            <a:r>
              <a:rPr sz="1700" b="1"/>
              <a:t>51%攻撃でできること</a:t>
            </a:r>
          </a:p>
          <a:p>
            <a:pPr marL="178960" indent="-178960">
              <a:buFont typeface="Arial" panose="020B0604020202020204" pitchFamily="34" charset="0"/>
              <a:buChar char="•"/>
            </a:pPr>
            <a:r>
              <a:rPr sz="1300" err="1"/>
              <a:t>自分が保有していた通貨を再度使うこと</a:t>
            </a:r>
            <a:r>
              <a:rPr sz="1300"/>
              <a:t>(</a:t>
            </a:r>
            <a:r>
              <a:rPr sz="1300" err="1"/>
              <a:t>二重支払い</a:t>
            </a:r>
            <a:r>
              <a:rPr sz="1300"/>
              <a:t>)</a:t>
            </a:r>
          </a:p>
          <a:p>
            <a:pPr marL="178960" indent="-178960">
              <a:buFont typeface="Arial" panose="020B0604020202020204" pitchFamily="34" charset="0"/>
              <a:buChar char="•"/>
            </a:pPr>
            <a:r>
              <a:rPr sz="1300" err="1"/>
              <a:t>マイニングを独占すること</a:t>
            </a:r>
            <a:endParaRPr sz="1300"/>
          </a:p>
          <a:p>
            <a:endParaRPr sz="1300"/>
          </a:p>
          <a:p>
            <a:pPr algn="ctr"/>
            <a:r>
              <a:rPr sz="1700" b="1"/>
              <a:t>51%攻撃できないこと</a:t>
            </a:r>
          </a:p>
          <a:p>
            <a:pPr marL="178960" indent="-178960">
              <a:buFont typeface="Arial" panose="020B0604020202020204" pitchFamily="34" charset="0"/>
              <a:buChar char="•"/>
            </a:pPr>
            <a:r>
              <a:rPr sz="1300" err="1"/>
              <a:t>他人の通貨を盗むこと</a:t>
            </a:r>
            <a:r>
              <a:rPr sz="1300"/>
              <a:t>(</a:t>
            </a:r>
            <a:r>
              <a:rPr sz="1300" err="1"/>
              <a:t>鍵を盗むしかない</a:t>
            </a:r>
            <a:r>
              <a:rPr sz="1300"/>
              <a:t>)</a:t>
            </a:r>
          </a:p>
          <a:p>
            <a:pPr marL="178960" indent="-178960">
              <a:buFont typeface="Arial" panose="020B0604020202020204" pitchFamily="34" charset="0"/>
              <a:buChar char="•"/>
            </a:pPr>
            <a:r>
              <a:rPr sz="1300" err="1"/>
              <a:t>通貨を無尽蔵に発行すること</a:t>
            </a:r>
            <a:r>
              <a:rPr sz="1300"/>
              <a:t>(</a:t>
            </a:r>
            <a:r>
              <a:rPr sz="1300" err="1"/>
              <a:t>発行量はあらかじめ決まっている</a:t>
            </a:r>
            <a:r>
              <a:rPr sz="1300"/>
              <a:t>)</a:t>
            </a:r>
          </a:p>
          <a:p>
            <a:endParaRPr sz="1300"/>
          </a:p>
          <a:p>
            <a:pPr marL="178960" indent="-178960">
              <a:buSzPct val="100000"/>
              <a:buFont typeface="Arial" panose="020B0604020202020204" pitchFamily="34" charset="0"/>
              <a:buChar char="•"/>
            </a:pPr>
            <a:r>
              <a:rPr sz="1300"/>
              <a:t>51%攻撃でできることは限られている。</a:t>
            </a:r>
          </a:p>
          <a:p>
            <a:pPr marL="178960" indent="-178960">
              <a:buSzPct val="100000"/>
              <a:buFont typeface="Arial" panose="020B0604020202020204" pitchFamily="34" charset="0"/>
              <a:buChar char="•"/>
            </a:pPr>
            <a:r>
              <a:rPr sz="1300"/>
              <a:t>51%を行うためには大量のコストがかかる。次のサイトにBitcoinに対して51%攻撃をする際にかかるコストがまとめられている。(</a:t>
            </a:r>
            <a:r>
              <a:rPr sz="1300" u="sng">
                <a:hlinkClick r:id="rId3"/>
              </a:rPr>
              <a:t>https://gobitcoin.io/tools/cost-51-attack/</a:t>
            </a:r>
            <a:r>
              <a:rPr sz="1300"/>
              <a:t>)</a:t>
            </a:r>
          </a:p>
          <a:p>
            <a:pPr marL="178960" indent="-178960">
              <a:buSzPct val="100000"/>
              <a:buFont typeface="Arial" panose="020B0604020202020204" pitchFamily="34" charset="0"/>
              <a:buChar char="•"/>
            </a:pPr>
            <a:r>
              <a:rPr sz="1300"/>
              <a:t>BitcoinやEthereumでは計算資源を投じて51%攻撃を行うよりも、マイニングを行った方が利益が大きい</a:t>
            </a:r>
            <a:r>
              <a:rPr lang="ja-JP" altLang="en-US" sz="1300"/>
              <a:t>。</a:t>
            </a:r>
            <a:endParaRPr sz="1300"/>
          </a:p>
          <a:p>
            <a:pPr marL="178960" indent="-178960">
              <a:buSzPct val="100000"/>
              <a:buFont typeface="Arial" panose="020B0604020202020204" pitchFamily="34" charset="0"/>
              <a:buChar char="•"/>
            </a:pPr>
            <a:r>
              <a:rPr sz="1300"/>
              <a:t>マイニングの難易度と通貨価値のバランスによっては51%が容易に行われてしまう可能性もある</a:t>
            </a:r>
            <a:r>
              <a:rPr lang="ja-JP" altLang="en-US" sz="1300"/>
              <a:t>。</a:t>
            </a:r>
            <a:endParaRPr sz="1300"/>
          </a:p>
        </p:txBody>
      </p:sp>
    </p:spTree>
    <p:extLst>
      <p:ext uri="{BB962C8B-B14F-4D97-AF65-F5344CB8AC3E}">
        <p14:creationId xmlns:p14="http://schemas.microsoft.com/office/powerpoint/2010/main" val="5381214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 xmlns:a16="http://schemas.microsoft.com/office/drawing/2014/main" id="{13ED7867-D08D-425B-BD0F-64768E36CBCE}"/>
              </a:ext>
            </a:extLst>
          </p:cNvPr>
          <p:cNvSpPr>
            <a:spLocks noGrp="1" noRot="1" noChangeAspect="1"/>
          </p:cNvSpPr>
          <p:nvPr>
            <p:ph type="sldImg"/>
          </p:nvPr>
        </p:nvSpPr>
        <p:spPr>
          <a:xfrm>
            <a:off x="1370013" y="573088"/>
            <a:ext cx="4357687" cy="3270250"/>
          </a:xfrm>
        </p:spPr>
      </p:sp>
      <p:sp>
        <p:nvSpPr>
          <p:cNvPr id="5" name="ノート プレースホルダー 4">
            <a:extLst>
              <a:ext uri="{FF2B5EF4-FFF2-40B4-BE49-F238E27FC236}">
                <a16:creationId xmlns="" xmlns:a16="http://schemas.microsoft.com/office/drawing/2014/main" id="{9A1619E2-D9DC-40CC-AF96-5F631455B09F}"/>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166479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 name="Shape 1496"/>
          <p:cNvSpPr>
            <a:spLocks noGrp="1" noRot="1" noChangeAspect="1"/>
          </p:cNvSpPr>
          <p:nvPr>
            <p:ph type="sldImg"/>
          </p:nvPr>
        </p:nvSpPr>
        <p:spPr>
          <a:xfrm>
            <a:off x="1358900" y="646113"/>
            <a:ext cx="4360863" cy="3271837"/>
          </a:xfrm>
          <a:prstGeom prst="rect">
            <a:avLst/>
          </a:prstGeom>
        </p:spPr>
        <p:txBody>
          <a:bodyPr/>
          <a:lstStyle/>
          <a:p>
            <a:endParaRPr/>
          </a:p>
        </p:txBody>
      </p:sp>
      <p:sp>
        <p:nvSpPr>
          <p:cNvPr id="1497" name="Shape 149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ブロックチェーンでは</a:t>
            </a:r>
            <a:r>
              <a:rPr sz="1300"/>
              <a:t>、「Scalability(</a:t>
            </a:r>
            <a:r>
              <a:rPr sz="1300" err="1"/>
              <a:t>処理能力</a:t>
            </a:r>
            <a:r>
              <a:rPr sz="1300"/>
              <a:t>)」「Security(</a:t>
            </a:r>
            <a:r>
              <a:rPr sz="1300" err="1"/>
              <a:t>安全性</a:t>
            </a:r>
            <a:r>
              <a:rPr sz="1300"/>
              <a:t>)」「Decentralization(</a:t>
            </a:r>
            <a:r>
              <a:rPr sz="1300" err="1"/>
              <a:t>分散性</a:t>
            </a:r>
            <a:r>
              <a:rPr sz="1300"/>
              <a:t>)」の3つを同時に満たすことはできない。これをブロックチェーンのトリレンマと言う。</a:t>
            </a:r>
          </a:p>
        </p:txBody>
      </p:sp>
    </p:spTree>
    <p:extLst>
      <p:ext uri="{BB962C8B-B14F-4D97-AF65-F5344CB8AC3E}">
        <p14:creationId xmlns:p14="http://schemas.microsoft.com/office/powerpoint/2010/main" val="21921412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 name="Shape 1505"/>
          <p:cNvSpPr>
            <a:spLocks noGrp="1" noRot="1" noChangeAspect="1"/>
          </p:cNvSpPr>
          <p:nvPr>
            <p:ph type="sldImg"/>
          </p:nvPr>
        </p:nvSpPr>
        <p:spPr>
          <a:xfrm>
            <a:off x="1358900" y="646113"/>
            <a:ext cx="4360863" cy="3271837"/>
          </a:xfrm>
          <a:prstGeom prst="rect">
            <a:avLst/>
          </a:prstGeom>
        </p:spPr>
        <p:txBody>
          <a:bodyPr/>
          <a:lstStyle/>
          <a:p>
            <a:endParaRPr/>
          </a:p>
        </p:txBody>
      </p:sp>
      <p:sp>
        <p:nvSpPr>
          <p:cNvPr id="1506" name="Shape 1506"/>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ブロックチェーンの課題についての説明を始める前に、ブロックチェーンの種類についての復習を行う</a:t>
            </a:r>
            <a:r>
              <a:rPr sz="1300"/>
              <a:t>。</a:t>
            </a:r>
          </a:p>
          <a:p>
            <a:pPr marL="178960" indent="-178960">
              <a:buFont typeface="Arial" panose="020B0604020202020204" pitchFamily="34" charset="0"/>
              <a:buChar char="•"/>
            </a:pPr>
            <a:r>
              <a:rPr sz="1300" err="1"/>
              <a:t>ブロックチェーンはだれでも参加することのできるパブリック型と、参加には許可が必要なパーミッションド型のブロックチェーンがある</a:t>
            </a:r>
            <a:r>
              <a:rPr sz="1300"/>
              <a:t>。</a:t>
            </a:r>
          </a:p>
          <a:p>
            <a:pPr marL="178960" indent="-178960">
              <a:buFont typeface="Arial" panose="020B0604020202020204" pitchFamily="34" charset="0"/>
              <a:buChar char="•"/>
            </a:pPr>
            <a:r>
              <a:rPr sz="1300"/>
              <a:t>この２つのブロックチェーンには「分散性」に大きな違いがあり、これによりその他の特徴も大きく異なってくる。</a:t>
            </a:r>
          </a:p>
        </p:txBody>
      </p:sp>
    </p:spTree>
    <p:extLst>
      <p:ext uri="{BB962C8B-B14F-4D97-AF65-F5344CB8AC3E}">
        <p14:creationId xmlns:p14="http://schemas.microsoft.com/office/powerpoint/2010/main" val="174292617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 name="Shape 1513"/>
          <p:cNvSpPr>
            <a:spLocks noGrp="1" noRot="1" noChangeAspect="1"/>
          </p:cNvSpPr>
          <p:nvPr>
            <p:ph type="sldImg"/>
          </p:nvPr>
        </p:nvSpPr>
        <p:spPr>
          <a:xfrm>
            <a:off x="1358900" y="646113"/>
            <a:ext cx="4360863" cy="3271837"/>
          </a:xfrm>
          <a:prstGeom prst="rect">
            <a:avLst/>
          </a:prstGeom>
        </p:spPr>
        <p:txBody>
          <a:bodyPr/>
          <a:lstStyle/>
          <a:p>
            <a:endParaRPr/>
          </a:p>
        </p:txBody>
      </p:sp>
      <p:sp>
        <p:nvSpPr>
          <p:cNvPr id="1514" name="Shape 1514"/>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スケーラビリティ問題とは、ブロックチェーンの仕様を作った時点から、一定時間に処理することのできるトランザクション数に制約が生まれており、その数が少なく実用化に難があるといった問題</a:t>
            </a:r>
            <a:r>
              <a:rPr lang="ja-JP" altLang="en-US" sz="1300"/>
              <a:t>である。</a:t>
            </a:r>
            <a:endParaRPr sz="1300"/>
          </a:p>
        </p:txBody>
      </p:sp>
    </p:spTree>
    <p:extLst>
      <p:ext uri="{BB962C8B-B14F-4D97-AF65-F5344CB8AC3E}">
        <p14:creationId xmlns:p14="http://schemas.microsoft.com/office/powerpoint/2010/main" val="392758648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Shape 1543"/>
          <p:cNvSpPr>
            <a:spLocks noGrp="1" noRot="1" noChangeAspect="1"/>
          </p:cNvSpPr>
          <p:nvPr>
            <p:ph type="sldImg"/>
          </p:nvPr>
        </p:nvSpPr>
        <p:spPr>
          <a:xfrm>
            <a:off x="1358900" y="646113"/>
            <a:ext cx="4360863" cy="3271837"/>
          </a:xfrm>
          <a:prstGeom prst="rect">
            <a:avLst/>
          </a:prstGeom>
        </p:spPr>
        <p:txBody>
          <a:bodyPr/>
          <a:lstStyle/>
          <a:p>
            <a:endParaRPr/>
          </a:p>
        </p:txBody>
      </p:sp>
      <p:sp>
        <p:nvSpPr>
          <p:cNvPr id="1544" name="Shape 1544"/>
          <p:cNvSpPr>
            <a:spLocks noGrp="1"/>
          </p:cNvSpPr>
          <p:nvPr>
            <p:ph type="body" sz="quarter" idx="1"/>
          </p:nvPr>
        </p:nvSpPr>
        <p:spPr>
          <a:prstGeom prst="rect">
            <a:avLst/>
          </a:prstGeom>
        </p:spPr>
        <p:txBody>
          <a:bodyPr/>
          <a:lstStyle/>
          <a:p>
            <a:pPr algn="l"/>
            <a:r>
              <a:rPr sz="1300"/>
              <a:t>トランザクションの処理能力があらかじめ決まっているという点について説明する。理由は2つある。</a:t>
            </a:r>
          </a:p>
          <a:p>
            <a:pPr algn="l"/>
            <a:endParaRPr sz="1300"/>
          </a:p>
          <a:p>
            <a:pPr marL="178960" indent="-178960">
              <a:buFont typeface="Arial" panose="020B0604020202020204" pitchFamily="34" charset="0"/>
              <a:buChar char="•"/>
            </a:pPr>
            <a:r>
              <a:rPr lang="en-US" altLang="ja-JP" sz="1300"/>
              <a:t>1</a:t>
            </a:r>
            <a:r>
              <a:rPr sz="1300"/>
              <a:t>つ目にブロックに含めることのできるトランザクション数には制約がある点。各ブロックには最大のデータサイズが定められており、当然トランザクションにもサイズがあることから、このような制約が生まれる。</a:t>
            </a:r>
          </a:p>
          <a:p>
            <a:pPr marL="178960" indent="-178960">
              <a:buFont typeface="Arial" panose="020B0604020202020204" pitchFamily="34" charset="0"/>
              <a:buChar char="•"/>
            </a:pPr>
            <a:r>
              <a:rPr sz="1300"/>
              <a:t>2つ目にブロックが生成される時間間隔があらかじめ定められている点。これにより、一定時間に作られるブロックの数が固定される。</a:t>
            </a:r>
          </a:p>
          <a:p>
            <a:endParaRPr sz="1300"/>
          </a:p>
          <a:p>
            <a:r>
              <a:rPr sz="1300" err="1"/>
              <a:t>以上により、ブロックチェーンのスケーラビリティ問題が発生する</a:t>
            </a:r>
            <a:r>
              <a:rPr sz="1300"/>
              <a:t>。</a:t>
            </a:r>
          </a:p>
        </p:txBody>
      </p:sp>
    </p:spTree>
    <p:extLst>
      <p:ext uri="{BB962C8B-B14F-4D97-AF65-F5344CB8AC3E}">
        <p14:creationId xmlns:p14="http://schemas.microsoft.com/office/powerpoint/2010/main" val="25742762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 name="Shape 1549"/>
          <p:cNvSpPr>
            <a:spLocks noGrp="1" noRot="1" noChangeAspect="1"/>
          </p:cNvSpPr>
          <p:nvPr>
            <p:ph type="sldImg"/>
          </p:nvPr>
        </p:nvSpPr>
        <p:spPr>
          <a:xfrm>
            <a:off x="1358900" y="646113"/>
            <a:ext cx="4360863" cy="3271837"/>
          </a:xfrm>
          <a:prstGeom prst="rect">
            <a:avLst/>
          </a:prstGeom>
        </p:spPr>
        <p:txBody>
          <a:bodyPr/>
          <a:lstStyle/>
          <a:p>
            <a:endParaRPr/>
          </a:p>
        </p:txBody>
      </p:sp>
      <p:sp>
        <p:nvSpPr>
          <p:cNvPr id="1550" name="Shape 1550"/>
          <p:cNvSpPr>
            <a:spLocks noGrp="1"/>
          </p:cNvSpPr>
          <p:nvPr>
            <p:ph type="body" sz="quarter" idx="1"/>
          </p:nvPr>
        </p:nvSpPr>
        <p:spPr>
          <a:prstGeom prst="rect">
            <a:avLst/>
          </a:prstGeom>
        </p:spPr>
        <p:txBody>
          <a:bodyPr/>
          <a:lstStyle/>
          <a:p>
            <a:pPr algn="ctr">
              <a:defRPr sz="2600"/>
            </a:pPr>
            <a:r>
              <a:rPr sz="1700" b="1" err="1"/>
              <a:t>準備</a:t>
            </a:r>
            <a:endParaRPr sz="1700" b="1"/>
          </a:p>
          <a:p>
            <a:pPr marL="178960" indent="-178960">
              <a:buFont typeface="Arial" panose="020B0604020202020204" pitchFamily="34" charset="0"/>
              <a:buChar char="•"/>
            </a:pPr>
            <a:r>
              <a:rPr sz="1300"/>
              <a:t>4〜</a:t>
            </a:r>
            <a:r>
              <a:rPr lang="en-US" altLang="ja-JP" sz="1300"/>
              <a:t>5</a:t>
            </a:r>
            <a:r>
              <a:rPr sz="1300"/>
              <a:t>人のグループを作成する</a:t>
            </a:r>
          </a:p>
          <a:p>
            <a:endParaRPr sz="1300"/>
          </a:p>
          <a:p>
            <a:pPr marL="178960" indent="-178960">
              <a:buFont typeface="Arial" panose="020B0604020202020204" pitchFamily="34" charset="0"/>
              <a:buChar char="•"/>
            </a:pPr>
            <a:r>
              <a:rPr lang="ja-JP" altLang="en-US" sz="1300"/>
              <a:t>図</a:t>
            </a:r>
            <a:r>
              <a:rPr lang="en-US" altLang="ja-JP" sz="1300"/>
              <a:t>7.1</a:t>
            </a:r>
            <a:r>
              <a:rPr lang="ja-JP" altLang="en-US" sz="1300"/>
              <a:t>を参考にしながら、スケーラビリティ問題の解決法についてグループで</a:t>
            </a:r>
            <a:r>
              <a:rPr lang="en-US" altLang="ja-JP" sz="1300"/>
              <a:t>10</a:t>
            </a:r>
            <a:r>
              <a:rPr lang="ja-JP" altLang="en-US" sz="1300"/>
              <a:t>分話し合い、代表者が発表する。</a:t>
            </a:r>
          </a:p>
          <a:p>
            <a:endParaRPr lang="ja-JP" altLang="en-US" sz="1300"/>
          </a:p>
          <a:p>
            <a:pPr algn="ctr">
              <a:defRPr sz="2600"/>
            </a:pPr>
            <a:r>
              <a:rPr lang="ja-JP" altLang="en-US" sz="1700" b="1"/>
              <a:t>正答例</a:t>
            </a:r>
          </a:p>
          <a:p>
            <a:pPr marL="178960" indent="-178960">
              <a:buFont typeface="Arial" panose="020B0604020202020204" pitchFamily="34" charset="0"/>
              <a:buChar char="•"/>
            </a:pPr>
            <a:r>
              <a:rPr sz="1300" err="1"/>
              <a:t>それぞれのブロックのデータサイズを大きくする</a:t>
            </a:r>
            <a:endParaRPr sz="1300"/>
          </a:p>
          <a:p>
            <a:pPr marL="178960" indent="-178960">
              <a:buFont typeface="Arial" panose="020B0604020202020204" pitchFamily="34" charset="0"/>
              <a:buChar char="•"/>
            </a:pPr>
            <a:r>
              <a:rPr sz="1300" err="1"/>
              <a:t>ブロックの作成間隔を短くする</a:t>
            </a:r>
            <a:endParaRPr sz="1300"/>
          </a:p>
          <a:p>
            <a:pPr marL="178960" indent="-178960">
              <a:buFont typeface="Arial" panose="020B0604020202020204" pitchFamily="34" charset="0"/>
              <a:buChar char="•"/>
            </a:pPr>
            <a:r>
              <a:rPr sz="1300" err="1"/>
              <a:t>トランザクションのデータサイズを小さくし、トランザクションが多くブロックに入るようにする</a:t>
            </a:r>
            <a:endParaRPr sz="1300"/>
          </a:p>
          <a:p>
            <a:endParaRPr sz="1300"/>
          </a:p>
          <a:p>
            <a:r>
              <a:rPr sz="1300"/>
              <a:t>以上の3つの方法では簡単にスケーラビリティ問題を解決することができる。ただし、これらの方法はブロクチェーンの安全性を低下させてしまうことになるため、積極的に導入される方法ではない。</a:t>
            </a:r>
          </a:p>
        </p:txBody>
      </p:sp>
    </p:spTree>
    <p:extLst>
      <p:ext uri="{BB962C8B-B14F-4D97-AF65-F5344CB8AC3E}">
        <p14:creationId xmlns:p14="http://schemas.microsoft.com/office/powerpoint/2010/main" val="160922685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Shape 1557"/>
          <p:cNvSpPr>
            <a:spLocks noGrp="1" noRot="1" noChangeAspect="1"/>
          </p:cNvSpPr>
          <p:nvPr>
            <p:ph type="sldImg"/>
          </p:nvPr>
        </p:nvSpPr>
        <p:spPr>
          <a:xfrm>
            <a:off x="1358900" y="646113"/>
            <a:ext cx="4360863" cy="3271837"/>
          </a:xfrm>
          <a:prstGeom prst="rect">
            <a:avLst/>
          </a:prstGeom>
        </p:spPr>
        <p:txBody>
          <a:bodyPr/>
          <a:lstStyle/>
          <a:p>
            <a:endParaRPr/>
          </a:p>
        </p:txBody>
      </p:sp>
      <p:sp>
        <p:nvSpPr>
          <p:cNvPr id="1558" name="Shape 1558"/>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lang="ja-JP" altLang="en-US" sz="1300"/>
              <a:t>パブリック</a:t>
            </a:r>
            <a:r>
              <a:rPr sz="1300"/>
              <a:t>ブロックチェーンを利用する際には</a:t>
            </a:r>
            <a:r>
              <a:rPr sz="1300" err="1"/>
              <a:t>、手数料が必要になる。Bitcoinではトランザクション手数料と呼ばれる</a:t>
            </a:r>
            <a:r>
              <a:rPr sz="1300"/>
              <a:t>。</a:t>
            </a:r>
          </a:p>
          <a:p>
            <a:pPr marL="178960" indent="-178960">
              <a:buFont typeface="Arial" panose="020B0604020202020204" pitchFamily="34" charset="0"/>
              <a:buChar char="•"/>
            </a:pPr>
            <a:r>
              <a:rPr sz="1300"/>
              <a:t>この手数料は送金額に応じて決まるのではなく、トランザクションのデータサイズや要求する処理量に応じて決まる。つまり、高額の送金と少額の送金ではほとんで手数料が変わらないということである。これにより、少額の送金を行なった際には、送金額よりも手数料の方が大きくなるという問題が生じ、少額の送金が行われにくくなる。これがマイクロペイメント問題である。</a:t>
            </a:r>
          </a:p>
          <a:p>
            <a:pPr marL="178960" indent="-178960">
              <a:buFont typeface="Arial" panose="020B0604020202020204" pitchFamily="34" charset="0"/>
              <a:buChar char="•"/>
            </a:pPr>
            <a:endParaRPr sz="1300"/>
          </a:p>
          <a:p>
            <a:pPr marL="178960" indent="-178960">
              <a:buFont typeface="Arial" panose="020B0604020202020204" pitchFamily="34" charset="0"/>
              <a:buChar char="•"/>
            </a:pPr>
            <a:r>
              <a:rPr sz="1300"/>
              <a:t>人間</a:t>
            </a:r>
            <a:r>
              <a:rPr lang="ja-JP" altLang="en-US" sz="1300"/>
              <a:t>同士</a:t>
            </a:r>
            <a:r>
              <a:rPr sz="1300"/>
              <a:t>の送金</a:t>
            </a:r>
            <a:r>
              <a:rPr lang="ja-JP" altLang="en-US" sz="1300"/>
              <a:t>であれば</a:t>
            </a:r>
            <a:r>
              <a:rPr sz="1300"/>
              <a:t>、</a:t>
            </a:r>
            <a:r>
              <a:rPr lang="ja-JP" altLang="en-US" sz="1300"/>
              <a:t>手数料はわずかなものかもしれないが</a:t>
            </a:r>
            <a:r>
              <a:rPr sz="1300"/>
              <a:t>、今後ブロックチェーンとの連携が期待されているIoT分野では、機械間での少額決済が頻繁に行われることが予測されており、手数料が大きな問題になると考えられている。</a:t>
            </a:r>
          </a:p>
          <a:p>
            <a:pPr marL="178960" indent="-178960">
              <a:buFont typeface="Arial" panose="020B0604020202020204" pitchFamily="34" charset="0"/>
              <a:buChar char="•"/>
            </a:pPr>
            <a:r>
              <a:rPr sz="1300" err="1"/>
              <a:t>実際の手数料に関しては、以下のサイトで確認す</a:t>
            </a:r>
            <a:r>
              <a:rPr lang="ja-JP" altLang="en-US" sz="1300"/>
              <a:t>る。</a:t>
            </a:r>
            <a:endParaRPr lang="en-US" sz="1300"/>
          </a:p>
          <a:p>
            <a:r>
              <a:rPr lang="en-US" sz="1300" u="sng">
                <a:hlinkClick r:id="rId3"/>
              </a:rPr>
              <a:t>https://www.blockchain.com/ja/explorer</a:t>
            </a:r>
          </a:p>
        </p:txBody>
      </p:sp>
    </p:spTree>
    <p:extLst>
      <p:ext uri="{BB962C8B-B14F-4D97-AF65-F5344CB8AC3E}">
        <p14:creationId xmlns:p14="http://schemas.microsoft.com/office/powerpoint/2010/main" val="218649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body" sz="quarter" idx="1"/>
          </p:nvPr>
        </p:nvSpPr>
        <p:spPr/>
        <p:txBody>
          <a:bodyPr/>
          <a:lstStyle/>
          <a:p>
            <a:pPr marL="178960" indent="-178960">
              <a:buFont typeface="Arial" panose="020B0604020202020204" pitchFamily="34" charset="0"/>
              <a:buChar char="•"/>
            </a:pPr>
            <a:r>
              <a:rPr lang="ja-JP" altLang="en-US" sz="1300"/>
              <a:t>クライアントソフトと呼ばれるソフトウェアを利用することで、ブロックチェーンのネットワークに参加することができる。</a:t>
            </a:r>
          </a:p>
          <a:p>
            <a:pPr marL="178960" indent="-178960">
              <a:buFont typeface="Arial" panose="020B0604020202020204" pitchFamily="34" charset="0"/>
              <a:buChar char="•"/>
            </a:pPr>
            <a:r>
              <a:rPr lang="en-US" altLang="ja-JP" sz="1300"/>
              <a:t>Bitcoin</a:t>
            </a:r>
            <a:r>
              <a:rPr lang="ja-JP" altLang="en-US" sz="1300"/>
              <a:t>のクライアントソフトの１つに</a:t>
            </a:r>
            <a:r>
              <a:rPr lang="en-US" altLang="ja-JP" sz="1300"/>
              <a:t>BitcoinCore</a:t>
            </a:r>
            <a:r>
              <a:rPr lang="ja-JP" altLang="en-US" sz="1300"/>
              <a:t>がある。このクライアントソフトは</a:t>
            </a:r>
            <a:r>
              <a:rPr lang="en-US" altLang="ja-JP" sz="1300"/>
              <a:t>Bitcoin</a:t>
            </a:r>
            <a:r>
              <a:rPr lang="ja-JP" altLang="en-US" sz="1300"/>
              <a:t>ネットワークの中で最もシェアが高い。</a:t>
            </a:r>
          </a:p>
          <a:p>
            <a:pPr marL="178960" indent="-178960">
              <a:buFont typeface="Arial" panose="020B0604020202020204" pitchFamily="34" charset="0"/>
              <a:buChar char="•"/>
            </a:pPr>
            <a:r>
              <a:rPr lang="en-US" altLang="ja-JP" sz="1300"/>
              <a:t>Bitcoin</a:t>
            </a:r>
            <a:r>
              <a:rPr lang="ja-JP" altLang="en-US" sz="1300"/>
              <a:t>の仕様を満たしていれば、どんなソフトを利用しても構わない。自分で作成したソフトで参加することもできる。</a:t>
            </a:r>
          </a:p>
          <a:p>
            <a:pPr marL="178960" indent="-178960">
              <a:buFont typeface="Arial" panose="020B0604020202020204" pitchFamily="34" charset="0"/>
              <a:buChar char="•"/>
            </a:pPr>
            <a:r>
              <a:rPr lang="ja-JP" altLang="en-US" sz="1300"/>
              <a:t>クライアントソフトを利用してネットワークに参加することで、取引が正しいものであるかの検証や、台帳への記入が行えるようになる。</a:t>
            </a:r>
          </a:p>
        </p:txBody>
      </p:sp>
      <p:sp>
        <p:nvSpPr>
          <p:cNvPr id="3" name="スライド イメージ プレースホルダー 2">
            <a:extLst>
              <a:ext uri="{FF2B5EF4-FFF2-40B4-BE49-F238E27FC236}">
                <a16:creationId xmlns="" xmlns:a16="http://schemas.microsoft.com/office/drawing/2014/main" id="{D6B8CCCF-75B6-4019-9A8C-72DB0B0AFC25}"/>
              </a:ext>
            </a:extLst>
          </p:cNvPr>
          <p:cNvSpPr>
            <a:spLocks noGrp="1" noRot="1" noChangeAspect="1"/>
          </p:cNvSpPr>
          <p:nvPr>
            <p:ph type="sldImg"/>
          </p:nvPr>
        </p:nvSpPr>
        <p:spPr>
          <a:xfrm>
            <a:off x="1370013" y="469900"/>
            <a:ext cx="4357687" cy="3270250"/>
          </a:xfrm>
        </p:spPr>
      </p:sp>
    </p:spTree>
    <p:extLst>
      <p:ext uri="{BB962C8B-B14F-4D97-AF65-F5344CB8AC3E}">
        <p14:creationId xmlns:p14="http://schemas.microsoft.com/office/powerpoint/2010/main" val="25704873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Shape 1581"/>
          <p:cNvSpPr>
            <a:spLocks noGrp="1" noRot="1" noChangeAspect="1"/>
          </p:cNvSpPr>
          <p:nvPr>
            <p:ph type="sldImg"/>
          </p:nvPr>
        </p:nvSpPr>
        <p:spPr>
          <a:xfrm>
            <a:off x="1358900" y="646113"/>
            <a:ext cx="4360863" cy="3271837"/>
          </a:xfrm>
          <a:prstGeom prst="rect">
            <a:avLst/>
          </a:prstGeom>
        </p:spPr>
        <p:txBody>
          <a:bodyPr/>
          <a:lstStyle/>
          <a:p>
            <a:endParaRPr/>
          </a:p>
        </p:txBody>
      </p:sp>
      <p:sp>
        <p:nvSpPr>
          <p:cNvPr id="1582" name="Shape 1582"/>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ブロックチェーンでは決済の安全性は取引が行われてからの時間に強く依存する</a:t>
            </a:r>
            <a:r>
              <a:rPr sz="1300"/>
              <a:t>。</a:t>
            </a:r>
          </a:p>
          <a:p>
            <a:pPr marL="178960" indent="-178960">
              <a:buFont typeface="Arial" panose="020B0604020202020204" pitchFamily="34" charset="0"/>
              <a:buChar char="•"/>
            </a:pPr>
            <a:r>
              <a:rPr sz="1300" err="1"/>
              <a:t>取引終了からの時間が経てば経つほど、その取引を行なったトランザクションが含まれるブロックに続くブロックが増えていく</a:t>
            </a:r>
            <a:r>
              <a:rPr sz="1300"/>
              <a:t>。</a:t>
            </a:r>
          </a:p>
          <a:p>
            <a:pPr marL="178960" indent="-178960">
              <a:buFont typeface="Arial" panose="020B0604020202020204" pitchFamily="34" charset="0"/>
              <a:buChar char="•"/>
            </a:pPr>
            <a:r>
              <a:rPr sz="1300" err="1"/>
              <a:t>ブロックが積まれれば積まれるほど、取引は安全なものになる</a:t>
            </a:r>
            <a:r>
              <a:rPr sz="1300"/>
              <a:t>。</a:t>
            </a:r>
          </a:p>
          <a:p>
            <a:pPr marL="178960" indent="-178960">
              <a:buFont typeface="Arial" panose="020B0604020202020204" pitchFamily="34" charset="0"/>
              <a:buChar char="•"/>
            </a:pPr>
            <a:r>
              <a:rPr sz="1300" err="1"/>
              <a:t>ブロックチェーンは「耐改ざん性が高い」特徴があるが、決済を行なった直後には決して安全であると言うことはできない</a:t>
            </a:r>
            <a:r>
              <a:rPr sz="1300"/>
              <a:t>。</a:t>
            </a:r>
          </a:p>
          <a:p>
            <a:pPr marL="178960" indent="-178960">
              <a:buFont typeface="Arial" panose="020B0604020202020204" pitchFamily="34" charset="0"/>
              <a:buChar char="•"/>
            </a:pPr>
            <a:endParaRPr sz="1300"/>
          </a:p>
        </p:txBody>
      </p:sp>
    </p:spTree>
    <p:extLst>
      <p:ext uri="{BB962C8B-B14F-4D97-AF65-F5344CB8AC3E}">
        <p14:creationId xmlns:p14="http://schemas.microsoft.com/office/powerpoint/2010/main" val="188536553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 name="Shape 1592"/>
          <p:cNvSpPr>
            <a:spLocks noGrp="1" noRot="1" noChangeAspect="1"/>
          </p:cNvSpPr>
          <p:nvPr>
            <p:ph type="sldImg"/>
          </p:nvPr>
        </p:nvSpPr>
        <p:spPr>
          <a:xfrm>
            <a:off x="1358900" y="646113"/>
            <a:ext cx="4360863" cy="3271837"/>
          </a:xfrm>
          <a:prstGeom prst="rect">
            <a:avLst/>
          </a:prstGeom>
        </p:spPr>
        <p:txBody>
          <a:bodyPr/>
          <a:lstStyle/>
          <a:p>
            <a:endParaRPr/>
          </a:p>
        </p:txBody>
      </p:sp>
      <p:sp>
        <p:nvSpPr>
          <p:cNvPr id="1593" name="Shape 1593"/>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安全な取引を行うためには、時間を必要とするため、ブロックチェーン上での取引は、即時性と安全性のトレードオフになる</a:t>
            </a:r>
            <a:r>
              <a:rPr sz="1300"/>
              <a:t>。</a:t>
            </a:r>
          </a:p>
          <a:p>
            <a:pPr marL="178960" indent="-178960">
              <a:buFont typeface="Arial" panose="020B0604020202020204" pitchFamily="34" charset="0"/>
              <a:buChar char="•"/>
            </a:pPr>
            <a:r>
              <a:rPr sz="1300"/>
              <a:t>即時性を求めて、承認数0で取引確定としている場合もある</a:t>
            </a:r>
            <a:r>
              <a:rPr lang="ja-JP" altLang="en-US" sz="1300"/>
              <a:t>。</a:t>
            </a:r>
            <a:endParaRPr sz="1300"/>
          </a:p>
        </p:txBody>
      </p:sp>
    </p:spTree>
    <p:extLst>
      <p:ext uri="{BB962C8B-B14F-4D97-AF65-F5344CB8AC3E}">
        <p14:creationId xmlns:p14="http://schemas.microsoft.com/office/powerpoint/2010/main" val="181105964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Shape 1600"/>
          <p:cNvSpPr>
            <a:spLocks noGrp="1" noRot="1" noChangeAspect="1"/>
          </p:cNvSpPr>
          <p:nvPr>
            <p:ph type="sldImg"/>
          </p:nvPr>
        </p:nvSpPr>
        <p:spPr>
          <a:xfrm>
            <a:off x="1358900" y="646113"/>
            <a:ext cx="4360863" cy="3271837"/>
          </a:xfrm>
          <a:prstGeom prst="rect">
            <a:avLst/>
          </a:prstGeom>
        </p:spPr>
        <p:txBody>
          <a:bodyPr/>
          <a:lstStyle/>
          <a:p>
            <a:endParaRPr/>
          </a:p>
        </p:txBody>
      </p:sp>
      <p:sp>
        <p:nvSpPr>
          <p:cNvPr id="1601" name="Shape 1601"/>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Bitcoinのセカンドレイヤー技術であり、決済に特化したレイヤーを作成し、高いスケーラビリティ、低手数料、即時決済を実現する。</a:t>
            </a:r>
          </a:p>
          <a:p>
            <a:pPr marL="178960" indent="-178960">
              <a:buFont typeface="Arial" panose="020B0604020202020204" pitchFamily="34" charset="0"/>
              <a:buChar char="•"/>
            </a:pPr>
            <a:r>
              <a:rPr sz="1300" err="1"/>
              <a:t>セカンドレイヤー技術とは、ブロックチェーンネットワークをファーストレイヤーとして、その上に新たな層を作成し、処理を行う技術</a:t>
            </a:r>
            <a:r>
              <a:rPr lang="ja-JP" altLang="en-US" sz="1300"/>
              <a:t>である。</a:t>
            </a:r>
            <a:endParaRPr sz="1300"/>
          </a:p>
          <a:p>
            <a:pPr marL="178960" indent="-178960">
              <a:buFont typeface="Arial" panose="020B0604020202020204" pitchFamily="34" charset="0"/>
              <a:buChar char="•"/>
            </a:pPr>
            <a:r>
              <a:rPr lang="ja-JP" altLang="en-US" sz="1300"/>
              <a:t>ライトニングネットワークは</a:t>
            </a:r>
            <a:r>
              <a:rPr sz="1300" err="1"/>
              <a:t>セカンドレイヤーにはブロックチェーンを使わないオフチェーンと呼ばれる技術</a:t>
            </a:r>
            <a:r>
              <a:rPr lang="ja-JP" altLang="en-US" sz="1300"/>
              <a:t>である。</a:t>
            </a:r>
            <a:endParaRPr sz="1300"/>
          </a:p>
          <a:p>
            <a:endParaRPr sz="1300"/>
          </a:p>
          <a:p>
            <a:pPr marL="178960" indent="-178960">
              <a:buFont typeface="Arial" panose="020B0604020202020204" pitchFamily="34" charset="0"/>
              <a:buChar char="•"/>
            </a:pPr>
            <a:r>
              <a:rPr sz="1300" b="1" err="1"/>
              <a:t>即時決済</a:t>
            </a:r>
            <a:endParaRPr sz="1300" b="1"/>
          </a:p>
          <a:p>
            <a:r>
              <a:rPr sz="1300" err="1"/>
              <a:t>送金に使用されるネットワークが、Bitcoinのネットワークから独立している。これにより、安全な即時決済が可能になった</a:t>
            </a:r>
            <a:r>
              <a:rPr lang="ja-JP" altLang="en-US" sz="1300"/>
              <a:t>。</a:t>
            </a:r>
            <a:endParaRPr lang="en-US" altLang="ja-JP" sz="1300"/>
          </a:p>
          <a:p>
            <a:endParaRPr sz="1300"/>
          </a:p>
          <a:p>
            <a:pPr marL="178960" indent="-178960">
              <a:buFont typeface="Arial" panose="020B0604020202020204" pitchFamily="34" charset="0"/>
              <a:buChar char="•"/>
            </a:pPr>
            <a:r>
              <a:rPr sz="1300" b="1" err="1"/>
              <a:t>大きな処理能力</a:t>
            </a:r>
            <a:endParaRPr sz="1300" b="1"/>
          </a:p>
          <a:p>
            <a:r>
              <a:rPr sz="1300"/>
              <a:t>セカンドレイヤーではブロックチェーンを使用していないため、一定時間に処理することのできるトランザクション数はブロックのサイズや、ブロックの生成間隔などよる制限はされない</a:t>
            </a:r>
            <a:r>
              <a:rPr lang="ja-JP" altLang="en-US" sz="1300"/>
              <a:t>。</a:t>
            </a:r>
            <a:endParaRPr sz="1300"/>
          </a:p>
          <a:p>
            <a:endParaRPr sz="1300"/>
          </a:p>
          <a:p>
            <a:pPr marL="178960" indent="-178960">
              <a:buFont typeface="Arial" panose="020B0604020202020204" pitchFamily="34" charset="0"/>
              <a:buChar char="•"/>
            </a:pPr>
            <a:r>
              <a:rPr sz="1300" b="1" err="1"/>
              <a:t>低手数料</a:t>
            </a:r>
            <a:endParaRPr sz="1300" b="1"/>
          </a:p>
          <a:p>
            <a:r>
              <a:rPr sz="1300" err="1"/>
              <a:t>ビットコインのネットワーク上で取引に比べて低い手数料で取引を行うことができる</a:t>
            </a:r>
            <a:r>
              <a:rPr lang="ja-JP" altLang="en-US" sz="1300"/>
              <a:t>。</a:t>
            </a:r>
            <a:endParaRPr sz="1300"/>
          </a:p>
          <a:p>
            <a:endParaRPr sz="1300"/>
          </a:p>
        </p:txBody>
      </p:sp>
    </p:spTree>
    <p:extLst>
      <p:ext uri="{BB962C8B-B14F-4D97-AF65-F5344CB8AC3E}">
        <p14:creationId xmlns:p14="http://schemas.microsoft.com/office/powerpoint/2010/main" val="7158582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 name="Shape 1608"/>
          <p:cNvSpPr>
            <a:spLocks noGrp="1" noRot="1" noChangeAspect="1"/>
          </p:cNvSpPr>
          <p:nvPr>
            <p:ph type="sldImg"/>
          </p:nvPr>
        </p:nvSpPr>
        <p:spPr>
          <a:xfrm>
            <a:off x="1358900" y="646113"/>
            <a:ext cx="4360863" cy="3271837"/>
          </a:xfrm>
          <a:prstGeom prst="rect">
            <a:avLst/>
          </a:prstGeom>
        </p:spPr>
        <p:txBody>
          <a:bodyPr/>
          <a:lstStyle/>
          <a:p>
            <a:endParaRPr/>
          </a:p>
        </p:txBody>
      </p:sp>
      <p:sp>
        <p:nvSpPr>
          <p:cNvPr id="1609" name="Shape 1609"/>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Ethereumのセカンドレイヤー技術</a:t>
            </a:r>
            <a:r>
              <a:rPr lang="ja-JP" altLang="en-US" sz="1300"/>
              <a:t>である。</a:t>
            </a:r>
            <a:endParaRPr sz="1300"/>
          </a:p>
          <a:p>
            <a:pPr marL="178960" indent="-178960">
              <a:buFont typeface="Arial" panose="020B0604020202020204" pitchFamily="34" charset="0"/>
              <a:buChar char="•"/>
            </a:pPr>
            <a:r>
              <a:rPr sz="1300" err="1"/>
              <a:t>Ethereumのスケーラビリティ問題を解決する</a:t>
            </a:r>
            <a:r>
              <a:rPr lang="ja-JP" altLang="en-US" sz="1300"/>
              <a:t>。</a:t>
            </a:r>
            <a:endParaRPr lang="en-US" altLang="ja-JP" sz="1300"/>
          </a:p>
          <a:p>
            <a:pPr marL="178960" indent="-178960">
              <a:buFont typeface="Arial" panose="020B0604020202020204" pitchFamily="34" charset="0"/>
              <a:buChar char="•"/>
            </a:pPr>
            <a:r>
              <a:rPr sz="1300" err="1"/>
              <a:t>セカンドレイヤー技術のうち、セカンドレイヤーにもブロックチェーンを使うサイドチェーンと呼ばれる技術</a:t>
            </a:r>
            <a:r>
              <a:rPr lang="ja-JP" altLang="en-US" sz="1300"/>
              <a:t>である。</a:t>
            </a:r>
            <a:endParaRPr sz="1300"/>
          </a:p>
          <a:p>
            <a:endParaRPr sz="1300"/>
          </a:p>
          <a:p>
            <a:pPr marL="178960" indent="-178960">
              <a:buFont typeface="Arial" panose="020B0604020202020204" pitchFamily="34" charset="0"/>
              <a:buChar char="•"/>
            </a:pPr>
            <a:r>
              <a:rPr sz="1300" b="1" err="1"/>
              <a:t>ブロックチェーンに記録されるトランザクション数の減少</a:t>
            </a:r>
            <a:endParaRPr sz="1300" b="1"/>
          </a:p>
          <a:p>
            <a:r>
              <a:rPr sz="1300"/>
              <a:t>全てのトランザクションをEthereumのブロックチェーンに記録する必要がないため、Ethereumのブロックチェーンのネットワーク内で処理伝達されるトランザクション数を抑えることができる</a:t>
            </a:r>
            <a:r>
              <a:rPr lang="ja-JP" altLang="en-US" sz="1300"/>
              <a:t>。</a:t>
            </a:r>
            <a:endParaRPr sz="1300"/>
          </a:p>
          <a:p>
            <a:endParaRPr sz="1300"/>
          </a:p>
          <a:p>
            <a:pPr marL="178960" indent="-178960">
              <a:buFont typeface="Arial" panose="020B0604020202020204" pitchFamily="34" charset="0"/>
              <a:buChar char="•"/>
            </a:pPr>
            <a:r>
              <a:rPr lang="ja-JP" altLang="en-US" sz="1300" b="1"/>
              <a:t>複雑な</a:t>
            </a:r>
            <a:r>
              <a:rPr sz="1300" b="1" err="1"/>
              <a:t>トランザクションもスムーズに実行することができる</a:t>
            </a:r>
            <a:endParaRPr sz="1300" b="1"/>
          </a:p>
          <a:p>
            <a:r>
              <a:rPr sz="1300"/>
              <a:t>Ethereumのネットワーク内のコンピュータだけでなく、プラズマチェーンのネットワークに分割して処理を行うことで処理速度をあげる</a:t>
            </a:r>
            <a:r>
              <a:rPr lang="ja-JP" altLang="en-US" sz="1300"/>
              <a:t>ことができる。</a:t>
            </a:r>
            <a:endParaRPr sz="1300"/>
          </a:p>
        </p:txBody>
      </p:sp>
    </p:spTree>
    <p:extLst>
      <p:ext uri="{BB962C8B-B14F-4D97-AF65-F5344CB8AC3E}">
        <p14:creationId xmlns:p14="http://schemas.microsoft.com/office/powerpoint/2010/main" val="73272492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 xmlns:a16="http://schemas.microsoft.com/office/drawing/2014/main" id="{B3F515D7-E29C-4DE4-A505-9F739F2FBB62}"/>
              </a:ext>
            </a:extLst>
          </p:cNvPr>
          <p:cNvSpPr>
            <a:spLocks noGrp="1" noRot="1" noChangeAspect="1"/>
          </p:cNvSpPr>
          <p:nvPr>
            <p:ph type="sldImg"/>
          </p:nvPr>
        </p:nvSpPr>
        <p:spPr>
          <a:xfrm>
            <a:off x="1370013" y="606425"/>
            <a:ext cx="4357687" cy="3270250"/>
          </a:xfrm>
        </p:spPr>
      </p:sp>
      <p:sp>
        <p:nvSpPr>
          <p:cNvPr id="5" name="ノート プレースホルダー 4">
            <a:extLst>
              <a:ext uri="{FF2B5EF4-FFF2-40B4-BE49-F238E27FC236}">
                <a16:creationId xmlns="" xmlns:a16="http://schemas.microsoft.com/office/drawing/2014/main" id="{2E7E9F6C-2341-4362-AEA2-ADC1EF3CE27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4572980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 name="Shape 1619"/>
          <p:cNvSpPr>
            <a:spLocks noGrp="1" noRot="1" noChangeAspect="1"/>
          </p:cNvSpPr>
          <p:nvPr>
            <p:ph type="sldImg"/>
          </p:nvPr>
        </p:nvSpPr>
        <p:spPr>
          <a:xfrm>
            <a:off x="1358900" y="646113"/>
            <a:ext cx="4360863" cy="3271837"/>
          </a:xfrm>
          <a:prstGeom prst="rect">
            <a:avLst/>
          </a:prstGeom>
        </p:spPr>
        <p:txBody>
          <a:bodyPr/>
          <a:lstStyle/>
          <a:p>
            <a:endParaRPr/>
          </a:p>
        </p:txBody>
      </p:sp>
      <p:sp>
        <p:nvSpPr>
          <p:cNvPr id="1620" name="Shape 1620"/>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スマートコントラクトには様々な解釈がある</a:t>
            </a:r>
            <a:r>
              <a:rPr lang="ja-JP" altLang="en-US" sz="1300"/>
              <a:t>。</a:t>
            </a:r>
            <a:endParaRPr sz="1300"/>
          </a:p>
          <a:p>
            <a:pPr marL="178960" indent="-178960">
              <a:buFont typeface="Arial" panose="020B0604020202020204" pitchFamily="34" charset="0"/>
              <a:buChar char="•"/>
            </a:pPr>
            <a:r>
              <a:rPr sz="1300" err="1"/>
              <a:t>ここでは人が介在しない商取引をスマートコントラクトとする</a:t>
            </a:r>
            <a:r>
              <a:rPr lang="ja-JP" altLang="en-US" sz="1300"/>
              <a:t>。</a:t>
            </a:r>
            <a:endParaRPr sz="1300"/>
          </a:p>
        </p:txBody>
      </p:sp>
    </p:spTree>
    <p:extLst>
      <p:ext uri="{BB962C8B-B14F-4D97-AF65-F5344CB8AC3E}">
        <p14:creationId xmlns:p14="http://schemas.microsoft.com/office/powerpoint/2010/main" val="346461519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xfrm>
            <a:off x="1358900" y="646113"/>
            <a:ext cx="4360863" cy="3271837"/>
          </a:xfrm>
          <a:prstGeom prst="rect">
            <a:avLst/>
          </a:prstGeom>
        </p:spPr>
        <p:txBody>
          <a:bodyPr/>
          <a:lstStyle/>
          <a:p>
            <a:endParaRPr/>
          </a:p>
        </p:txBody>
      </p:sp>
      <p:sp>
        <p:nvSpPr>
          <p:cNvPr id="1629" name="Shape 1629"/>
          <p:cNvSpPr>
            <a:spLocks noGrp="1"/>
          </p:cNvSpPr>
          <p:nvPr>
            <p:ph type="body" sz="quarter" idx="1"/>
          </p:nvPr>
        </p:nvSpPr>
        <p:spPr>
          <a:prstGeom prst="rect">
            <a:avLst/>
          </a:prstGeom>
        </p:spPr>
        <p:txBody>
          <a:bodyPr/>
          <a:lstStyle/>
          <a:p>
            <a:pPr algn="ctr"/>
            <a:r>
              <a:rPr sz="1300" err="1"/>
              <a:t>スマートコントラクトの例</a:t>
            </a:r>
            <a:endParaRPr sz="1300"/>
          </a:p>
          <a:p>
            <a:pPr marL="178960" indent="-178960">
              <a:buFont typeface="Arial" panose="020B0604020202020204" pitchFamily="34" charset="0"/>
              <a:buChar char="•"/>
            </a:pPr>
            <a:r>
              <a:rPr sz="1300" err="1"/>
              <a:t>自動販売機</a:t>
            </a:r>
            <a:endParaRPr sz="1300"/>
          </a:p>
          <a:p>
            <a:pPr marL="178960" indent="-178960">
              <a:buFont typeface="Arial" panose="020B0604020202020204" pitchFamily="34" charset="0"/>
              <a:buChar char="•"/>
            </a:pPr>
            <a:r>
              <a:rPr sz="1300" err="1"/>
              <a:t>オンラインでの決済</a:t>
            </a:r>
            <a:endParaRPr sz="1300"/>
          </a:p>
          <a:p>
            <a:pPr marL="178960" indent="-178960">
              <a:buFont typeface="Arial" panose="020B0604020202020204" pitchFamily="34" charset="0"/>
              <a:buChar char="•"/>
            </a:pPr>
            <a:r>
              <a:rPr sz="1300" err="1"/>
              <a:t>自動改札</a:t>
            </a:r>
            <a:endParaRPr sz="1300"/>
          </a:p>
          <a:p>
            <a:endParaRPr sz="1300"/>
          </a:p>
          <a:p>
            <a:pPr marL="178960" indent="-178960">
              <a:buFont typeface="Arial" panose="020B0604020202020204" pitchFamily="34" charset="0"/>
              <a:buChar char="•"/>
            </a:pPr>
            <a:r>
              <a:rPr sz="1300" err="1"/>
              <a:t>スマートコントラクトは日常で利用している技術であり、決して珍しい技術ではない</a:t>
            </a:r>
            <a:r>
              <a:rPr lang="ja-JP" altLang="en-US" sz="1300"/>
              <a:t>。</a:t>
            </a:r>
            <a:endParaRPr sz="1300"/>
          </a:p>
          <a:p>
            <a:pPr marL="178960" indent="-178960">
              <a:buFont typeface="Arial" panose="020B0604020202020204" pitchFamily="34" charset="0"/>
              <a:buChar char="•"/>
            </a:pPr>
            <a:r>
              <a:rPr sz="1300" err="1"/>
              <a:t>スマートコントラクトはブロックチェーンができる前から存在する技術</a:t>
            </a:r>
            <a:r>
              <a:rPr lang="ja-JP" altLang="en-US" sz="1300"/>
              <a:t>である。</a:t>
            </a:r>
            <a:endParaRPr sz="1300"/>
          </a:p>
          <a:p>
            <a:endParaRPr sz="1300"/>
          </a:p>
        </p:txBody>
      </p:sp>
    </p:spTree>
    <p:extLst>
      <p:ext uri="{BB962C8B-B14F-4D97-AF65-F5344CB8AC3E}">
        <p14:creationId xmlns:p14="http://schemas.microsoft.com/office/powerpoint/2010/main" val="23979670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Shape 1635"/>
          <p:cNvSpPr>
            <a:spLocks noGrp="1" noRot="1" noChangeAspect="1"/>
          </p:cNvSpPr>
          <p:nvPr>
            <p:ph type="sldImg"/>
          </p:nvPr>
        </p:nvSpPr>
        <p:spPr>
          <a:xfrm>
            <a:off x="1358900" y="646113"/>
            <a:ext cx="4360863" cy="3271837"/>
          </a:xfrm>
          <a:prstGeom prst="rect">
            <a:avLst/>
          </a:prstGeom>
        </p:spPr>
        <p:txBody>
          <a:bodyPr/>
          <a:lstStyle/>
          <a:p>
            <a:endParaRPr/>
          </a:p>
        </p:txBody>
      </p:sp>
      <p:sp>
        <p:nvSpPr>
          <p:cNvPr id="1636" name="Shape 1636"/>
          <p:cNvSpPr>
            <a:spLocks noGrp="1"/>
          </p:cNvSpPr>
          <p:nvPr>
            <p:ph type="body" sz="quarter" idx="1"/>
          </p:nvPr>
        </p:nvSpPr>
        <p:spPr>
          <a:prstGeom prst="rect">
            <a:avLst/>
          </a:prstGeom>
        </p:spPr>
        <p:txBody>
          <a:bodyPr/>
          <a:lstStyle/>
          <a:p>
            <a:pPr>
              <a:buSzPct val="100000"/>
            </a:pPr>
            <a:r>
              <a:rPr sz="1300"/>
              <a:t>スマートコントラクトの処理の流れは4つのパートに分けることができる</a:t>
            </a:r>
            <a:r>
              <a:rPr lang="ja-JP" altLang="en-US" sz="1300"/>
              <a:t>。</a:t>
            </a:r>
            <a:endParaRPr sz="1300"/>
          </a:p>
          <a:p>
            <a:pPr>
              <a:buSzPct val="100000"/>
            </a:pPr>
            <a:r>
              <a:rPr sz="1300" err="1"/>
              <a:t>それぞれのパートを自動販売機を例にして説明する</a:t>
            </a:r>
            <a:r>
              <a:rPr sz="1300"/>
              <a:t>。</a:t>
            </a:r>
          </a:p>
          <a:p>
            <a:endParaRPr sz="1300"/>
          </a:p>
          <a:p>
            <a:pPr algn="ctr">
              <a:buSzPct val="100000"/>
            </a:pPr>
            <a:r>
              <a:rPr sz="1700" b="1" err="1"/>
              <a:t>契約の事前定義</a:t>
            </a:r>
            <a:endParaRPr sz="1700" b="1"/>
          </a:p>
          <a:p>
            <a:pPr marL="178960" indent="-178960">
              <a:buFont typeface="Arial" panose="020B0604020202020204" pitchFamily="34" charset="0"/>
              <a:buChar char="•"/>
            </a:pPr>
            <a:r>
              <a:rPr sz="1300"/>
              <a:t>契約の内容を決定し</a:t>
            </a:r>
            <a:r>
              <a:rPr sz="1300" err="1"/>
              <a:t>、それをプログラムに記述</a:t>
            </a:r>
            <a:r>
              <a:rPr lang="ja-JP" altLang="en-US" sz="1300"/>
              <a:t>する</a:t>
            </a:r>
            <a:r>
              <a:rPr sz="1300"/>
              <a:t>。</a:t>
            </a:r>
          </a:p>
          <a:p>
            <a:pPr marL="178960" indent="-178960">
              <a:buFont typeface="Arial" panose="020B0604020202020204" pitchFamily="34" charset="0"/>
              <a:buChar char="•"/>
            </a:pPr>
            <a:r>
              <a:rPr sz="1300" err="1"/>
              <a:t>自動販売機を作成して、商品を入れて設置する</a:t>
            </a:r>
            <a:r>
              <a:rPr lang="ja-JP" altLang="en-US" sz="1300"/>
              <a:t>。</a:t>
            </a:r>
            <a:endParaRPr lang="en-US" altLang="ja-JP" sz="1300"/>
          </a:p>
          <a:p>
            <a:endParaRPr sz="1300"/>
          </a:p>
          <a:p>
            <a:pPr algn="ctr"/>
            <a:r>
              <a:rPr lang="ja-JP" altLang="en-US" sz="1700" b="1"/>
              <a:t>イベント発生</a:t>
            </a:r>
            <a:endParaRPr sz="1300"/>
          </a:p>
          <a:p>
            <a:pPr marL="178960" indent="-178960">
              <a:buFont typeface="Arial" panose="020B0604020202020204" pitchFamily="34" charset="0"/>
              <a:buChar char="•"/>
            </a:pPr>
            <a:r>
              <a:rPr sz="1300" err="1"/>
              <a:t>実行可能な状態になったスマートコントラクトは、発動のトリガーとなるイベントを待つ</a:t>
            </a:r>
            <a:r>
              <a:rPr sz="1300"/>
              <a:t>。</a:t>
            </a:r>
          </a:p>
          <a:p>
            <a:pPr marL="178960" indent="-178960">
              <a:buFont typeface="Arial" panose="020B0604020202020204" pitchFamily="34" charset="0"/>
              <a:buChar char="•"/>
            </a:pPr>
            <a:r>
              <a:rPr sz="1300" err="1"/>
              <a:t>お金が入れられ、ボタンが押される</a:t>
            </a:r>
            <a:r>
              <a:rPr lang="ja-JP" altLang="en-US" sz="1300"/>
              <a:t>。</a:t>
            </a:r>
            <a:endParaRPr sz="1300"/>
          </a:p>
          <a:p>
            <a:endParaRPr sz="1300"/>
          </a:p>
          <a:p>
            <a:pPr algn="ctr">
              <a:buSzPct val="100000"/>
            </a:pPr>
            <a:r>
              <a:rPr sz="1700" b="1" err="1"/>
              <a:t>契約執行</a:t>
            </a:r>
            <a:r>
              <a:rPr sz="1700" b="1"/>
              <a:t>　</a:t>
            </a:r>
            <a:r>
              <a:rPr sz="1700" b="1" err="1"/>
              <a:t>価値移転</a:t>
            </a:r>
            <a:endParaRPr sz="1700" b="1"/>
          </a:p>
          <a:p>
            <a:pPr marL="178960" indent="-178960">
              <a:buFont typeface="Arial" panose="020B0604020202020204" pitchFamily="34" charset="0"/>
              <a:buChar char="•"/>
            </a:pPr>
            <a:r>
              <a:rPr sz="1300" err="1"/>
              <a:t>あらかじめ定められたイベントが発動すると、定められたプログラムに従って契約を行うための処理が実行される</a:t>
            </a:r>
            <a:r>
              <a:rPr sz="1300"/>
              <a:t>。</a:t>
            </a:r>
          </a:p>
          <a:p>
            <a:pPr marL="178960" indent="-178960">
              <a:buFont typeface="Arial" panose="020B0604020202020204" pitchFamily="34" charset="0"/>
              <a:buChar char="•"/>
            </a:pPr>
            <a:r>
              <a:rPr sz="1300" err="1"/>
              <a:t>押されたボタンと投じられた金額から自動販売機が商品を送り出す用意をする</a:t>
            </a:r>
            <a:r>
              <a:rPr lang="ja-JP" altLang="en-US" sz="1300"/>
              <a:t>。</a:t>
            </a:r>
            <a:endParaRPr sz="1300"/>
          </a:p>
          <a:p>
            <a:endParaRPr sz="1300"/>
          </a:p>
          <a:p>
            <a:pPr algn="ctr">
              <a:buSzPct val="100000"/>
            </a:pPr>
            <a:r>
              <a:rPr sz="1700" b="1" err="1"/>
              <a:t>決済</a:t>
            </a:r>
            <a:endParaRPr sz="1700" b="1"/>
          </a:p>
          <a:p>
            <a:pPr marL="178960" indent="-178960">
              <a:buFont typeface="Arial" panose="020B0604020202020204" pitchFamily="34" charset="0"/>
              <a:buChar char="•"/>
            </a:pPr>
            <a:r>
              <a:rPr sz="1300" err="1"/>
              <a:t>契約内容に基づいて資産の移転が行われ</a:t>
            </a:r>
            <a:r>
              <a:rPr lang="ja-JP" altLang="en-US" sz="1300"/>
              <a:t>る</a:t>
            </a:r>
            <a:r>
              <a:rPr sz="1300"/>
              <a:t>。</a:t>
            </a:r>
          </a:p>
          <a:p>
            <a:pPr marL="178960" indent="-178960">
              <a:buFont typeface="Arial" panose="020B0604020202020204" pitchFamily="34" charset="0"/>
              <a:buChar char="•"/>
            </a:pPr>
            <a:r>
              <a:rPr sz="1300" err="1"/>
              <a:t>商品が取り出し口に落ち、おつりがある場合は出てくる</a:t>
            </a:r>
            <a:r>
              <a:rPr sz="1300"/>
              <a:t>。</a:t>
            </a:r>
          </a:p>
          <a:p>
            <a:pPr marL="178960" indent="-178960">
              <a:buFont typeface="Arial" panose="020B0604020202020204" pitchFamily="34" charset="0"/>
              <a:buChar char="•"/>
            </a:pPr>
            <a:endParaRPr sz="1300"/>
          </a:p>
          <a:p>
            <a:endParaRPr sz="1300"/>
          </a:p>
          <a:p>
            <a:endParaRPr sz="1300"/>
          </a:p>
          <a:p>
            <a:endParaRPr sz="1300"/>
          </a:p>
          <a:p>
            <a:endParaRPr sz="1300"/>
          </a:p>
          <a:p>
            <a:endParaRPr sz="1300"/>
          </a:p>
          <a:p>
            <a:endParaRPr sz="1300"/>
          </a:p>
          <a:p>
            <a:pPr>
              <a:defRPr sz="3000"/>
            </a:pPr>
            <a:endParaRPr sz="1300"/>
          </a:p>
          <a:p>
            <a:pPr>
              <a:defRPr sz="3000"/>
            </a:pPr>
            <a:endParaRPr sz="1300"/>
          </a:p>
          <a:p>
            <a:pPr marL="238613" indent="-238613">
              <a:buSzPct val="100000"/>
              <a:buChar char="•"/>
            </a:pPr>
            <a:endParaRPr sz="1300"/>
          </a:p>
          <a:p>
            <a:endParaRPr sz="1300"/>
          </a:p>
          <a:p>
            <a:endParaRPr sz="1300"/>
          </a:p>
          <a:p>
            <a:endParaRPr sz="1300"/>
          </a:p>
        </p:txBody>
      </p:sp>
    </p:spTree>
    <p:extLst>
      <p:ext uri="{BB962C8B-B14F-4D97-AF65-F5344CB8AC3E}">
        <p14:creationId xmlns:p14="http://schemas.microsoft.com/office/powerpoint/2010/main" val="25549053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Shape 1644"/>
          <p:cNvSpPr>
            <a:spLocks noGrp="1" noRot="1" noChangeAspect="1"/>
          </p:cNvSpPr>
          <p:nvPr>
            <p:ph type="sldImg"/>
          </p:nvPr>
        </p:nvSpPr>
        <p:spPr>
          <a:xfrm>
            <a:off x="1358900" y="646113"/>
            <a:ext cx="4360863" cy="3271837"/>
          </a:xfrm>
          <a:prstGeom prst="rect">
            <a:avLst/>
          </a:prstGeom>
        </p:spPr>
        <p:txBody>
          <a:bodyPr/>
          <a:lstStyle/>
          <a:p>
            <a:endParaRPr/>
          </a:p>
        </p:txBody>
      </p:sp>
      <p:sp>
        <p:nvSpPr>
          <p:cNvPr id="1645" name="Shape 1645"/>
          <p:cNvSpPr>
            <a:spLocks noGrp="1"/>
          </p:cNvSpPr>
          <p:nvPr>
            <p:ph type="body" sz="quarter" idx="1"/>
          </p:nvPr>
        </p:nvSpPr>
        <p:spPr>
          <a:prstGeom prst="rect">
            <a:avLst/>
          </a:prstGeom>
        </p:spPr>
        <p:txBody>
          <a:bodyPr/>
          <a:lstStyle/>
          <a:p>
            <a:pPr algn="ctr"/>
            <a:r>
              <a:rPr sz="1300" err="1"/>
              <a:t>スマートコントラクトが注目されている理由</a:t>
            </a:r>
            <a:endParaRPr sz="1300"/>
          </a:p>
          <a:p>
            <a:pPr marL="178960" indent="-178960">
              <a:buFont typeface="Arial" panose="020B0604020202020204" pitchFamily="34" charset="0"/>
              <a:buChar char="•"/>
            </a:pPr>
            <a:r>
              <a:rPr sz="1300" err="1"/>
              <a:t>ブロックチェーンを用いることで、管理者不在の取引を行うことができるようになったため</a:t>
            </a:r>
            <a:r>
              <a:rPr lang="ja-JP" altLang="en-US" sz="1300"/>
              <a:t>である。</a:t>
            </a:r>
            <a:endParaRPr sz="1300"/>
          </a:p>
        </p:txBody>
      </p:sp>
    </p:spTree>
    <p:extLst>
      <p:ext uri="{BB962C8B-B14F-4D97-AF65-F5344CB8AC3E}">
        <p14:creationId xmlns:p14="http://schemas.microsoft.com/office/powerpoint/2010/main" val="22500520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a:spLocks noGrp="1" noRot="1" noChangeAspect="1"/>
          </p:cNvSpPr>
          <p:nvPr>
            <p:ph type="sldImg"/>
          </p:nvPr>
        </p:nvSpPr>
        <p:spPr>
          <a:xfrm>
            <a:off x="1358900" y="646113"/>
            <a:ext cx="4360863" cy="3271837"/>
          </a:xfrm>
          <a:prstGeom prst="rect">
            <a:avLst/>
          </a:prstGeom>
        </p:spPr>
        <p:txBody>
          <a:bodyPr/>
          <a:lstStyle/>
          <a:p>
            <a:endParaRPr/>
          </a:p>
        </p:txBody>
      </p:sp>
      <p:sp>
        <p:nvSpPr>
          <p:cNvPr id="1654" name="Shape 1654"/>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これまでサービスの提供者が準備したサーバーで処理を行なっていた部分を、ブロックチェーン上で行う</a:t>
            </a:r>
            <a:r>
              <a:rPr sz="1300"/>
              <a:t>。</a:t>
            </a:r>
          </a:p>
        </p:txBody>
      </p:sp>
    </p:spTree>
    <p:extLst>
      <p:ext uri="{BB962C8B-B14F-4D97-AF65-F5344CB8AC3E}">
        <p14:creationId xmlns:p14="http://schemas.microsoft.com/office/powerpoint/2010/main" val="314320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body" sz="quarter" idx="1"/>
          </p:nvPr>
        </p:nvSpPr>
        <p:spPr/>
        <p:txBody>
          <a:bodyPr/>
          <a:lstStyle/>
          <a:p>
            <a:pPr marL="178960" indent="-178960">
              <a:buFont typeface="Arial" panose="020B0604020202020204" pitchFamily="34" charset="0"/>
              <a:buChar char="•"/>
            </a:pPr>
            <a:r>
              <a:rPr lang="ja-JP" altLang="en-US" sz="1300" err="1"/>
              <a:t>単一の管理者が存在するブロックチェーン</a:t>
            </a:r>
            <a:endParaRPr lang="ja-JP" altLang="en-US" sz="1300"/>
          </a:p>
          <a:p>
            <a:pPr marL="178960" indent="-178960">
              <a:buFont typeface="Arial" panose="020B0604020202020204" pitchFamily="34" charset="0"/>
              <a:buChar char="•"/>
            </a:pPr>
            <a:r>
              <a:rPr lang="ja-JP" altLang="en-US" sz="1300"/>
              <a:t>特定の組織や企業内での運用が想定される</a:t>
            </a:r>
          </a:p>
          <a:p>
            <a:pPr marL="178960" indent="-178960">
              <a:buFont typeface="Arial" panose="020B0604020202020204" pitchFamily="34" charset="0"/>
              <a:buChar char="•"/>
            </a:pPr>
            <a:r>
              <a:rPr lang="ja-JP" altLang="en-US" sz="1300"/>
              <a:t>プライベートブロックチェーンに参加するためには、管理者が提供するソフトが必要になる。</a:t>
            </a:r>
          </a:p>
          <a:p>
            <a:endParaRPr lang="ja-JP" altLang="en-US" b="1"/>
          </a:p>
          <a:p>
            <a:pPr algn="ctr"/>
            <a:r>
              <a:rPr lang="ja-JP" altLang="en-US" sz="1700" b="1" err="1"/>
              <a:t>プライベートブロックチェーンの特徴</a:t>
            </a:r>
            <a:endParaRPr lang="ja-JP" altLang="en-US" sz="1700" b="1"/>
          </a:p>
          <a:p>
            <a:pPr marL="178960" indent="-178960">
              <a:buFont typeface="Arial" panose="020B0604020202020204" pitchFamily="34" charset="0"/>
              <a:buChar char="•"/>
            </a:pPr>
            <a:r>
              <a:rPr lang="ja-JP" altLang="en-US" sz="1300"/>
              <a:t>ネットワークに参加するためには、管理者の許可が必要になる。</a:t>
            </a:r>
          </a:p>
          <a:p>
            <a:pPr marL="178960" indent="-178960">
              <a:buFont typeface="Arial" panose="020B0604020202020204" pitchFamily="34" charset="0"/>
              <a:buChar char="•"/>
            </a:pPr>
            <a:r>
              <a:rPr lang="ja-JP" altLang="en-US" sz="1300" err="1"/>
              <a:t>ブロックチェーン</a:t>
            </a:r>
            <a:r>
              <a:rPr lang="en-US" altLang="ja-JP" sz="1300"/>
              <a:t>(</a:t>
            </a:r>
            <a:r>
              <a:rPr lang="ja-JP" altLang="en-US" sz="1300" err="1"/>
              <a:t>台帳</a:t>
            </a:r>
            <a:r>
              <a:rPr lang="en-US" altLang="ja-JP" sz="1300"/>
              <a:t>)</a:t>
            </a:r>
            <a:r>
              <a:rPr lang="ja-JP" altLang="en-US" sz="1300"/>
              <a:t>に記入されている内容の公開範囲は管理者によって決められる。</a:t>
            </a:r>
          </a:p>
          <a:p>
            <a:r>
              <a:rPr lang="ja-JP" altLang="en-US" sz="1300" b="1"/>
              <a:t>	</a:t>
            </a:r>
          </a:p>
        </p:txBody>
      </p:sp>
      <p:sp>
        <p:nvSpPr>
          <p:cNvPr id="3" name="スライド イメージ プレースホルダー 2">
            <a:extLst>
              <a:ext uri="{FF2B5EF4-FFF2-40B4-BE49-F238E27FC236}">
                <a16:creationId xmlns="" xmlns:a16="http://schemas.microsoft.com/office/drawing/2014/main" id="{79C22A74-929F-4709-892A-C55F78A15DCD}"/>
              </a:ext>
            </a:extLst>
          </p:cNvPr>
          <p:cNvSpPr>
            <a:spLocks noGrp="1" noRot="1" noChangeAspect="1"/>
          </p:cNvSpPr>
          <p:nvPr>
            <p:ph type="sldImg"/>
          </p:nvPr>
        </p:nvSpPr>
        <p:spPr>
          <a:xfrm>
            <a:off x="1370013" y="442913"/>
            <a:ext cx="4357687" cy="3270250"/>
          </a:xfrm>
        </p:spPr>
      </p:sp>
    </p:spTree>
    <p:extLst>
      <p:ext uri="{BB962C8B-B14F-4D97-AF65-F5344CB8AC3E}">
        <p14:creationId xmlns:p14="http://schemas.microsoft.com/office/powerpoint/2010/main" val="120286269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 name="Shape 1662"/>
          <p:cNvSpPr>
            <a:spLocks noGrp="1" noRot="1" noChangeAspect="1"/>
          </p:cNvSpPr>
          <p:nvPr>
            <p:ph type="sldImg"/>
          </p:nvPr>
        </p:nvSpPr>
        <p:spPr>
          <a:xfrm>
            <a:off x="1358900" y="646113"/>
            <a:ext cx="4360863" cy="3271837"/>
          </a:xfrm>
          <a:prstGeom prst="rect">
            <a:avLst/>
          </a:prstGeom>
        </p:spPr>
        <p:txBody>
          <a:bodyPr/>
          <a:lstStyle/>
          <a:p>
            <a:endParaRPr/>
          </a:p>
        </p:txBody>
      </p:sp>
      <p:sp>
        <p:nvSpPr>
          <p:cNvPr id="1663" name="Shape 1663"/>
          <p:cNvSpPr>
            <a:spLocks noGrp="1"/>
          </p:cNvSpPr>
          <p:nvPr>
            <p:ph type="body" sz="quarter" idx="1"/>
          </p:nvPr>
        </p:nvSpPr>
        <p:spPr>
          <a:xfrm>
            <a:off x="290429" y="4193699"/>
            <a:ext cx="6582988" cy="5693562"/>
          </a:xfrm>
          <a:prstGeom prst="rect">
            <a:avLst/>
          </a:prstGeom>
        </p:spPr>
        <p:txBody>
          <a:bodyPr/>
          <a:lstStyle/>
          <a:p>
            <a:pPr marL="178960" indent="-178960">
              <a:buFont typeface="Arial" panose="020B0604020202020204" pitchFamily="34" charset="0"/>
              <a:buChar char="•"/>
            </a:pPr>
            <a:r>
              <a:rPr sz="1300" err="1"/>
              <a:t>ブロックチェーンを利用したスマートコントラクトの特徴は</a:t>
            </a:r>
            <a:r>
              <a:rPr lang="ja-JP" altLang="en-US" sz="1300"/>
              <a:t>スライド</a:t>
            </a:r>
            <a:r>
              <a:rPr sz="1300" err="1"/>
              <a:t>の通り</a:t>
            </a:r>
            <a:r>
              <a:rPr lang="ja-JP" altLang="en-US" sz="1300"/>
              <a:t>である。</a:t>
            </a:r>
            <a:endParaRPr sz="1300"/>
          </a:p>
          <a:p>
            <a:pPr marL="178960" indent="-178960">
              <a:buFont typeface="Arial" panose="020B0604020202020204" pitchFamily="34" charset="0"/>
              <a:buChar char="•"/>
            </a:pPr>
            <a:r>
              <a:rPr sz="1300" err="1"/>
              <a:t>それぞれについて、後のスライドで説明を行う</a:t>
            </a:r>
            <a:r>
              <a:rPr sz="1300"/>
              <a:t>。</a:t>
            </a:r>
          </a:p>
        </p:txBody>
      </p:sp>
    </p:spTree>
    <p:extLst>
      <p:ext uri="{BB962C8B-B14F-4D97-AF65-F5344CB8AC3E}">
        <p14:creationId xmlns:p14="http://schemas.microsoft.com/office/powerpoint/2010/main" val="314855618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 name="Shape 1682"/>
          <p:cNvSpPr>
            <a:spLocks noGrp="1" noRot="1" noChangeAspect="1"/>
          </p:cNvSpPr>
          <p:nvPr>
            <p:ph type="sldImg"/>
          </p:nvPr>
        </p:nvSpPr>
        <p:spPr>
          <a:xfrm>
            <a:off x="1358900" y="646113"/>
            <a:ext cx="4360863" cy="3271837"/>
          </a:xfrm>
          <a:prstGeom prst="rect">
            <a:avLst/>
          </a:prstGeom>
        </p:spPr>
        <p:txBody>
          <a:bodyPr/>
          <a:lstStyle/>
          <a:p>
            <a:endParaRPr/>
          </a:p>
        </p:txBody>
      </p:sp>
      <p:sp>
        <p:nvSpPr>
          <p:cNvPr id="1683" name="Shape 1683"/>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従来のスマートコントラクトは信頼点としての仲介者が必要だった</a:t>
            </a:r>
            <a:r>
              <a:rPr sz="1300"/>
              <a:t>。</a:t>
            </a:r>
          </a:p>
          <a:p>
            <a:pPr marL="178960" indent="-178960">
              <a:buFont typeface="Arial" panose="020B0604020202020204" pitchFamily="34" charset="0"/>
              <a:buChar char="•"/>
            </a:pPr>
            <a:r>
              <a:rPr sz="1300" err="1"/>
              <a:t>ブロックチェーンを用いることで、仲介者を必要とせずに安全に取引を行うことができる</a:t>
            </a:r>
            <a:r>
              <a:rPr sz="1300"/>
              <a:t>。</a:t>
            </a:r>
          </a:p>
        </p:txBody>
      </p:sp>
    </p:spTree>
    <p:extLst>
      <p:ext uri="{BB962C8B-B14F-4D97-AF65-F5344CB8AC3E}">
        <p14:creationId xmlns:p14="http://schemas.microsoft.com/office/powerpoint/2010/main" val="17118255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a:spLocks noGrp="1" noRot="1" noChangeAspect="1"/>
          </p:cNvSpPr>
          <p:nvPr>
            <p:ph type="sldImg"/>
          </p:nvPr>
        </p:nvSpPr>
        <p:spPr>
          <a:xfrm>
            <a:off x="1358900" y="646113"/>
            <a:ext cx="4360863" cy="3271837"/>
          </a:xfrm>
          <a:prstGeom prst="rect">
            <a:avLst/>
          </a:prstGeom>
        </p:spPr>
        <p:txBody>
          <a:bodyPr/>
          <a:lstStyle/>
          <a:p>
            <a:endParaRPr/>
          </a:p>
        </p:txBody>
      </p:sp>
      <p:sp>
        <p:nvSpPr>
          <p:cNvPr id="1702" name="Shape 1702"/>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仲介者が必要なくなることで、取引にかかるコストを抑えることができる</a:t>
            </a:r>
            <a:r>
              <a:rPr sz="1300"/>
              <a:t>。</a:t>
            </a:r>
          </a:p>
          <a:p>
            <a:pPr marL="178960" indent="-178960">
              <a:buFont typeface="Arial" panose="020B0604020202020204" pitchFamily="34" charset="0"/>
              <a:buChar char="•"/>
            </a:pPr>
            <a:r>
              <a:rPr sz="1300" err="1"/>
              <a:t>パブリックブロックチェーンを利用する際には、</a:t>
            </a:r>
            <a:r>
              <a:rPr sz="1300"/>
              <a:t>トランザクション手数料が必要になる</a:t>
            </a:r>
          </a:p>
        </p:txBody>
      </p:sp>
    </p:spTree>
    <p:extLst>
      <p:ext uri="{BB962C8B-B14F-4D97-AF65-F5344CB8AC3E}">
        <p14:creationId xmlns:p14="http://schemas.microsoft.com/office/powerpoint/2010/main" val="205529251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 name="Shape 1710"/>
          <p:cNvSpPr>
            <a:spLocks noGrp="1" noRot="1" noChangeAspect="1"/>
          </p:cNvSpPr>
          <p:nvPr>
            <p:ph type="sldImg"/>
          </p:nvPr>
        </p:nvSpPr>
        <p:spPr>
          <a:xfrm>
            <a:off x="1358900" y="646113"/>
            <a:ext cx="4360863" cy="3271837"/>
          </a:xfrm>
          <a:prstGeom prst="rect">
            <a:avLst/>
          </a:prstGeom>
        </p:spPr>
        <p:txBody>
          <a:bodyPr/>
          <a:lstStyle/>
          <a:p>
            <a:endParaRPr/>
          </a:p>
        </p:txBody>
      </p:sp>
      <p:sp>
        <p:nvSpPr>
          <p:cNvPr id="1711" name="Shape 1711"/>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スマートコントラクトの契約内容や、契約結果はブロックチェーンに記録される</a:t>
            </a:r>
            <a:r>
              <a:rPr lang="ja-JP" altLang="en-US" sz="1300"/>
              <a:t>。</a:t>
            </a:r>
            <a:endParaRPr sz="1300"/>
          </a:p>
          <a:p>
            <a:pPr marL="178960" indent="-178960">
              <a:buFont typeface="Arial" panose="020B0604020202020204" pitchFamily="34" charset="0"/>
              <a:buChar char="•"/>
            </a:pPr>
            <a:r>
              <a:rPr sz="1300" err="1"/>
              <a:t>これにより、ブロックチェーンの改ざん耐性を活かすことができる</a:t>
            </a:r>
            <a:r>
              <a:rPr lang="ja-JP" altLang="en-US" sz="1300"/>
              <a:t>。</a:t>
            </a:r>
            <a:endParaRPr sz="1300"/>
          </a:p>
        </p:txBody>
      </p:sp>
    </p:spTree>
    <p:extLst>
      <p:ext uri="{BB962C8B-B14F-4D97-AF65-F5344CB8AC3E}">
        <p14:creationId xmlns:p14="http://schemas.microsoft.com/office/powerpoint/2010/main" val="422788940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 name="Shape 1719"/>
          <p:cNvSpPr>
            <a:spLocks noGrp="1" noRot="1" noChangeAspect="1"/>
          </p:cNvSpPr>
          <p:nvPr>
            <p:ph type="sldImg"/>
          </p:nvPr>
        </p:nvSpPr>
        <p:spPr>
          <a:xfrm>
            <a:off x="1358900" y="646113"/>
            <a:ext cx="4360863" cy="3271837"/>
          </a:xfrm>
          <a:prstGeom prst="rect">
            <a:avLst/>
          </a:prstGeom>
        </p:spPr>
        <p:txBody>
          <a:bodyPr/>
          <a:lstStyle/>
          <a:p>
            <a:endParaRPr/>
          </a:p>
        </p:txBody>
      </p:sp>
      <p:sp>
        <p:nvSpPr>
          <p:cNvPr id="1720" name="Shape 1720"/>
          <p:cNvSpPr>
            <a:spLocks noGrp="1"/>
          </p:cNvSpPr>
          <p:nvPr>
            <p:ph type="body" sz="quarter" idx="1"/>
          </p:nvPr>
        </p:nvSpPr>
        <p:spPr>
          <a:prstGeom prst="rect">
            <a:avLst/>
          </a:prstGeom>
        </p:spPr>
        <p:txBody>
          <a:bodyPr/>
          <a:lstStyle/>
          <a:p>
            <a:r>
              <a:rPr sz="1300" err="1"/>
              <a:t>パブリックブロックチェーンに記録される取引は誰でも閲覧することができる</a:t>
            </a:r>
            <a:r>
              <a:rPr lang="ja-JP" altLang="en-US" sz="1300"/>
              <a:t>。</a:t>
            </a:r>
            <a:endParaRPr lang="en-US" altLang="ja-JP" sz="1300"/>
          </a:p>
          <a:p>
            <a:endParaRPr sz="1300"/>
          </a:p>
          <a:p>
            <a:pPr algn="ctr"/>
            <a:r>
              <a:rPr sz="1700" b="1" err="1"/>
              <a:t>秘匿性の問題</a:t>
            </a:r>
            <a:endParaRPr sz="1700" b="1"/>
          </a:p>
          <a:p>
            <a:pPr marL="178960" indent="-178960">
              <a:buFont typeface="Arial" panose="020B0604020202020204" pitchFamily="34" charset="0"/>
              <a:buChar char="•"/>
            </a:pPr>
            <a:r>
              <a:rPr sz="1300" err="1"/>
              <a:t>誰でも閲覧できるということは、秘匿性が問題になる</a:t>
            </a:r>
            <a:r>
              <a:rPr lang="ja-JP" altLang="en-US" sz="1300"/>
              <a:t>。</a:t>
            </a:r>
            <a:endParaRPr sz="1300"/>
          </a:p>
          <a:p>
            <a:pPr marL="178960" indent="-178960">
              <a:buFont typeface="Arial" panose="020B0604020202020204" pitchFamily="34" charset="0"/>
              <a:buChar char="•"/>
            </a:pPr>
            <a:r>
              <a:rPr sz="1300" err="1"/>
              <a:t>暗号化してブロックチェーンに書き込むことで、だれでも結果を閲覧できる状態を防ぐ</a:t>
            </a:r>
            <a:r>
              <a:rPr lang="ja-JP" altLang="en-US" sz="1300"/>
              <a:t>。</a:t>
            </a:r>
            <a:endParaRPr sz="1300"/>
          </a:p>
          <a:p>
            <a:pPr marL="178960" indent="-178960">
              <a:buFont typeface="Arial" panose="020B0604020202020204" pitchFamily="34" charset="0"/>
              <a:buChar char="•"/>
            </a:pPr>
            <a:r>
              <a:rPr sz="1300" err="1"/>
              <a:t>秘匿性の高い取引は、閲覧権限の制限されるパーミッションドブロックチェーンで行う</a:t>
            </a:r>
            <a:r>
              <a:rPr lang="ja-JP" altLang="en-US" sz="1300"/>
              <a:t>。</a:t>
            </a:r>
            <a:endParaRPr sz="1300"/>
          </a:p>
        </p:txBody>
      </p:sp>
    </p:spTree>
    <p:extLst>
      <p:ext uri="{BB962C8B-B14F-4D97-AF65-F5344CB8AC3E}">
        <p14:creationId xmlns:p14="http://schemas.microsoft.com/office/powerpoint/2010/main" val="5776032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xfrm>
            <a:off x="1358900" y="646113"/>
            <a:ext cx="4360863" cy="3271837"/>
          </a:xfrm>
          <a:prstGeom prst="rect">
            <a:avLst/>
          </a:prstGeom>
        </p:spPr>
        <p:txBody>
          <a:bodyPr/>
          <a:lstStyle/>
          <a:p>
            <a:endParaRPr/>
          </a:p>
        </p:txBody>
      </p:sp>
      <p:sp>
        <p:nvSpPr>
          <p:cNvPr id="1729" name="Shape 1729"/>
          <p:cNvSpPr>
            <a:spLocks noGrp="1"/>
          </p:cNvSpPr>
          <p:nvPr>
            <p:ph type="body" sz="quarter" idx="1"/>
          </p:nvPr>
        </p:nvSpPr>
        <p:spPr>
          <a:prstGeom prst="rect">
            <a:avLst/>
          </a:prstGeom>
        </p:spPr>
        <p:txBody>
          <a:bodyPr/>
          <a:lstStyle/>
          <a:p>
            <a:pPr algn="ctr">
              <a:defRPr sz="2600"/>
            </a:pPr>
            <a:r>
              <a:rPr sz="1300" dirty="0" err="1"/>
              <a:t>証券取引</a:t>
            </a:r>
            <a:endParaRPr sz="1300" dirty="0"/>
          </a:p>
          <a:p>
            <a:r>
              <a:rPr sz="1300" dirty="0"/>
              <a:t>証券、株式、不動産などの取引には直接的に金銭が関与するため、法律により様々な契約方法が厳格に定められており、契約をプログラミングコードとして記述することが比較的容易であり、スマートコントラクトとの相性が良いとされる</a:t>
            </a:r>
            <a:r>
              <a:rPr lang="ja-JP" altLang="en-US" sz="1300" dirty="0" err="1"/>
              <a:t>。</a:t>
            </a:r>
            <a:endParaRPr sz="1300" dirty="0"/>
          </a:p>
          <a:p>
            <a:endParaRPr sz="1300" dirty="0"/>
          </a:p>
          <a:p>
            <a:pPr algn="ctr">
              <a:defRPr sz="2600"/>
            </a:pPr>
            <a:r>
              <a:rPr sz="1300" dirty="0" err="1"/>
              <a:t>シェリングエコノミ</a:t>
            </a:r>
            <a:r>
              <a:rPr sz="1300" dirty="0"/>
              <a:t>ー</a:t>
            </a:r>
          </a:p>
          <a:p>
            <a:r>
              <a:rPr sz="1300" dirty="0"/>
              <a:t>シェアリングエコノミーを仲介者を必要とせずに、個人間で実現するためには、取引を行う相手がどのような人物であり、信頼することができるのか知る必要がある。</a:t>
            </a:r>
          </a:p>
          <a:p>
            <a:r>
              <a:rPr sz="1300" dirty="0"/>
              <a:t>このような情報をブロックチェーンを用いて管理することにより、契約を結ぶ前に取引相手が信頼のできる人物であるかを確かめることができる。</a:t>
            </a:r>
          </a:p>
          <a:p>
            <a:endParaRPr sz="1300" dirty="0"/>
          </a:p>
          <a:p>
            <a:pPr algn="ctr">
              <a:defRPr sz="2600"/>
            </a:pPr>
            <a:r>
              <a:rPr sz="1300" dirty="0" err="1"/>
              <a:t>電力取引</a:t>
            </a:r>
            <a:endParaRPr sz="1300" dirty="0"/>
          </a:p>
          <a:p>
            <a:r>
              <a:rPr sz="1300" dirty="0"/>
              <a:t>個人宅で作られた電力を電力会社を介することなく、個人間で取引を行う仕組みがスマートコントラクトにより実現されようとしている。スマートコントラクトを用いることで、これまでの中央集権的な電力システムから脱却し、自律的に電力を受給できるようになる。</a:t>
            </a:r>
          </a:p>
          <a:p>
            <a:pPr>
              <a:defRPr sz="2600"/>
            </a:pPr>
            <a:endParaRPr sz="1300" dirty="0"/>
          </a:p>
          <a:p>
            <a:pPr algn="ctr">
              <a:defRPr sz="2600"/>
            </a:pPr>
            <a:r>
              <a:rPr sz="1300" dirty="0" err="1"/>
              <a:t>内容証明</a:t>
            </a:r>
            <a:endParaRPr sz="1300" dirty="0"/>
          </a:p>
          <a:p>
            <a:r>
              <a:rPr sz="1300" dirty="0"/>
              <a:t>「Proof of Existence」と呼ばれる契約書や所有権の書類の存在証明。データのハッシュ値をブロックチェーンに記録することで、その時刻に、そのデータが存在していたことを永久に証明することができる。</a:t>
            </a:r>
          </a:p>
        </p:txBody>
      </p:sp>
    </p:spTree>
    <p:extLst>
      <p:ext uri="{BB962C8B-B14F-4D97-AF65-F5344CB8AC3E}">
        <p14:creationId xmlns:p14="http://schemas.microsoft.com/office/powerpoint/2010/main" val="76614053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 name="Shape 1736"/>
          <p:cNvSpPr>
            <a:spLocks noGrp="1" noRot="1" noChangeAspect="1"/>
          </p:cNvSpPr>
          <p:nvPr>
            <p:ph type="sldImg"/>
          </p:nvPr>
        </p:nvSpPr>
        <p:spPr>
          <a:xfrm>
            <a:off x="1358900" y="646113"/>
            <a:ext cx="4360863" cy="3271837"/>
          </a:xfrm>
          <a:prstGeom prst="rect">
            <a:avLst/>
          </a:prstGeom>
        </p:spPr>
        <p:txBody>
          <a:bodyPr/>
          <a:lstStyle/>
          <a:p>
            <a:endParaRPr/>
          </a:p>
        </p:txBody>
      </p:sp>
      <p:sp>
        <p:nvSpPr>
          <p:cNvPr id="1737" name="Shape 173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ブロックチェーン上に構築する管理者不在のアプリケーション</a:t>
            </a:r>
            <a:r>
              <a:rPr lang="ja-JP" altLang="en-US" sz="1300"/>
              <a:t>である。</a:t>
            </a:r>
            <a:endParaRPr lang="en-US" altLang="ja-JP" sz="1300"/>
          </a:p>
          <a:p>
            <a:pPr marL="178960" indent="-178960">
              <a:buFont typeface="Arial" panose="020B0604020202020204" pitchFamily="34" charset="0"/>
              <a:buChar char="•"/>
            </a:pPr>
            <a:r>
              <a:rPr sz="1300" err="1"/>
              <a:t>既存のアプリケーションのサーバーサイドの一部または全体をブロックチェーンに置き換える</a:t>
            </a:r>
            <a:r>
              <a:rPr lang="ja-JP" altLang="en-US" sz="1300"/>
              <a:t>。</a:t>
            </a:r>
            <a:endParaRPr sz="1300"/>
          </a:p>
        </p:txBody>
      </p:sp>
    </p:spTree>
    <p:extLst>
      <p:ext uri="{BB962C8B-B14F-4D97-AF65-F5344CB8AC3E}">
        <p14:creationId xmlns:p14="http://schemas.microsoft.com/office/powerpoint/2010/main" val="20469201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 name="Shape 1744"/>
          <p:cNvSpPr>
            <a:spLocks noGrp="1" noRot="1" noChangeAspect="1"/>
          </p:cNvSpPr>
          <p:nvPr>
            <p:ph type="sldImg"/>
          </p:nvPr>
        </p:nvSpPr>
        <p:spPr>
          <a:xfrm>
            <a:off x="1358900" y="646113"/>
            <a:ext cx="4360863" cy="3271837"/>
          </a:xfrm>
          <a:prstGeom prst="rect">
            <a:avLst/>
          </a:prstGeom>
        </p:spPr>
        <p:txBody>
          <a:bodyPr/>
          <a:lstStyle/>
          <a:p>
            <a:endParaRPr/>
          </a:p>
        </p:txBody>
      </p:sp>
      <p:sp>
        <p:nvSpPr>
          <p:cNvPr id="1745" name="Shape 1745"/>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DAppsはブロックチェーンの応用例であり、その利点や課題点はそれぞれの性質を引き継ぐ</a:t>
            </a:r>
            <a:r>
              <a:rPr lang="ja-JP" altLang="en-US" sz="1300"/>
              <a:t>。</a:t>
            </a:r>
            <a:endParaRPr sz="1300"/>
          </a:p>
          <a:p>
            <a:pPr marL="178960" indent="-178960">
              <a:buFont typeface="Arial" panose="020B0604020202020204" pitchFamily="34" charset="0"/>
              <a:buChar char="•"/>
            </a:pPr>
            <a:r>
              <a:rPr sz="1300" err="1"/>
              <a:t>ブロックチェーンのスケーラビリティ問題により、大量の処理を裁くことはできない</a:t>
            </a:r>
            <a:r>
              <a:rPr lang="ja-JP" altLang="en-US" sz="1300"/>
              <a:t>。</a:t>
            </a:r>
            <a:endParaRPr sz="1300"/>
          </a:p>
          <a:p>
            <a:pPr marL="178960" indent="-178960">
              <a:buFont typeface="Arial" panose="020B0604020202020204" pitchFamily="34" charset="0"/>
              <a:buChar char="•"/>
            </a:pPr>
            <a:r>
              <a:rPr sz="1300" err="1"/>
              <a:t>安全な取引には時間が必要であり、即時性の求められる処理には向いていない</a:t>
            </a:r>
            <a:r>
              <a:rPr lang="ja-JP" altLang="en-US" sz="1300"/>
              <a:t>。</a:t>
            </a:r>
            <a:endParaRPr sz="1300"/>
          </a:p>
          <a:p>
            <a:pPr marL="178960" indent="-178960">
              <a:buFont typeface="Arial" panose="020B0604020202020204" pitchFamily="34" charset="0"/>
              <a:buChar char="•"/>
            </a:pPr>
            <a:r>
              <a:rPr sz="1300" err="1"/>
              <a:t>ブロックチェーンの特徴を踏まえて、アプリケーションを作らなければならない</a:t>
            </a:r>
            <a:r>
              <a:rPr lang="ja-JP" altLang="en-US" sz="1300"/>
              <a:t>。</a:t>
            </a:r>
            <a:endParaRPr sz="1300"/>
          </a:p>
        </p:txBody>
      </p:sp>
    </p:spTree>
    <p:extLst>
      <p:ext uri="{BB962C8B-B14F-4D97-AF65-F5344CB8AC3E}">
        <p14:creationId xmlns:p14="http://schemas.microsoft.com/office/powerpoint/2010/main" val="61852867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 name="Shape 1752"/>
          <p:cNvSpPr>
            <a:spLocks noGrp="1" noRot="1" noChangeAspect="1"/>
          </p:cNvSpPr>
          <p:nvPr>
            <p:ph type="sldImg"/>
          </p:nvPr>
        </p:nvSpPr>
        <p:spPr>
          <a:xfrm>
            <a:off x="1358900" y="646113"/>
            <a:ext cx="4360863" cy="3271837"/>
          </a:xfrm>
          <a:prstGeom prst="rect">
            <a:avLst/>
          </a:prstGeom>
        </p:spPr>
        <p:txBody>
          <a:bodyPr/>
          <a:lstStyle/>
          <a:p>
            <a:endParaRPr/>
          </a:p>
        </p:txBody>
      </p:sp>
      <p:sp>
        <p:nvSpPr>
          <p:cNvPr id="1753" name="Shape 1753"/>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dirty="0" err="1"/>
              <a:t>Ethereumは現在DAppsを作成する上で、最も一般的なブロックチェーン</a:t>
            </a:r>
            <a:r>
              <a:rPr lang="ja-JP" altLang="en-US" sz="1300" dirty="0"/>
              <a:t>である。</a:t>
            </a:r>
            <a:endParaRPr sz="1300" dirty="0"/>
          </a:p>
          <a:p>
            <a:pPr marL="178960" indent="-178960">
              <a:buFont typeface="Arial" panose="020B0604020202020204" pitchFamily="34" charset="0"/>
              <a:buChar char="•"/>
            </a:pPr>
            <a:r>
              <a:rPr sz="1300" dirty="0" err="1"/>
              <a:t>他のプラットフォームに比べて、情報も多いので取り組みやすい</a:t>
            </a:r>
            <a:r>
              <a:rPr sz="1300" dirty="0"/>
              <a:t>。</a:t>
            </a:r>
          </a:p>
          <a:p>
            <a:pPr marL="178960" indent="-178960">
              <a:buFont typeface="Arial" panose="020B0604020202020204" pitchFamily="34" charset="0"/>
              <a:buChar char="•"/>
            </a:pPr>
            <a:r>
              <a:rPr sz="1300" dirty="0"/>
              <a:t>「</a:t>
            </a:r>
            <a:r>
              <a:rPr sz="1300" dirty="0" err="1"/>
              <a:t>コントラクト」と呼ばれるプログラムのまとまりをブロックチェーンに登録し、それをトランザクションで呼び出すことで実行する</a:t>
            </a:r>
            <a:r>
              <a:rPr sz="1300" dirty="0"/>
              <a:t>。</a:t>
            </a:r>
          </a:p>
          <a:p>
            <a:pPr marL="178960" indent="-178960">
              <a:buFont typeface="Arial" panose="020B0604020202020204" pitchFamily="34" charset="0"/>
              <a:buChar char="•"/>
            </a:pPr>
            <a:r>
              <a:rPr sz="1300" dirty="0" err="1"/>
              <a:t>Ethereum以外にも、NEOやEOSといったブロックチェーンがDAppsのプラットフォームとして機能する</a:t>
            </a:r>
            <a:r>
              <a:rPr sz="1300" dirty="0"/>
              <a:t>。</a:t>
            </a:r>
          </a:p>
        </p:txBody>
      </p:sp>
    </p:spTree>
    <p:extLst>
      <p:ext uri="{BB962C8B-B14F-4D97-AF65-F5344CB8AC3E}">
        <p14:creationId xmlns:p14="http://schemas.microsoft.com/office/powerpoint/2010/main" val="426165384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 name="Shape 1765"/>
          <p:cNvSpPr>
            <a:spLocks noGrp="1" noRot="1" noChangeAspect="1"/>
          </p:cNvSpPr>
          <p:nvPr>
            <p:ph type="sldImg"/>
          </p:nvPr>
        </p:nvSpPr>
        <p:spPr>
          <a:xfrm>
            <a:off x="1358900" y="646113"/>
            <a:ext cx="4360863" cy="3271837"/>
          </a:xfrm>
          <a:prstGeom prst="rect">
            <a:avLst/>
          </a:prstGeom>
        </p:spPr>
        <p:txBody>
          <a:bodyPr/>
          <a:lstStyle/>
          <a:p>
            <a:endParaRPr/>
          </a:p>
        </p:txBody>
      </p:sp>
      <p:sp>
        <p:nvSpPr>
          <p:cNvPr id="1766" name="Shape 1766"/>
          <p:cNvSpPr>
            <a:spLocks noGrp="1"/>
          </p:cNvSpPr>
          <p:nvPr>
            <p:ph type="body" sz="quarter" idx="1"/>
          </p:nvPr>
        </p:nvSpPr>
        <p:spPr>
          <a:prstGeom prst="rect">
            <a:avLst/>
          </a:prstGeom>
        </p:spPr>
        <p:txBody>
          <a:bodyPr/>
          <a:lstStyle/>
          <a:p>
            <a:pPr algn="ctr">
              <a:defRPr sz="2600"/>
            </a:pPr>
            <a:r>
              <a:rPr sz="1100" dirty="0" err="1"/>
              <a:t>分散型取引所</a:t>
            </a:r>
            <a:endParaRPr sz="1100" dirty="0"/>
          </a:p>
          <a:p>
            <a:pPr marL="178960" indent="-178960">
              <a:buSzPct val="100000"/>
              <a:buFont typeface="Arial" panose="020B0604020202020204" pitchFamily="34" charset="0"/>
              <a:buChar char="•"/>
            </a:pPr>
            <a:r>
              <a:rPr sz="1100" dirty="0" err="1"/>
              <a:t>分散型取引所はブロックチェーン上で構築される非中央集権的な取引所</a:t>
            </a:r>
            <a:endParaRPr lang="en-US" altLang="ja-JP" sz="1100" dirty="0"/>
          </a:p>
          <a:p>
            <a:pPr marL="178960" indent="-178960">
              <a:buSzPct val="100000"/>
              <a:buFont typeface="Arial" panose="020B0604020202020204" pitchFamily="34" charset="0"/>
              <a:buChar char="•"/>
            </a:pPr>
            <a:r>
              <a:rPr lang="ja-JP" altLang="en-US" sz="1100" dirty="0"/>
              <a:t>一般的な仮想通貨取引所では、ユーザーは通貨を使用するための秘密鍵を取引所に預ける必要があり、サイバー攻撃などにより取引所から秘密鍵が盗まれ、それにより通貨が流出する危険性が高い。分散型取引所では秘密鍵は取引所に預けるのではなく、自身で管理する。</a:t>
            </a:r>
            <a:endParaRPr sz="1100" dirty="0"/>
          </a:p>
          <a:p>
            <a:endParaRPr sz="1100" dirty="0"/>
          </a:p>
          <a:p>
            <a:pPr algn="ctr">
              <a:defRPr sz="2600"/>
            </a:pPr>
            <a:r>
              <a:rPr sz="1100" dirty="0" err="1"/>
              <a:t>ゲーム</a:t>
            </a:r>
            <a:endParaRPr sz="1100" dirty="0"/>
          </a:p>
          <a:p>
            <a:pPr marL="178960" indent="-178960">
              <a:buSzPct val="100000"/>
              <a:buFont typeface="Arial" panose="020B0604020202020204" pitchFamily="34" charset="0"/>
              <a:buChar char="•"/>
            </a:pPr>
            <a:r>
              <a:rPr sz="1100" dirty="0" err="1"/>
              <a:t>改ざんが難しく、透明性が高い性質を利用して、ゲームの結果が意図的に操作させていないことをユーザーが確認することができる</a:t>
            </a:r>
            <a:r>
              <a:rPr lang="ja-JP" altLang="en-US" sz="1100" dirty="0" err="1"/>
              <a:t>。</a:t>
            </a:r>
            <a:r>
              <a:rPr sz="1100" dirty="0" err="1"/>
              <a:t>現在は、トークンを使ったギャンブルのようなゲームが主流</a:t>
            </a:r>
            <a:r>
              <a:rPr lang="ja-JP" altLang="en-US" sz="1100" dirty="0"/>
              <a:t>である。</a:t>
            </a:r>
            <a:endParaRPr sz="1100" dirty="0"/>
          </a:p>
          <a:p>
            <a:endParaRPr sz="1100" dirty="0"/>
          </a:p>
          <a:p>
            <a:pPr algn="ctr">
              <a:defRPr sz="2600"/>
            </a:pPr>
            <a:r>
              <a:rPr sz="1100" dirty="0" err="1"/>
              <a:t>市場予測</a:t>
            </a:r>
            <a:endParaRPr sz="1100" dirty="0"/>
          </a:p>
          <a:p>
            <a:pPr marL="178960" indent="-178960">
              <a:buFont typeface="Arial" panose="020B0604020202020204" pitchFamily="34" charset="0"/>
              <a:buChar char="•"/>
            </a:pPr>
            <a:r>
              <a:rPr sz="1100" dirty="0" err="1"/>
              <a:t>株価や、サッカーの試合結果などの未来の出来事を</a:t>
            </a:r>
            <a:r>
              <a:rPr lang="ja-JP" altLang="en-US" sz="1100" dirty="0"/>
              <a:t>管理者に依存せずに</a:t>
            </a:r>
            <a:r>
              <a:rPr sz="1100" dirty="0" err="1"/>
              <a:t>予測する市場</a:t>
            </a:r>
            <a:endParaRPr sz="1100" dirty="0"/>
          </a:p>
          <a:p>
            <a:pPr marL="178960" indent="-178960">
              <a:buFont typeface="Arial" panose="020B0604020202020204" pitchFamily="34" charset="0"/>
              <a:buChar char="•"/>
            </a:pPr>
            <a:r>
              <a:rPr sz="1100" dirty="0"/>
              <a:t>独立した大衆が未来予測を行い、多くの人が予測した結果は的中しやすいという統計がある。これにより精度の高い未来予測ができるのではないかと期待され</a:t>
            </a:r>
            <a:r>
              <a:rPr lang="ja-JP" altLang="en-US" sz="1100" dirty="0"/>
              <a:t>る。</a:t>
            </a:r>
            <a:endParaRPr sz="1100" dirty="0"/>
          </a:p>
          <a:p>
            <a:endParaRPr sz="1100" dirty="0"/>
          </a:p>
          <a:p>
            <a:pPr algn="ctr">
              <a:defRPr sz="2600"/>
            </a:pPr>
            <a:r>
              <a:rPr sz="1100" dirty="0" err="1"/>
              <a:t>身分証明</a:t>
            </a:r>
            <a:endParaRPr sz="1100" dirty="0"/>
          </a:p>
          <a:p>
            <a:pPr marL="178960" indent="-178960">
              <a:buFont typeface="Arial" panose="020B0604020202020204" pitchFamily="34" charset="0"/>
              <a:buChar char="•"/>
            </a:pPr>
            <a:r>
              <a:rPr sz="1100" dirty="0" err="1"/>
              <a:t>ブロックチェーンの仕組みを用いて個人情報を管理することで、第三者に個人情報を開示することなく、身分の証明ができるようになる</a:t>
            </a:r>
            <a:r>
              <a:rPr lang="ja-JP" altLang="en-US" sz="1100" dirty="0" err="1"/>
              <a:t>。</a:t>
            </a:r>
            <a:endParaRPr sz="1100" dirty="0"/>
          </a:p>
          <a:p>
            <a:pPr marL="178960" indent="-178960">
              <a:buFont typeface="Arial" panose="020B0604020202020204" pitchFamily="34" charset="0"/>
              <a:buChar char="•"/>
            </a:pPr>
            <a:r>
              <a:rPr sz="1100" dirty="0" err="1"/>
              <a:t>ブロックチェーンに直接個人情報を書き込むのではなく、あくまでシステムの一部としてブロックチェーン利用する</a:t>
            </a:r>
            <a:r>
              <a:rPr lang="ja-JP" altLang="en-US" sz="1100" dirty="0" err="1"/>
              <a:t>。</a:t>
            </a:r>
            <a:endParaRPr sz="1100" dirty="0"/>
          </a:p>
        </p:txBody>
      </p:sp>
    </p:spTree>
    <p:extLst>
      <p:ext uri="{BB962C8B-B14F-4D97-AF65-F5344CB8AC3E}">
        <p14:creationId xmlns:p14="http://schemas.microsoft.com/office/powerpoint/2010/main" val="2792076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xfrm>
            <a:off x="1368425" y="646113"/>
            <a:ext cx="4362450" cy="3271837"/>
          </a:xfrm>
          <a:prstGeom prst="rect">
            <a:avLst/>
          </a:prstGeom>
        </p:spPr>
        <p:txBody>
          <a:bodyPr/>
          <a:lstStyle/>
          <a:p>
            <a:endParaRPr/>
          </a:p>
        </p:txBody>
      </p:sp>
      <p:sp>
        <p:nvSpPr>
          <p:cNvPr id="283" name="Shape 283"/>
          <p:cNvSpPr>
            <a:spLocks noGrp="1"/>
          </p:cNvSpPr>
          <p:nvPr>
            <p:ph type="body" sz="quarter" idx="1"/>
          </p:nvPr>
        </p:nvSpPr>
        <p:spPr>
          <a:xfrm>
            <a:off x="290429" y="4193699"/>
            <a:ext cx="6582988" cy="5693562"/>
          </a:xfrm>
          <a:prstGeom prst="rect">
            <a:avLst/>
          </a:prstGeom>
        </p:spPr>
        <p:txBody>
          <a:bodyPr/>
          <a:lstStyle/>
          <a:p>
            <a:pPr algn="ctr">
              <a:defRPr sz="2400"/>
            </a:pPr>
            <a:r>
              <a:rPr sz="1700" dirty="0" err="1"/>
              <a:t>利点</a:t>
            </a:r>
            <a:endParaRPr sz="1700" dirty="0"/>
          </a:p>
          <a:p>
            <a:pPr marL="178960" indent="-178960">
              <a:buFont typeface="Arial" panose="020B0604020202020204" pitchFamily="34" charset="0"/>
              <a:buChar char="•"/>
            </a:pPr>
            <a:r>
              <a:rPr sz="1300" dirty="0" err="1"/>
              <a:t>仕様の変更が容易</a:t>
            </a:r>
            <a:endParaRPr sz="1300" dirty="0"/>
          </a:p>
          <a:p>
            <a:r>
              <a:rPr sz="1300" dirty="0" err="1"/>
              <a:t>管理者が存在する</a:t>
            </a:r>
            <a:r>
              <a:rPr lang="ja-JP" altLang="en-US" sz="1300" dirty="0"/>
              <a:t>ため</a:t>
            </a:r>
            <a:r>
              <a:rPr sz="1300" dirty="0"/>
              <a:t>、</a:t>
            </a:r>
            <a:r>
              <a:rPr sz="1300" dirty="0" err="1"/>
              <a:t>仕様の変更は管理者の判断により</a:t>
            </a:r>
            <a:r>
              <a:rPr lang="ja-JP" altLang="en-US" sz="1300" dirty="0" err="1"/>
              <a:t>、</a:t>
            </a:r>
            <a:r>
              <a:rPr sz="1300" dirty="0" err="1"/>
              <a:t>比較的簡単に行うことができる</a:t>
            </a:r>
            <a:r>
              <a:rPr lang="ja-JP" altLang="en-US" sz="1300" dirty="0" err="1"/>
              <a:t>。</a:t>
            </a:r>
            <a:endParaRPr lang="en-US" altLang="ja-JP" sz="1300" dirty="0"/>
          </a:p>
          <a:p>
            <a:endParaRPr sz="1300" dirty="0"/>
          </a:p>
          <a:p>
            <a:pPr marL="178960" indent="-178960">
              <a:buFont typeface="Arial" panose="020B0604020202020204" pitchFamily="34" charset="0"/>
              <a:buChar char="•"/>
            </a:pPr>
            <a:r>
              <a:rPr sz="1300" dirty="0" err="1"/>
              <a:t>取引にかかる時間が短い</a:t>
            </a:r>
            <a:endParaRPr sz="1300" dirty="0"/>
          </a:p>
          <a:p>
            <a:r>
              <a:rPr lang="ja-JP" altLang="en-US" sz="1300" dirty="0"/>
              <a:t>台帳への書き込みは管理者が行うため</a:t>
            </a:r>
            <a:r>
              <a:rPr sz="1300" dirty="0"/>
              <a:t>、</a:t>
            </a:r>
            <a:r>
              <a:rPr lang="ja-JP" altLang="en-US" sz="1300" dirty="0"/>
              <a:t>パブリックブロックチェーンに比べて処理が単純であり、</a:t>
            </a:r>
            <a:r>
              <a:rPr sz="1300" dirty="0" err="1"/>
              <a:t>取引にかかる時間は短い</a:t>
            </a:r>
            <a:r>
              <a:rPr lang="ja-JP" altLang="en-US" sz="1300" dirty="0" err="1"/>
              <a:t>。</a:t>
            </a:r>
            <a:endParaRPr sz="1300" dirty="0"/>
          </a:p>
          <a:p>
            <a:endParaRPr dirty="0"/>
          </a:p>
          <a:p>
            <a:pPr algn="ctr">
              <a:defRPr sz="2400"/>
            </a:pPr>
            <a:r>
              <a:rPr sz="1700" dirty="0" err="1"/>
              <a:t>課題点</a:t>
            </a:r>
            <a:endParaRPr sz="1700" dirty="0"/>
          </a:p>
          <a:p>
            <a:pPr marL="178960" indent="-178960">
              <a:buFont typeface="Arial" panose="020B0604020202020204" pitchFamily="34" charset="0"/>
              <a:buChar char="•"/>
            </a:pPr>
            <a:r>
              <a:rPr sz="1300" dirty="0" err="1"/>
              <a:t>管理者に強く依存する</a:t>
            </a:r>
            <a:endParaRPr sz="1300" dirty="0"/>
          </a:p>
          <a:p>
            <a:r>
              <a:rPr sz="1300" dirty="0" err="1"/>
              <a:t>管理者に強く依存した中央集権的なシステムになる</a:t>
            </a:r>
            <a:r>
              <a:rPr lang="ja-JP" altLang="en-US" sz="1300" dirty="0" err="1"/>
              <a:t>。</a:t>
            </a:r>
            <a:endParaRPr lang="en-US" altLang="ja-JP" sz="1300" dirty="0"/>
          </a:p>
          <a:p>
            <a:endParaRPr sz="1300" dirty="0"/>
          </a:p>
          <a:p>
            <a:pPr marL="178960" indent="-178960">
              <a:buFont typeface="Arial" panose="020B0604020202020204" pitchFamily="34" charset="0"/>
              <a:buChar char="•"/>
            </a:pPr>
            <a:r>
              <a:rPr sz="1300" dirty="0" err="1"/>
              <a:t>改ざんのリスク</a:t>
            </a:r>
            <a:endParaRPr sz="1300" dirty="0"/>
          </a:p>
          <a:p>
            <a:r>
              <a:rPr sz="1300" dirty="0" err="1"/>
              <a:t>パブリックブロックチェーンに比べて参加者が少なく管理者が存在する</a:t>
            </a:r>
            <a:r>
              <a:rPr lang="ja-JP" altLang="en-US" sz="1300" dirty="0"/>
              <a:t>ため</a:t>
            </a:r>
            <a:r>
              <a:rPr sz="1300" dirty="0"/>
              <a:t>、複数のコンピュータで同時に不正が行われることや、管理者権限が奪われることで、改ざんが発生するリスクがパブリックブロックチェーンに比べると高い</a:t>
            </a:r>
            <a:r>
              <a:rPr lang="ja-JP" altLang="en-US" sz="1300" dirty="0" err="1"/>
              <a:t>。</a:t>
            </a:r>
            <a:endParaRPr sz="1300" dirty="0"/>
          </a:p>
          <a:p>
            <a:endParaRPr dirty="0"/>
          </a:p>
        </p:txBody>
      </p:sp>
    </p:spTree>
    <p:extLst>
      <p:ext uri="{BB962C8B-B14F-4D97-AF65-F5344CB8AC3E}">
        <p14:creationId xmlns:p14="http://schemas.microsoft.com/office/powerpoint/2010/main" val="269885611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 name="Shape 1772"/>
          <p:cNvSpPr>
            <a:spLocks noGrp="1" noRot="1" noChangeAspect="1"/>
          </p:cNvSpPr>
          <p:nvPr>
            <p:ph type="sldImg"/>
          </p:nvPr>
        </p:nvSpPr>
        <p:spPr>
          <a:xfrm>
            <a:off x="1358900" y="646113"/>
            <a:ext cx="4360863" cy="3271837"/>
          </a:xfrm>
          <a:prstGeom prst="rect">
            <a:avLst/>
          </a:prstGeom>
        </p:spPr>
        <p:txBody>
          <a:bodyPr/>
          <a:lstStyle/>
          <a:p>
            <a:endParaRPr/>
          </a:p>
        </p:txBody>
      </p:sp>
      <p:sp>
        <p:nvSpPr>
          <p:cNvPr id="1773" name="Shape 1773"/>
          <p:cNvSpPr>
            <a:spLocks noGrp="1"/>
          </p:cNvSpPr>
          <p:nvPr>
            <p:ph type="body" sz="quarter" idx="1"/>
          </p:nvPr>
        </p:nvSpPr>
        <p:spPr>
          <a:prstGeom prst="rect">
            <a:avLst/>
          </a:prstGeom>
        </p:spPr>
        <p:txBody>
          <a:bodyPr/>
          <a:lstStyle/>
          <a:p>
            <a:pPr algn="ctr">
              <a:defRPr sz="2600"/>
            </a:pPr>
            <a:r>
              <a:rPr sz="1300" dirty="0" err="1"/>
              <a:t>準備</a:t>
            </a:r>
            <a:endParaRPr sz="1300" dirty="0"/>
          </a:p>
          <a:p>
            <a:pPr marL="178960" indent="-178960">
              <a:buFont typeface="Arial" panose="020B0604020202020204" pitchFamily="34" charset="0"/>
              <a:buChar char="•"/>
            </a:pPr>
            <a:r>
              <a:rPr sz="1300" dirty="0"/>
              <a:t>4〜</a:t>
            </a:r>
            <a:r>
              <a:rPr lang="en-US" altLang="ja-JP" sz="1300" dirty="0"/>
              <a:t>5</a:t>
            </a:r>
            <a:r>
              <a:rPr sz="1300" dirty="0"/>
              <a:t>人のグループを作成する</a:t>
            </a:r>
          </a:p>
          <a:p>
            <a:pPr marL="178960" indent="-178960">
              <a:buFont typeface="Arial" panose="020B0604020202020204" pitchFamily="34" charset="0"/>
              <a:buChar char="•"/>
            </a:pPr>
            <a:endParaRPr sz="1300" dirty="0"/>
          </a:p>
          <a:p>
            <a:pPr marL="178960" indent="-178960">
              <a:buSzPct val="100000"/>
              <a:buFont typeface="Arial" panose="020B0604020202020204" pitchFamily="34" charset="0"/>
              <a:buChar char="•"/>
            </a:pPr>
            <a:r>
              <a:rPr sz="1300" dirty="0"/>
              <a:t>それぞれの項目について、15分程度時間をとってグループで考え、話し合った結果を代表者に発表してもらう</a:t>
            </a:r>
            <a:r>
              <a:rPr lang="ja-JP" altLang="en-US" sz="1300" dirty="0" err="1"/>
              <a:t>。</a:t>
            </a:r>
            <a:endParaRPr sz="1300" dirty="0"/>
          </a:p>
          <a:p>
            <a:endParaRPr sz="1300" dirty="0"/>
          </a:p>
          <a:p>
            <a:pPr algn="ctr">
              <a:defRPr sz="2600"/>
            </a:pPr>
            <a:r>
              <a:rPr lang="ja-JP" altLang="en-US" sz="1300" dirty="0"/>
              <a:t>発表の形式</a:t>
            </a:r>
            <a:endParaRPr sz="1300" dirty="0"/>
          </a:p>
          <a:p>
            <a:pPr marL="178960" indent="-178960">
              <a:buSzPct val="100000"/>
              <a:buFont typeface="Arial" panose="020B0604020202020204" pitchFamily="34" charset="0"/>
              <a:buChar char="•"/>
            </a:pPr>
            <a:r>
              <a:rPr sz="1300" dirty="0" err="1"/>
              <a:t>SNSは中央集権的に管理者が存在する仕組みとして運営した方がいい。理由は</a:t>
            </a:r>
            <a:r>
              <a:rPr sz="1300" dirty="0"/>
              <a:t>〜〜〜</a:t>
            </a:r>
            <a:r>
              <a:rPr sz="1300" dirty="0" err="1"/>
              <a:t>なためです</a:t>
            </a:r>
            <a:r>
              <a:rPr sz="1300" dirty="0"/>
              <a:t>。</a:t>
            </a:r>
          </a:p>
          <a:p>
            <a:pPr marL="178960" indent="-178960">
              <a:buSzPct val="100000"/>
              <a:buFont typeface="Arial" panose="020B0604020202020204" pitchFamily="34" charset="0"/>
              <a:buChar char="•"/>
            </a:pPr>
            <a:r>
              <a:rPr sz="1300" dirty="0" err="1"/>
              <a:t>グルメサイトの</a:t>
            </a:r>
            <a:r>
              <a:rPr sz="1300" dirty="0"/>
              <a:t>〜〜〜</a:t>
            </a:r>
            <a:r>
              <a:rPr sz="1300" dirty="0" err="1"/>
              <a:t>点には非中央集権的の特性である</a:t>
            </a:r>
            <a:r>
              <a:rPr sz="1300" dirty="0"/>
              <a:t>、〜〜〜</a:t>
            </a:r>
            <a:r>
              <a:rPr sz="1300" dirty="0" err="1"/>
              <a:t>を活かすことができる</a:t>
            </a:r>
            <a:r>
              <a:rPr sz="1300" dirty="0"/>
              <a:t>。</a:t>
            </a:r>
          </a:p>
          <a:p>
            <a:pPr marL="178960" indent="-178960">
              <a:buSzPct val="100000"/>
              <a:buFont typeface="Arial" panose="020B0604020202020204" pitchFamily="34" charset="0"/>
              <a:buChar char="•"/>
            </a:pPr>
            <a:r>
              <a:rPr sz="1300" dirty="0" err="1"/>
              <a:t>オンラインサイトの</a:t>
            </a:r>
            <a:r>
              <a:rPr sz="1300" dirty="0"/>
              <a:t>〜〜〜</a:t>
            </a:r>
            <a:r>
              <a:rPr sz="1300" dirty="0" err="1"/>
              <a:t>の部分は中央集権的に</a:t>
            </a:r>
            <a:r>
              <a:rPr sz="1300" dirty="0"/>
              <a:t>、〜〜〜</a:t>
            </a:r>
            <a:r>
              <a:rPr sz="1300" dirty="0" err="1"/>
              <a:t>な部分は非中央集権的に運営したほうがいい</a:t>
            </a:r>
            <a:r>
              <a:rPr sz="1300" dirty="0"/>
              <a:t>。</a:t>
            </a:r>
          </a:p>
        </p:txBody>
      </p:sp>
    </p:spTree>
    <p:extLst>
      <p:ext uri="{BB962C8B-B14F-4D97-AF65-F5344CB8AC3E}">
        <p14:creationId xmlns:p14="http://schemas.microsoft.com/office/powerpoint/2010/main" val="356692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1358900" y="646113"/>
            <a:ext cx="4360863" cy="3271837"/>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pPr algn="ctr"/>
            <a:endParaRPr/>
          </a:p>
          <a:p>
            <a:pPr marL="178960" indent="-178960">
              <a:buSzPct val="100000"/>
              <a:buFont typeface="Arial" panose="020B0604020202020204" pitchFamily="34" charset="0"/>
              <a:buChar char="•"/>
            </a:pPr>
            <a:r>
              <a:rPr lang="ja-JP" altLang="en-US" sz="1300"/>
              <a:t>複</a:t>
            </a:r>
            <a:r>
              <a:rPr sz="1300" err="1"/>
              <a:t>数の管理者が存在するブロックチェーン</a:t>
            </a:r>
            <a:endParaRPr sz="1300"/>
          </a:p>
          <a:p>
            <a:pPr marL="178960" indent="-178960">
              <a:buSzPct val="100000"/>
              <a:buFont typeface="Arial" panose="020B0604020202020204" pitchFamily="34" charset="0"/>
              <a:buChar char="•"/>
            </a:pPr>
            <a:r>
              <a:rPr sz="1300" err="1"/>
              <a:t>複数の組織や企業間での運用が想定されるブロックチェーン</a:t>
            </a:r>
            <a:endParaRPr sz="1300"/>
          </a:p>
          <a:p>
            <a:endParaRPr b="1"/>
          </a:p>
          <a:p>
            <a:pPr algn="ctr">
              <a:buSzPct val="100000"/>
            </a:pPr>
            <a:r>
              <a:rPr sz="1700" b="1" err="1"/>
              <a:t>コンソーシアムブロックチェーンの特徴</a:t>
            </a:r>
            <a:endParaRPr sz="1700" b="1"/>
          </a:p>
          <a:p>
            <a:pPr marL="178960" indent="-178960">
              <a:buFont typeface="Arial" panose="020B0604020202020204" pitchFamily="34" charset="0"/>
              <a:buChar char="•"/>
            </a:pPr>
            <a:r>
              <a:rPr sz="1300" err="1"/>
              <a:t>参加には許可が必要</a:t>
            </a:r>
            <a:endParaRPr sz="1300"/>
          </a:p>
          <a:p>
            <a:pPr marL="178960" indent="-178960">
              <a:buFont typeface="Arial" panose="020B0604020202020204" pitchFamily="34" charset="0"/>
              <a:buChar char="•"/>
            </a:pPr>
            <a:r>
              <a:rPr sz="1300" err="1"/>
              <a:t>閲覧には管理者の許可が必要</a:t>
            </a:r>
            <a:endParaRPr sz="1300"/>
          </a:p>
          <a:p>
            <a:pPr marL="178960" indent="-178960">
              <a:buFont typeface="Arial" panose="020B0604020202020204" pitchFamily="34" charset="0"/>
              <a:buChar char="•"/>
            </a:pPr>
            <a:endParaRPr sz="1300"/>
          </a:p>
          <a:p>
            <a:pPr marL="178960" indent="-178960">
              <a:buFont typeface="Arial" panose="020B0604020202020204" pitchFamily="34" charset="0"/>
              <a:buChar char="•"/>
            </a:pPr>
            <a:r>
              <a:rPr sz="1300" err="1"/>
              <a:t>管理者が複数存在するという点は異なるものの、プライベートブロックチェーンと似たような性質を持つ</a:t>
            </a:r>
            <a:r>
              <a:rPr lang="ja-JP" altLang="en-US" sz="1300"/>
              <a:t>。</a:t>
            </a:r>
            <a:endParaRPr sz="1300"/>
          </a:p>
        </p:txBody>
      </p:sp>
    </p:spTree>
    <p:extLst>
      <p:ext uri="{BB962C8B-B14F-4D97-AF65-F5344CB8AC3E}">
        <p14:creationId xmlns:p14="http://schemas.microsoft.com/office/powerpoint/2010/main" val="239578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52550" y="647700"/>
            <a:ext cx="4360863" cy="3271838"/>
          </a:xfrm>
          <a:prstGeom prst="rect">
            <a:avLst/>
          </a:prstGeo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79141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1358900" y="646113"/>
            <a:ext cx="4360863" cy="3271837"/>
          </a:xfrm>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marL="178960" indent="-178960" algn="l">
              <a:buFont typeface="Arial" panose="020B0604020202020204" pitchFamily="34" charset="0"/>
              <a:buChar char="•"/>
              <a:defRPr sz="3000"/>
            </a:pPr>
            <a:r>
              <a:rPr sz="1300" err="1"/>
              <a:t>ブロックチェーンが用いられた初めてのシステム</a:t>
            </a:r>
            <a:endParaRPr sz="1300"/>
          </a:p>
          <a:p>
            <a:pPr marL="178960" indent="-178960" algn="l">
              <a:buSzPct val="100000"/>
              <a:buFont typeface="Arial" panose="020B0604020202020204" pitchFamily="34" charset="0"/>
              <a:buChar char="•"/>
            </a:pPr>
            <a:r>
              <a:rPr sz="1300" err="1"/>
              <a:t>内部通貨であるbitcoinを用いて、価値の移転を行うことに特化したブロックチェーン</a:t>
            </a:r>
            <a:endParaRPr sz="1300"/>
          </a:p>
          <a:p>
            <a:pPr marL="178960" indent="-178960" algn="l">
              <a:buSzPct val="100000"/>
              <a:buFont typeface="Arial" panose="020B0604020202020204" pitchFamily="34" charset="0"/>
              <a:buChar char="•"/>
            </a:pPr>
            <a:r>
              <a:rPr sz="1300"/>
              <a:t>パブリックブロックチェーンであり、ネットワークには1万以上のコンピュータが参加している</a:t>
            </a:r>
            <a:r>
              <a:rPr lang="ja-JP" altLang="en-US" sz="1300"/>
              <a:t>。</a:t>
            </a:r>
            <a:endParaRPr sz="1300"/>
          </a:p>
          <a:p>
            <a:pPr marL="178960" indent="-178960" algn="l">
              <a:buSzPct val="100000"/>
              <a:buFont typeface="Arial" panose="020B0604020202020204" pitchFamily="34" charset="0"/>
              <a:buChar char="•"/>
            </a:pPr>
            <a:r>
              <a:rPr sz="1300" err="1"/>
              <a:t>Bitcoinのノードの分布は次のサイトで確認することができる</a:t>
            </a:r>
            <a:r>
              <a:rPr lang="ja-JP" altLang="en-US" sz="1300"/>
              <a:t>。</a:t>
            </a:r>
            <a:r>
              <a:rPr sz="1300"/>
              <a:t>(</a:t>
            </a:r>
            <a:r>
              <a:rPr sz="1300" u="sng">
                <a:hlinkClick r:id="rId3"/>
              </a:rPr>
              <a:t>https://bitnodes.earn.com/</a:t>
            </a:r>
            <a:r>
              <a:rPr sz="1300"/>
              <a:t>)</a:t>
            </a:r>
          </a:p>
        </p:txBody>
      </p:sp>
    </p:spTree>
    <p:extLst>
      <p:ext uri="{BB962C8B-B14F-4D97-AF65-F5344CB8AC3E}">
        <p14:creationId xmlns:p14="http://schemas.microsoft.com/office/powerpoint/2010/main" val="942169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1358900" y="646113"/>
            <a:ext cx="4360863" cy="3271837"/>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pPr marL="178960" indent="-178960" algn="l">
              <a:buFont typeface="Arial" panose="020B0604020202020204" pitchFamily="34" charset="0"/>
              <a:buChar char="•"/>
              <a:defRPr sz="3000"/>
            </a:pPr>
            <a:r>
              <a:rPr sz="1300"/>
              <a:t>2015年に誕生したパブリックブロックチェーン</a:t>
            </a:r>
          </a:p>
          <a:p>
            <a:pPr marL="178960" indent="-178960" algn="l">
              <a:buSzPct val="100000"/>
              <a:buFont typeface="Arial" panose="020B0604020202020204" pitchFamily="34" charset="0"/>
              <a:buChar char="•"/>
            </a:pPr>
            <a:r>
              <a:rPr sz="1300" err="1"/>
              <a:t>Ethereumは非中央集権的に運営される分散型アプリケーションのプラットフォーム</a:t>
            </a:r>
            <a:endParaRPr sz="1300"/>
          </a:p>
          <a:p>
            <a:pPr marL="178960" indent="-178960" algn="l">
              <a:buSzPct val="100000"/>
              <a:buFont typeface="Arial" panose="020B0604020202020204" pitchFamily="34" charset="0"/>
              <a:buChar char="•"/>
            </a:pPr>
            <a:r>
              <a:rPr sz="1300" err="1"/>
              <a:t>Ethereumネットワークで仮想マシンを作成し、それを動かすための燃料として内部通貨のetherが存在する</a:t>
            </a:r>
            <a:r>
              <a:rPr lang="ja-JP" altLang="en-US" sz="1300"/>
              <a:t>。</a:t>
            </a:r>
            <a:endParaRPr sz="1300"/>
          </a:p>
          <a:p>
            <a:pPr marL="178960" indent="-178960" algn="l">
              <a:buSzPct val="100000"/>
              <a:buFont typeface="Arial" panose="020B0604020202020204" pitchFamily="34" charset="0"/>
              <a:buChar char="•"/>
            </a:pPr>
            <a:r>
              <a:rPr sz="1300" err="1"/>
              <a:t>Bitcoinに比べて、様々な処理を行うことができる</a:t>
            </a:r>
            <a:r>
              <a:rPr lang="ja-JP" altLang="en-US" sz="1300"/>
              <a:t>。</a:t>
            </a:r>
            <a:endParaRPr sz="1300"/>
          </a:p>
        </p:txBody>
      </p:sp>
    </p:spTree>
    <p:extLst>
      <p:ext uri="{BB962C8B-B14F-4D97-AF65-F5344CB8AC3E}">
        <p14:creationId xmlns:p14="http://schemas.microsoft.com/office/powerpoint/2010/main" val="109341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1358900" y="646113"/>
            <a:ext cx="4360863" cy="3271837"/>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a:t>Hyperledgerプロジェクトの１つ</a:t>
            </a:r>
          </a:p>
          <a:p>
            <a:pPr marL="178960" indent="-178960">
              <a:buSzPct val="100000"/>
              <a:buFont typeface="Arial" panose="020B0604020202020204" pitchFamily="34" charset="0"/>
              <a:buChar char="•"/>
            </a:pPr>
            <a:r>
              <a:rPr lang="ja-JP" altLang="en-US" sz="1300"/>
              <a:t>オ</a:t>
            </a:r>
            <a:r>
              <a:rPr sz="1300"/>
              <a:t>ー</a:t>
            </a:r>
            <a:r>
              <a:rPr sz="1300" err="1"/>
              <a:t>プンソースのブロックチェーンプラットフォームであり、Hyperledger</a:t>
            </a:r>
            <a:r>
              <a:rPr sz="1300"/>
              <a:t> </a:t>
            </a:r>
            <a:r>
              <a:rPr sz="1300" err="1"/>
              <a:t>Fabricを用いることで、様々な用途に応じたブロックチェーンを作成することができる</a:t>
            </a:r>
            <a:r>
              <a:rPr lang="ja-JP" altLang="en-US" sz="1300"/>
              <a:t>。</a:t>
            </a:r>
            <a:endParaRPr sz="1300"/>
          </a:p>
          <a:p>
            <a:pPr marL="178960" indent="-178960">
              <a:buSzPct val="100000"/>
              <a:buFont typeface="Arial" panose="020B0604020202020204" pitchFamily="34" charset="0"/>
              <a:buChar char="•"/>
            </a:pPr>
            <a:r>
              <a:rPr sz="1300" err="1"/>
              <a:t>パーミッションドブロックチェーンでの利用が想定されている</a:t>
            </a:r>
            <a:r>
              <a:rPr lang="ja-JP" altLang="en-US" sz="1300"/>
              <a:t>。</a:t>
            </a:r>
            <a:endParaRPr sz="1300"/>
          </a:p>
        </p:txBody>
      </p:sp>
    </p:spTree>
    <p:extLst>
      <p:ext uri="{BB962C8B-B14F-4D97-AF65-F5344CB8AC3E}">
        <p14:creationId xmlns:p14="http://schemas.microsoft.com/office/powerpoint/2010/main" val="1238254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1358900" y="646113"/>
            <a:ext cx="4360863" cy="3271837"/>
          </a:xfrm>
          <a:prstGeom prst="rect">
            <a:avLst/>
          </a:prstGeom>
        </p:spPr>
        <p:txBody>
          <a:bodyPr/>
          <a:lstStyle/>
          <a:p>
            <a:endParaRPr/>
          </a:p>
        </p:txBody>
      </p:sp>
      <p:sp>
        <p:nvSpPr>
          <p:cNvPr id="323" name="Shape 323"/>
          <p:cNvSpPr>
            <a:spLocks noGrp="1"/>
          </p:cNvSpPr>
          <p:nvPr>
            <p:ph type="body" sz="quarter" idx="1"/>
          </p:nvPr>
        </p:nvSpPr>
        <p:spPr>
          <a:xfrm>
            <a:off x="290429" y="4193699"/>
            <a:ext cx="6582988" cy="5693562"/>
          </a:xfrm>
          <a:prstGeom prst="rect">
            <a:avLst/>
          </a:prstGeom>
        </p:spPr>
        <p:txBody>
          <a:bodyPr/>
          <a:lstStyle/>
          <a:p>
            <a:pPr marL="238613" lvl="1" indent="0" algn="ctr">
              <a:buSzPct val="100000"/>
            </a:pPr>
            <a:r>
              <a:rPr sz="1100" dirty="0" err="1"/>
              <a:t>仮想通貨</a:t>
            </a:r>
            <a:endParaRPr lang="en-US" altLang="ja-JP" sz="1100" dirty="0"/>
          </a:p>
          <a:p>
            <a:pPr marL="238613" lvl="1" indent="0" algn="l">
              <a:buSzPct val="100000"/>
            </a:pPr>
            <a:endParaRPr lang="ja-JP" altLang="en-US" sz="1000" dirty="0"/>
          </a:p>
          <a:p>
            <a:pPr marL="178960" indent="-178960" algn="l">
              <a:buFont typeface="Arial" panose="020B0604020202020204" pitchFamily="34" charset="0"/>
              <a:buChar char="•"/>
            </a:pPr>
            <a:r>
              <a:rPr lang="ja-JP" altLang="en-US" sz="1000" dirty="0"/>
              <a:t>ブロックチェーンの最大の活用例</a:t>
            </a:r>
            <a:endParaRPr lang="en-US" altLang="ja-JP" sz="1000" dirty="0"/>
          </a:p>
          <a:p>
            <a:pPr marL="178960" indent="-178960" algn="l">
              <a:buFont typeface="Arial" panose="020B0604020202020204" pitchFamily="34" charset="0"/>
              <a:buChar char="•"/>
            </a:pPr>
            <a:r>
              <a:rPr lang="ja-JP" altLang="en-US" sz="1000" dirty="0"/>
              <a:t>管理者を必要とせず、自律的にデジタル通貨の取引ができるようになった。</a:t>
            </a:r>
            <a:endParaRPr lang="en-US" altLang="ja-JP" sz="1000" dirty="0"/>
          </a:p>
          <a:p>
            <a:pPr marL="178960" indent="-178960" algn="l">
              <a:buFont typeface="Arial" panose="020B0604020202020204" pitchFamily="34" charset="0"/>
              <a:buChar char="•"/>
            </a:pPr>
            <a:endParaRPr sz="1000" dirty="0"/>
          </a:p>
          <a:p>
            <a:pPr algn="ctr">
              <a:buClr>
                <a:srgbClr val="000000"/>
              </a:buClr>
              <a:buSzPct val="100000"/>
            </a:pPr>
            <a:r>
              <a:rPr sz="1100" dirty="0" err="1"/>
              <a:t>不動産管理</a:t>
            </a:r>
            <a:endParaRPr sz="1100" dirty="0"/>
          </a:p>
          <a:p>
            <a:pPr marL="178960" indent="-178960" algn="l">
              <a:buFont typeface="Arial" panose="020B0604020202020204" pitchFamily="34" charset="0"/>
              <a:buChar char="•"/>
            </a:pPr>
            <a:r>
              <a:rPr sz="1000" dirty="0" err="1"/>
              <a:t>管理者を必要とせずに安全な取引を行うことができる点を利用して、不動産取引を不動産業者などの仲介者を必要とせずに行う</a:t>
            </a:r>
            <a:r>
              <a:rPr lang="ja-JP" altLang="en-US" sz="1000" dirty="0"/>
              <a:t>ことができる。</a:t>
            </a:r>
            <a:endParaRPr sz="1000" dirty="0"/>
          </a:p>
          <a:p>
            <a:pPr marL="178960" indent="-178960" algn="l">
              <a:buFont typeface="Arial" panose="020B0604020202020204" pitchFamily="34" charset="0"/>
              <a:buChar char="•"/>
            </a:pPr>
            <a:r>
              <a:rPr lang="ja-JP" altLang="en-US" sz="1000" dirty="0"/>
              <a:t>不動産</a:t>
            </a:r>
            <a:r>
              <a:rPr sz="1000" dirty="0" err="1"/>
              <a:t>の所有権をブロックチェーンに記録することで、ブロックチェーンの高い改ざん耐性を利用して安全に管理することができる</a:t>
            </a:r>
            <a:r>
              <a:rPr lang="ja-JP" altLang="en-US" sz="1000" dirty="0" err="1"/>
              <a:t>。</a:t>
            </a:r>
            <a:endParaRPr sz="1000" dirty="0"/>
          </a:p>
          <a:p>
            <a:pPr marL="178960" indent="-178960" algn="l">
              <a:buFont typeface="Arial" panose="020B0604020202020204" pitchFamily="34" charset="0"/>
              <a:buChar char="•"/>
            </a:pPr>
            <a:r>
              <a:rPr sz="1000" dirty="0" err="1"/>
              <a:t>不動産に限らず”権利"の管理はブロックチェーンの利用が期待されている分野</a:t>
            </a:r>
            <a:r>
              <a:rPr lang="ja-JP" altLang="en-US" sz="1000" dirty="0"/>
              <a:t>である。</a:t>
            </a:r>
            <a:endParaRPr lang="en-US" altLang="ja-JP" sz="1000" dirty="0"/>
          </a:p>
          <a:p>
            <a:pPr algn="l"/>
            <a:endParaRPr sz="1000" dirty="0"/>
          </a:p>
          <a:p>
            <a:pPr algn="ctr">
              <a:buSzPct val="100000"/>
            </a:pPr>
            <a:r>
              <a:rPr sz="1100" dirty="0" err="1"/>
              <a:t>食品管理</a:t>
            </a:r>
            <a:endParaRPr sz="1100" dirty="0"/>
          </a:p>
          <a:p>
            <a:pPr marL="178960" indent="-178960" algn="l">
              <a:buFont typeface="Arial" panose="020B0604020202020204" pitchFamily="34" charset="0"/>
              <a:buChar char="•"/>
            </a:pPr>
            <a:r>
              <a:rPr sz="1000" dirty="0"/>
              <a:t>農場から消費者に届くまでの流通経路をブロックチェーンに記録することで、生産地や輸送業者などの食品関する情報を簡単に知ることができる。現在は、流通に関わる企業が持つそれぞれのデータベースに情報が記録されているので、照会が難しい</a:t>
            </a:r>
            <a:r>
              <a:rPr lang="ja-JP" altLang="en-US" sz="1000" dirty="0" err="1"/>
              <a:t>。</a:t>
            </a:r>
            <a:endParaRPr sz="1000" dirty="0"/>
          </a:p>
          <a:p>
            <a:pPr marL="178960" indent="-178960" algn="l">
              <a:buFont typeface="Arial" panose="020B0604020202020204" pitchFamily="34" charset="0"/>
              <a:buChar char="•"/>
            </a:pPr>
            <a:r>
              <a:rPr sz="1000" dirty="0" err="1"/>
              <a:t>農作物を生産した土壌の情報などをブロックチェーンに記録することで、有機野菜であることの証明をすることもできる</a:t>
            </a:r>
            <a:r>
              <a:rPr lang="ja-JP" altLang="en-US" sz="1000" dirty="0" err="1"/>
              <a:t>。</a:t>
            </a:r>
            <a:endParaRPr sz="1000" dirty="0"/>
          </a:p>
          <a:p>
            <a:pPr algn="l"/>
            <a:endParaRPr sz="1000" dirty="0"/>
          </a:p>
          <a:p>
            <a:pPr algn="ctr">
              <a:buSzPct val="100000"/>
            </a:pPr>
            <a:r>
              <a:rPr sz="1100" dirty="0" err="1"/>
              <a:t>医療データの管理</a:t>
            </a:r>
            <a:endParaRPr sz="1100" dirty="0"/>
          </a:p>
          <a:p>
            <a:pPr marL="178960" indent="-178960" algn="l">
              <a:buFont typeface="Arial" panose="020B0604020202020204" pitchFamily="34" charset="0"/>
              <a:buChar char="•"/>
            </a:pPr>
            <a:r>
              <a:rPr sz="1000" dirty="0"/>
              <a:t>電子カルテや処方箋の情報をブロックチェーン管理することで、どこの病院に行った場合にも過去の怪我や病気の記録、処方された薬の情報を医者は正確に知ることができる。極めて秘匿性の高い情報であるので、アクセス制限、暗号化などが必要になる</a:t>
            </a:r>
            <a:r>
              <a:rPr lang="ja-JP" altLang="en-US" sz="1000" dirty="0" err="1"/>
              <a:t>。</a:t>
            </a:r>
            <a:endParaRPr sz="1000" dirty="0"/>
          </a:p>
          <a:p>
            <a:pPr marL="178960" indent="-178960" algn="l">
              <a:buFont typeface="Arial" panose="020B0604020202020204" pitchFamily="34" charset="0"/>
              <a:buChar char="•"/>
            </a:pPr>
            <a:r>
              <a:rPr sz="1000" dirty="0" err="1"/>
              <a:t>改ざん耐性の高さを利用して、新薬の治験のデータの改ざんの防止や、遺伝子データなど複雑な利権の絡むデータの管理などにも利用される</a:t>
            </a:r>
            <a:r>
              <a:rPr lang="ja-JP" altLang="en-US" sz="1000" dirty="0" err="1"/>
              <a:t>。</a:t>
            </a:r>
            <a:endParaRPr sz="1000" dirty="0"/>
          </a:p>
          <a:p>
            <a:pPr algn="l"/>
            <a:endParaRPr sz="1000" dirty="0"/>
          </a:p>
          <a:p>
            <a:pPr algn="l"/>
            <a:endParaRPr sz="1000" dirty="0"/>
          </a:p>
          <a:p>
            <a:pPr algn="l"/>
            <a:endParaRPr sz="1000" dirty="0"/>
          </a:p>
          <a:p>
            <a:pPr algn="l"/>
            <a:endParaRPr sz="1000" dirty="0"/>
          </a:p>
        </p:txBody>
      </p:sp>
    </p:spTree>
    <p:extLst>
      <p:ext uri="{BB962C8B-B14F-4D97-AF65-F5344CB8AC3E}">
        <p14:creationId xmlns:p14="http://schemas.microsoft.com/office/powerpoint/2010/main" val="774757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 xmlns:a16="http://schemas.microsoft.com/office/drawing/2014/main" id="{B3319269-44F5-4498-948B-7EAF135952F2}"/>
              </a:ext>
            </a:extLst>
          </p:cNvPr>
          <p:cNvSpPr>
            <a:spLocks noGrp="1" noRot="1" noChangeAspect="1"/>
          </p:cNvSpPr>
          <p:nvPr>
            <p:ph type="sldImg"/>
          </p:nvPr>
        </p:nvSpPr>
        <p:spPr>
          <a:xfrm>
            <a:off x="1368425" y="582613"/>
            <a:ext cx="4360863" cy="3271837"/>
          </a:xfrm>
        </p:spPr>
      </p:sp>
      <p:sp>
        <p:nvSpPr>
          <p:cNvPr id="5" name="ノート プレースホルダー 4">
            <a:extLst>
              <a:ext uri="{FF2B5EF4-FFF2-40B4-BE49-F238E27FC236}">
                <a16:creationId xmlns="" xmlns:a16="http://schemas.microsoft.com/office/drawing/2014/main" id="{89F1E610-5C5C-4783-A54B-71DF22FAA6E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69538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1358900" y="646113"/>
            <a:ext cx="4360863" cy="3271837"/>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pPr marL="178960" indent="-178960" algn="l">
              <a:buFont typeface="Arial" panose="020B0604020202020204" pitchFamily="34" charset="0"/>
              <a:buChar char="•"/>
              <a:defRPr sz="3000"/>
            </a:pPr>
            <a:r>
              <a:rPr sz="1300"/>
              <a:t>BitcoinやEthereumをはじめとしたパブリックブロックチェーンでは、あらかじめ定めた機能を管理者不在で実現するために、仮想通貨が用いられる</a:t>
            </a:r>
            <a:r>
              <a:rPr lang="ja-JP" altLang="en-US" sz="1300"/>
              <a:t>。</a:t>
            </a:r>
            <a:r>
              <a:rPr sz="1300" err="1"/>
              <a:t>つまり</a:t>
            </a:r>
            <a:r>
              <a:rPr sz="1300"/>
              <a:t>、</a:t>
            </a:r>
            <a:r>
              <a:rPr lang="ja-JP" altLang="en-US" sz="1300"/>
              <a:t>現在のところ</a:t>
            </a:r>
            <a:r>
              <a:rPr sz="1300" err="1"/>
              <a:t>パブリックブロックチェーンを運営するためには、仮想通貨が必要不可欠</a:t>
            </a:r>
            <a:r>
              <a:rPr lang="ja-JP" altLang="en-US" sz="1300"/>
              <a:t>である。</a:t>
            </a:r>
            <a:endParaRPr sz="1300"/>
          </a:p>
          <a:p>
            <a:pPr marL="178960" indent="-178960" algn="l">
              <a:buSzPct val="100000"/>
              <a:buFont typeface="Arial" panose="020B0604020202020204" pitchFamily="34" charset="0"/>
              <a:buChar char="•"/>
            </a:pPr>
            <a:r>
              <a:rPr sz="1300"/>
              <a:t>Bitcoinというブロックチェーンを動かすためにbitocinという通貨が利用され、Ethereumというブロックチェーンを動かすためにetherという通貨が利用されている</a:t>
            </a:r>
            <a:r>
              <a:rPr lang="ja-JP" altLang="en-US" sz="1300"/>
              <a:t>。</a:t>
            </a:r>
            <a:endParaRPr sz="1300"/>
          </a:p>
          <a:p>
            <a:pPr marL="178960" indent="-178960" algn="l">
              <a:buFont typeface="Arial" panose="020B0604020202020204" pitchFamily="34" charset="0"/>
              <a:buChar char="•"/>
            </a:pPr>
            <a:endParaRPr sz="1300"/>
          </a:p>
          <a:p>
            <a:pPr marL="178960" indent="-178960" algn="l">
              <a:buFont typeface="Arial" panose="020B0604020202020204" pitchFamily="34" charset="0"/>
              <a:buChar char="•"/>
            </a:pPr>
            <a:r>
              <a:rPr lang="ja-JP" altLang="en-US" sz="1300"/>
              <a:t>ブロックチェーンの</a:t>
            </a:r>
            <a:r>
              <a:rPr sz="1300" err="1"/>
              <a:t>システムの構成要素として存在するものではなく、ブロックチェーン上のアプリケーションとして存在する仮想通貨もある</a:t>
            </a:r>
            <a:r>
              <a:rPr lang="ja-JP" altLang="en-US" sz="1300"/>
              <a:t>。</a:t>
            </a:r>
            <a:endParaRPr sz="1300"/>
          </a:p>
        </p:txBody>
      </p:sp>
    </p:spTree>
    <p:extLst>
      <p:ext uri="{BB962C8B-B14F-4D97-AF65-F5344CB8AC3E}">
        <p14:creationId xmlns:p14="http://schemas.microsoft.com/office/powerpoint/2010/main" val="3861741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1368425" y="603250"/>
            <a:ext cx="4362450" cy="3271838"/>
          </a:xfrm>
          <a:prstGeom prst="rect">
            <a:avLst/>
          </a:prstGeom>
        </p:spPr>
        <p:txBody>
          <a:bodyPr/>
          <a:lstStyle/>
          <a:p>
            <a:endParaRPr/>
          </a:p>
        </p:txBody>
      </p:sp>
      <p:sp>
        <p:nvSpPr>
          <p:cNvPr id="340" name="Shape 340"/>
          <p:cNvSpPr>
            <a:spLocks noGrp="1"/>
          </p:cNvSpPr>
          <p:nvPr>
            <p:ph type="body" sz="quarter" idx="1"/>
          </p:nvPr>
        </p:nvSpPr>
        <p:spPr>
          <a:xfrm>
            <a:off x="258157" y="4193699"/>
            <a:ext cx="6582988" cy="5693562"/>
          </a:xfrm>
          <a:prstGeom prst="rect">
            <a:avLst/>
          </a:prstGeom>
        </p:spPr>
        <p:txBody>
          <a:bodyPr/>
          <a:lstStyle/>
          <a:p>
            <a:pPr marL="178960" indent="-178960" algn="l">
              <a:buFont typeface="Arial" panose="020B0604020202020204" pitchFamily="34" charset="0"/>
              <a:buChar char="•"/>
              <a:defRPr sz="3000"/>
            </a:pPr>
            <a:r>
              <a:rPr sz="1300" dirty="0" err="1"/>
              <a:t>管理者が存在しない</a:t>
            </a:r>
            <a:endParaRPr sz="1300" dirty="0"/>
          </a:p>
          <a:p>
            <a:pPr algn="l"/>
            <a:r>
              <a:rPr sz="1300" dirty="0"/>
              <a:t>ブロックチェーンをベースとした仕組みであるため、管理者は存在しない。この点が仮想通貨の最大の特徴と言うことができる。すべての仮想通貨が</a:t>
            </a:r>
            <a:r>
              <a:rPr lang="ja-JP" altLang="en-US" sz="1300" dirty="0"/>
              <a:t>必ず</a:t>
            </a:r>
            <a:r>
              <a:rPr sz="1300" dirty="0" err="1"/>
              <a:t>管理者不在で、非中央集権的に運営されているわけではない</a:t>
            </a:r>
            <a:r>
              <a:rPr sz="1300" dirty="0"/>
              <a:t>。(</a:t>
            </a:r>
            <a:r>
              <a:rPr sz="1300" dirty="0" err="1"/>
              <a:t>Rippleは企業が運営する仮想通貨、LibraはFacebookをはじめとした複数の企業が合同で運営する仮想通貨</a:t>
            </a:r>
            <a:r>
              <a:rPr sz="1300" dirty="0"/>
              <a:t>)</a:t>
            </a:r>
          </a:p>
          <a:p>
            <a:pPr algn="l"/>
            <a:endParaRPr sz="1300" dirty="0"/>
          </a:p>
          <a:p>
            <a:pPr marL="178960" indent="-178960" algn="l">
              <a:buSzPct val="100000"/>
              <a:buFont typeface="Arial" panose="020B0604020202020204" pitchFamily="34" charset="0"/>
              <a:buChar char="•"/>
            </a:pPr>
            <a:r>
              <a:rPr sz="1300" dirty="0" err="1"/>
              <a:t>世界中で使用することができる</a:t>
            </a:r>
            <a:endParaRPr sz="1300" dirty="0"/>
          </a:p>
          <a:p>
            <a:pPr algn="l"/>
            <a:r>
              <a:rPr sz="1300" dirty="0" err="1"/>
              <a:t>日本円やアメリカドルなどの法定通貨と異なり、世界中どこでも利用することができる</a:t>
            </a:r>
            <a:r>
              <a:rPr sz="1300" dirty="0"/>
              <a:t>。</a:t>
            </a:r>
          </a:p>
          <a:p>
            <a:pPr algn="l">
              <a:buSzPct val="100000"/>
            </a:pPr>
            <a:endParaRPr lang="en-US" altLang="ja-JP" sz="1300" dirty="0"/>
          </a:p>
          <a:p>
            <a:pPr marL="178960" indent="-178960" algn="l">
              <a:buSzPct val="100000"/>
              <a:buFont typeface="Arial" panose="020B0604020202020204" pitchFamily="34" charset="0"/>
              <a:buChar char="•"/>
            </a:pPr>
            <a:r>
              <a:rPr sz="1300" dirty="0" err="1"/>
              <a:t>オンラインで取引される</a:t>
            </a:r>
            <a:endParaRPr sz="1300" dirty="0"/>
          </a:p>
          <a:p>
            <a:pPr algn="l"/>
            <a:r>
              <a:rPr sz="1300" dirty="0" err="1"/>
              <a:t>仮想通貨はオンライン上で取引が行われるため、紙や金属などの物質として存在しない</a:t>
            </a:r>
            <a:r>
              <a:rPr sz="1300" dirty="0"/>
              <a:t>。</a:t>
            </a:r>
          </a:p>
          <a:p>
            <a:pPr algn="l"/>
            <a:r>
              <a:rPr sz="1300" dirty="0" err="1"/>
              <a:t>ここでこれが「ビットコインですよ</a:t>
            </a:r>
            <a:r>
              <a:rPr sz="1300" dirty="0"/>
              <a:t>！」</a:t>
            </a:r>
            <a:r>
              <a:rPr sz="1300" dirty="0" err="1"/>
              <a:t>と手に持って見せることはできない</a:t>
            </a:r>
            <a:r>
              <a:rPr sz="1300" dirty="0"/>
              <a:t>。</a:t>
            </a:r>
            <a:endParaRPr lang="en-US" altLang="ja-JP" sz="1300" dirty="0"/>
          </a:p>
          <a:p>
            <a:pPr algn="l"/>
            <a:endParaRPr lang="en-US" altLang="ja-JP" sz="1300" dirty="0"/>
          </a:p>
        </p:txBody>
      </p:sp>
    </p:spTree>
    <p:extLst>
      <p:ext uri="{BB962C8B-B14F-4D97-AF65-F5344CB8AC3E}">
        <p14:creationId xmlns:p14="http://schemas.microsoft.com/office/powerpoint/2010/main" val="3798626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xfrm>
            <a:off x="1358900" y="646113"/>
            <a:ext cx="4360863" cy="3271837"/>
          </a:xfrm>
          <a:prstGeom prst="rect">
            <a:avLst/>
          </a:prstGeom>
        </p:spPr>
        <p:txBody>
          <a:bodyPr/>
          <a:lstStyle/>
          <a:p>
            <a:r>
              <a:rPr lang="ja-JP" altLang="en-US"/>
              <a:t>びｔ</a:t>
            </a:r>
            <a:endParaRPr/>
          </a:p>
        </p:txBody>
      </p:sp>
      <p:sp>
        <p:nvSpPr>
          <p:cNvPr id="347" name="Shape 347"/>
          <p:cNvSpPr>
            <a:spLocks noGrp="1"/>
          </p:cNvSpPr>
          <p:nvPr>
            <p:ph type="body" sz="quarter" idx="1"/>
          </p:nvPr>
        </p:nvSpPr>
        <p:spPr>
          <a:prstGeom prst="rect">
            <a:avLst/>
          </a:prstGeom>
        </p:spPr>
        <p:txBody>
          <a:bodyPr/>
          <a:lstStyle/>
          <a:p>
            <a:pPr marL="178960" indent="-178960" algn="l">
              <a:buFont typeface="Arial" panose="020B0604020202020204" pitchFamily="34" charset="0"/>
              <a:buChar char="•"/>
              <a:defRPr sz="3000"/>
            </a:pPr>
            <a:r>
              <a:rPr sz="1300"/>
              <a:t>ブロックチェーンが初めて利用されたシステムがBitcoin。Bitcoinを作るためにブロックチェーンが作られたとも言うことができる</a:t>
            </a:r>
            <a:r>
              <a:rPr lang="ja-JP" altLang="en-US" sz="1300"/>
              <a:t>。</a:t>
            </a:r>
            <a:endParaRPr sz="1300"/>
          </a:p>
          <a:p>
            <a:pPr marL="178960" indent="-178960" algn="l">
              <a:buSzPct val="100000"/>
              <a:buFont typeface="Arial" panose="020B0604020202020204" pitchFamily="34" charset="0"/>
              <a:buChar char="•"/>
            </a:pPr>
            <a:r>
              <a:rPr sz="1300"/>
              <a:t>2009年1月に運用が始まり、現在(2019年8月)</a:t>
            </a:r>
            <a:r>
              <a:rPr sz="1300" err="1"/>
              <a:t>まで一度も止まらず、稼働している</a:t>
            </a:r>
            <a:r>
              <a:rPr sz="1300"/>
              <a:t>。</a:t>
            </a:r>
          </a:p>
          <a:p>
            <a:pPr marL="178960" indent="-178960" algn="l">
              <a:buSzPct val="100000"/>
              <a:buFont typeface="Arial" panose="020B0604020202020204" pitchFamily="34" charset="0"/>
              <a:buChar char="•"/>
            </a:pPr>
            <a:r>
              <a:rPr sz="1300"/>
              <a:t>それぞれのブロックチェーンには作られた目的があり、それぞれに特徴がある。Bitcoinはデジタル通貨を誰にも止められることなく利用することを目的に作られた「価値の移転に特化した仕組み」であり、ネットワーク内に流通する仮想通貨</a:t>
            </a:r>
            <a:r>
              <a:rPr lang="en-US" sz="1300"/>
              <a:t>bitcoin</a:t>
            </a:r>
            <a:r>
              <a:rPr sz="1300"/>
              <a:t>により価値の移転が行われる。</a:t>
            </a:r>
          </a:p>
          <a:p>
            <a:pPr marL="178960" indent="-178960" algn="l">
              <a:buSzPct val="100000"/>
              <a:buFont typeface="Arial" panose="020B0604020202020204" pitchFamily="34" charset="0"/>
              <a:buChar char="•"/>
            </a:pPr>
            <a:r>
              <a:rPr sz="1300"/>
              <a:t>「</a:t>
            </a:r>
            <a:r>
              <a:rPr sz="1300" err="1"/>
              <a:t>ビットコイン」という言葉は、システム全体、ネットワーク、通貨など様々なものを示すことがあるので注意が必要</a:t>
            </a:r>
            <a:r>
              <a:rPr lang="ja-JP" altLang="en-US" sz="1300"/>
              <a:t>である。</a:t>
            </a:r>
            <a:endParaRPr sz="1300"/>
          </a:p>
        </p:txBody>
      </p:sp>
    </p:spTree>
    <p:extLst>
      <p:ext uri="{BB962C8B-B14F-4D97-AF65-F5344CB8AC3E}">
        <p14:creationId xmlns:p14="http://schemas.microsoft.com/office/powerpoint/2010/main" val="4128630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1358900" y="646113"/>
            <a:ext cx="4360863" cy="3271837"/>
          </a:xfrm>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pPr marL="178960" indent="-178960" algn="l">
              <a:buFont typeface="Arial" panose="020B0604020202020204" pitchFamily="34" charset="0"/>
              <a:buChar char="•"/>
              <a:defRPr sz="3000"/>
            </a:pPr>
            <a:r>
              <a:rPr sz="1300" err="1"/>
              <a:t>Bitcoinの単位は「BTC」と書いて「ビットコイン」と読む</a:t>
            </a:r>
            <a:r>
              <a:rPr lang="ja-JP" altLang="en-US" sz="1300"/>
              <a:t>。</a:t>
            </a:r>
            <a:endParaRPr sz="1300"/>
          </a:p>
          <a:p>
            <a:pPr marL="178960" indent="-178960" algn="l">
              <a:buFont typeface="Arial" panose="020B0604020202020204" pitchFamily="34" charset="0"/>
              <a:buChar char="•"/>
            </a:pPr>
            <a:r>
              <a:rPr sz="1300" err="1"/>
              <a:t>単位は</a:t>
            </a:r>
            <a:r>
              <a:rPr lang="en-US" sz="1300" err="1"/>
              <a:t>BTC</a:t>
            </a:r>
            <a:r>
              <a:rPr sz="1300" err="1"/>
              <a:t>だけでなく、最小単位に「satoshi」がある</a:t>
            </a:r>
            <a:r>
              <a:rPr sz="1300"/>
              <a:t>。(1satoshi = 1.0 × 10 ^ -8 BTC)。</a:t>
            </a:r>
          </a:p>
          <a:p>
            <a:pPr marL="178960" indent="-178960" algn="l">
              <a:buFont typeface="Arial" panose="020B0604020202020204" pitchFamily="34" charset="0"/>
              <a:buChar char="•"/>
            </a:pPr>
            <a:r>
              <a:rPr sz="1300"/>
              <a:t>2019年8月初旬の段階では1BTCには約120万円の価格がついている</a:t>
            </a:r>
            <a:r>
              <a:rPr lang="ja-JP" altLang="en-US" sz="1300"/>
              <a:t>。</a:t>
            </a:r>
            <a:endParaRPr sz="1300"/>
          </a:p>
          <a:p>
            <a:pPr marL="178960" indent="-178960" algn="l">
              <a:buFont typeface="Arial" panose="020B0604020202020204" pitchFamily="34" charset="0"/>
              <a:buChar char="•"/>
            </a:pPr>
            <a:r>
              <a:rPr sz="1300"/>
              <a:t>Bitcoinの総流通量はあらかじめ約2100万BTCに定められている。これは通貨の発行量が多くなりすぎると、需要と供給の関係から通貨の価値が下落してしまうことを防ぐため</a:t>
            </a:r>
            <a:r>
              <a:rPr lang="ja-JP" altLang="en-US" sz="1300"/>
              <a:t>である。</a:t>
            </a:r>
            <a:endParaRPr sz="1300"/>
          </a:p>
          <a:p>
            <a:pPr marL="178960" indent="-178960" algn="l">
              <a:buFont typeface="Arial" panose="020B0604020202020204" pitchFamily="34" charset="0"/>
              <a:buChar char="•"/>
            </a:pPr>
            <a:r>
              <a:rPr sz="1300" err="1"/>
              <a:t>Bitcoinの流通量や価格などについては</a:t>
            </a:r>
            <a:r>
              <a:rPr lang="ja-JP" altLang="en-US" sz="1300"/>
              <a:t>、</a:t>
            </a:r>
            <a:r>
              <a:rPr sz="1300" err="1"/>
              <a:t>以下のサイトから確認することができる</a:t>
            </a:r>
            <a:r>
              <a:rPr lang="ja-JP" altLang="en-US" sz="1300"/>
              <a:t>。</a:t>
            </a:r>
            <a:endParaRPr sz="1300"/>
          </a:p>
          <a:p>
            <a:pPr algn="l"/>
            <a:r>
              <a:rPr sz="1300"/>
              <a:t>(</a:t>
            </a:r>
            <a:r>
              <a:rPr sz="1300" u="sng">
                <a:hlinkClick r:id="rId3"/>
              </a:rPr>
              <a:t>https://www.blockchain.com/ja/charts</a:t>
            </a:r>
            <a:r>
              <a:rPr sz="1300"/>
              <a:t>)</a:t>
            </a:r>
          </a:p>
        </p:txBody>
      </p:sp>
    </p:spTree>
    <p:extLst>
      <p:ext uri="{BB962C8B-B14F-4D97-AF65-F5344CB8AC3E}">
        <p14:creationId xmlns:p14="http://schemas.microsoft.com/office/powerpoint/2010/main" val="2230413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1358900" y="646113"/>
            <a:ext cx="4360863" cy="3271837"/>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algn="l">
              <a:defRPr sz="3000"/>
            </a:pPr>
            <a:r>
              <a:rPr sz="1300" err="1"/>
              <a:t>仮想通貨と法定通貨の最大の相違点は「管理者」の有無であり、この点を踏まえて表を確認すると理解しやすい</a:t>
            </a:r>
            <a:r>
              <a:rPr sz="1300"/>
              <a:t>。</a:t>
            </a:r>
          </a:p>
          <a:p>
            <a:endParaRPr sz="1300" b="1"/>
          </a:p>
          <a:p>
            <a:pPr marL="178960" indent="-178960">
              <a:buSzPct val="100000"/>
              <a:buFont typeface="Arial" panose="020B0604020202020204" pitchFamily="34" charset="0"/>
              <a:buChar char="•"/>
            </a:pPr>
            <a:r>
              <a:rPr sz="1300" b="1" err="1"/>
              <a:t>発行者</a:t>
            </a:r>
            <a:endParaRPr sz="1300" b="1"/>
          </a:p>
          <a:p>
            <a:r>
              <a:rPr sz="1300" err="1"/>
              <a:t>法定通貨はその通貨が利用される国や地域が発行を行う。仮想通貨の発行はプログラムにより自動的に行われる</a:t>
            </a:r>
            <a:r>
              <a:rPr lang="ja-JP" altLang="en-US" sz="1300"/>
              <a:t>。</a:t>
            </a:r>
            <a:endParaRPr sz="1300"/>
          </a:p>
          <a:p>
            <a:endParaRPr sz="1300" b="1"/>
          </a:p>
          <a:p>
            <a:pPr marL="178960" indent="-178960">
              <a:buSzPct val="100000"/>
              <a:buFont typeface="Arial" panose="020B0604020202020204" pitchFamily="34" charset="0"/>
              <a:buChar char="•"/>
            </a:pPr>
            <a:r>
              <a:rPr sz="1300" b="1" err="1"/>
              <a:t>管理者</a:t>
            </a:r>
            <a:endParaRPr sz="1300" b="1"/>
          </a:p>
          <a:p>
            <a:r>
              <a:rPr sz="1300" err="1"/>
              <a:t>法定通貨は通貨の発行者である国により管理が行われている。仮想通貨は管理者に依存することなく、参加者により自律的に管理が行われる</a:t>
            </a:r>
            <a:r>
              <a:rPr lang="ja-JP" altLang="en-US" sz="1300"/>
              <a:t>。</a:t>
            </a:r>
            <a:endParaRPr sz="1300"/>
          </a:p>
          <a:p>
            <a:endParaRPr sz="1300" b="1"/>
          </a:p>
          <a:p>
            <a:pPr marL="178960" indent="-178960">
              <a:buSzPct val="100000"/>
              <a:buFont typeface="Arial" panose="020B0604020202020204" pitchFamily="34" charset="0"/>
              <a:buChar char="•"/>
            </a:pPr>
            <a:r>
              <a:rPr sz="1300" b="1" err="1"/>
              <a:t>通貨の新規発行</a:t>
            </a:r>
            <a:endParaRPr sz="1300" b="1"/>
          </a:p>
          <a:p>
            <a:r>
              <a:rPr sz="1300"/>
              <a:t>法定通貨は経済状況や流通している通貨量などを考慮して、国により発行量が決められる。仮想通貨は通貨の価値などに関係なく、一定時間ごとにあらかじめ定められた額が発行される</a:t>
            </a:r>
            <a:r>
              <a:rPr lang="ja-JP" altLang="en-US" sz="1300"/>
              <a:t>。</a:t>
            </a:r>
            <a:endParaRPr sz="1300"/>
          </a:p>
          <a:p>
            <a:endParaRPr sz="1300" b="1"/>
          </a:p>
          <a:p>
            <a:pPr marL="178960" indent="-178960">
              <a:buSzPct val="100000"/>
              <a:buFont typeface="Arial" panose="020B0604020202020204" pitchFamily="34" charset="0"/>
              <a:buChar char="•"/>
            </a:pPr>
            <a:r>
              <a:rPr sz="1300" b="1" err="1"/>
              <a:t>信頼</a:t>
            </a:r>
            <a:endParaRPr sz="1300" b="1"/>
          </a:p>
          <a:p>
            <a:r>
              <a:rPr sz="1300"/>
              <a:t>通貨の価値は、通貨の発行主体に対する信頼により担保される。法定通貨はその発行主体である国に対する信頼を担保に価値を持っている。一方で仮想通貨は、その仕組みを実現しているブロックチェーンをはじめとした技術に対する信頼を担保に価値を持っている</a:t>
            </a:r>
            <a:r>
              <a:rPr lang="ja-JP" altLang="en-US" sz="1300"/>
              <a:t>。</a:t>
            </a:r>
            <a:endParaRPr sz="1300"/>
          </a:p>
        </p:txBody>
      </p:sp>
    </p:spTree>
    <p:extLst>
      <p:ext uri="{BB962C8B-B14F-4D97-AF65-F5344CB8AC3E}">
        <p14:creationId xmlns:p14="http://schemas.microsoft.com/office/powerpoint/2010/main" val="184524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1346200" y="639763"/>
            <a:ext cx="4375150" cy="3282950"/>
          </a:xfrm>
          <a:prstGeom prst="rect">
            <a:avLst/>
          </a:prstGeom>
        </p:spPr>
        <p:txBody>
          <a:bodyPr/>
          <a:lstStyle/>
          <a:p>
            <a:endParaRPr/>
          </a:p>
        </p:txBody>
      </p:sp>
      <p:sp>
        <p:nvSpPr>
          <p:cNvPr id="147" name="Shape 147"/>
          <p:cNvSpPr>
            <a:spLocks noGrp="1"/>
          </p:cNvSpPr>
          <p:nvPr>
            <p:ph type="body" sz="quarter" idx="1"/>
          </p:nvPr>
        </p:nvSpPr>
        <p:spPr>
          <a:xfrm>
            <a:off x="696335" y="4341183"/>
            <a:ext cx="5499917" cy="5125837"/>
          </a:xfrm>
          <a:prstGeom prst="rect">
            <a:avLst/>
          </a:prstGeom>
        </p:spPr>
        <p:txBody>
          <a:bodyPr/>
          <a:lstStyle/>
          <a:p>
            <a:r>
              <a:rPr sz="1300" err="1"/>
              <a:t>生徒に対して問いかけを行い、ブロックチェーンについて知っていること、イメージなどについて発言してもらう</a:t>
            </a:r>
            <a:r>
              <a:rPr sz="1300"/>
              <a:t>。</a:t>
            </a:r>
          </a:p>
        </p:txBody>
      </p:sp>
    </p:spTree>
    <p:extLst>
      <p:ext uri="{BB962C8B-B14F-4D97-AF65-F5344CB8AC3E}">
        <p14:creationId xmlns:p14="http://schemas.microsoft.com/office/powerpoint/2010/main" val="3943742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1358900" y="646113"/>
            <a:ext cx="4360863" cy="3271837"/>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pPr algn="ctr">
              <a:buClr>
                <a:srgbClr val="000000"/>
              </a:buClr>
              <a:defRPr sz="2600"/>
            </a:pPr>
            <a:r>
              <a:rPr sz="1700" dirty="0" err="1"/>
              <a:t>仮想通貨と電子マネーの共通点</a:t>
            </a:r>
            <a:endParaRPr sz="1700" dirty="0"/>
          </a:p>
          <a:p>
            <a:pPr marL="178960" indent="-178960">
              <a:buFont typeface="Arial" panose="020B0604020202020204" pitchFamily="34" charset="0"/>
              <a:buChar char="•"/>
            </a:pPr>
            <a:r>
              <a:rPr sz="1300" dirty="0" err="1"/>
              <a:t>仮想通貨も電子マネーも物質として存在するのではなく、取引の記録が台帳に記録されることで価値の移転が行われる</a:t>
            </a:r>
            <a:r>
              <a:rPr lang="ja-JP" altLang="en-US" sz="1300" dirty="0" err="1"/>
              <a:t>。</a:t>
            </a:r>
            <a:endParaRPr sz="1300" dirty="0"/>
          </a:p>
          <a:p>
            <a:endParaRPr sz="1300" dirty="0"/>
          </a:p>
          <a:p>
            <a:pPr algn="ctr">
              <a:defRPr sz="2600"/>
            </a:pPr>
            <a:r>
              <a:rPr sz="1700" dirty="0" err="1"/>
              <a:t>仮想通貨と電子マネーの相違点</a:t>
            </a:r>
            <a:endParaRPr sz="1700" dirty="0"/>
          </a:p>
          <a:p>
            <a:pPr marL="178960" indent="-178960">
              <a:buClr>
                <a:srgbClr val="000000"/>
              </a:buClr>
              <a:buSzPct val="100000"/>
              <a:buFont typeface="Arial" panose="020B0604020202020204" pitchFamily="34" charset="0"/>
              <a:buChar char="•"/>
            </a:pPr>
            <a:r>
              <a:rPr sz="1300" dirty="0" err="1"/>
              <a:t>法定通貨との関係</a:t>
            </a:r>
            <a:endParaRPr sz="1300" dirty="0"/>
          </a:p>
          <a:p>
            <a:r>
              <a:rPr sz="1300" dirty="0"/>
              <a:t>電子マネーは法定通貨に依存し、決済を便利に行うための「代替通貨」であると言うことができる。suicaを例にすると、suicaに日本円をチャージする際には1円あたり1ポイントのレートとなっており、このレートが変更されることは基本的にはない。</a:t>
            </a:r>
          </a:p>
          <a:p>
            <a:r>
              <a:rPr sz="1300" dirty="0"/>
              <a:t>BitcoinやEthereumを始めとした仮想通貨は一般的には法定通貨には依存していない。そのため、価値も自由に変動する。仮想通貨の一部には特定の通貨と価値の連動するStableCoinと呼ばれるものもある。</a:t>
            </a:r>
          </a:p>
          <a:p>
            <a:endParaRPr sz="1300" dirty="0"/>
          </a:p>
          <a:p>
            <a:pPr marL="178960" indent="-178960">
              <a:buClr>
                <a:srgbClr val="000000"/>
              </a:buClr>
              <a:buSzPct val="100000"/>
              <a:buFont typeface="Arial" panose="020B0604020202020204" pitchFamily="34" charset="0"/>
              <a:buChar char="•"/>
            </a:pPr>
            <a:r>
              <a:rPr sz="1300" dirty="0" err="1"/>
              <a:t>管理者の有無</a:t>
            </a:r>
            <a:endParaRPr sz="1300" dirty="0"/>
          </a:p>
          <a:p>
            <a:r>
              <a:rPr sz="1300" dirty="0" err="1"/>
              <a:t>私たちが利用している様々な電子マネーは、それぞれに管理企業が存在する。これに対して、仮想通貨には管理者が存在しない</a:t>
            </a:r>
            <a:r>
              <a:rPr sz="1300" dirty="0"/>
              <a:t>。</a:t>
            </a:r>
          </a:p>
        </p:txBody>
      </p:sp>
    </p:spTree>
    <p:extLst>
      <p:ext uri="{BB962C8B-B14F-4D97-AF65-F5344CB8AC3E}">
        <p14:creationId xmlns:p14="http://schemas.microsoft.com/office/powerpoint/2010/main" val="1882384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1358900" y="646113"/>
            <a:ext cx="4360863" cy="3271837"/>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marL="178960" indent="-178960" algn="l">
              <a:buFont typeface="Arial" panose="020B0604020202020204" pitchFamily="34" charset="0"/>
              <a:buChar char="•"/>
              <a:defRPr sz="3000"/>
            </a:pPr>
            <a:r>
              <a:rPr sz="1300" dirty="0" err="1"/>
              <a:t>譲り受ける</a:t>
            </a:r>
            <a:endParaRPr sz="1300" dirty="0"/>
          </a:p>
          <a:p>
            <a:pPr algn="l"/>
            <a:r>
              <a:rPr sz="1300" dirty="0"/>
              <a:t>既に仮想通貨を持っている人から譲ってもらう方法。仮想通貨を保有するためには、銀行口座のような「アドレス」というものを準備する必要がある。アドレスはアプリやwebサイトで簡単に作ることができる。</a:t>
            </a:r>
          </a:p>
          <a:p>
            <a:pPr algn="l"/>
            <a:endParaRPr sz="1300" dirty="0"/>
          </a:p>
          <a:p>
            <a:pPr marL="178960" indent="-178960" algn="l">
              <a:buSzPct val="100000"/>
              <a:buFont typeface="Arial" panose="020B0604020202020204" pitchFamily="34" charset="0"/>
              <a:buChar char="•"/>
            </a:pPr>
            <a:r>
              <a:rPr sz="1300" dirty="0" err="1"/>
              <a:t>仮想通貨取引所で交換する</a:t>
            </a:r>
            <a:endParaRPr sz="1300" dirty="0"/>
          </a:p>
          <a:p>
            <a:pPr algn="l"/>
            <a:r>
              <a:rPr sz="1300" dirty="0"/>
              <a:t>法定通貨と仮想通貨を交換することで仮想通貨を入手する。仮想通貨取引所では、仮想通貨と法定通貨の交換だけでなく、仮想通貨同士の交換も行うことができる。取引所で口座を開設するためには身分証などでの身分確認が必要になるため、少し手間がかかる。</a:t>
            </a:r>
          </a:p>
          <a:p>
            <a:pPr algn="l"/>
            <a:endParaRPr sz="1300" dirty="0"/>
          </a:p>
          <a:p>
            <a:pPr marL="178960" indent="-178960" algn="l">
              <a:buSzPct val="100000"/>
              <a:buFont typeface="Arial" panose="020B0604020202020204" pitchFamily="34" charset="0"/>
              <a:buChar char="•"/>
            </a:pPr>
            <a:r>
              <a:rPr sz="1300" dirty="0" err="1"/>
              <a:t>マイニングを行う</a:t>
            </a:r>
            <a:endParaRPr sz="1300" dirty="0"/>
          </a:p>
          <a:p>
            <a:pPr algn="l"/>
            <a:r>
              <a:rPr sz="1300" dirty="0"/>
              <a:t>既に流通している通貨を入手するのではなく、ブロックチェーンのシステムに貢献することで、その対価として仮想通貨をもらうことができる。マイニングに関しては6章で詳しい説明を行う。</a:t>
            </a:r>
          </a:p>
        </p:txBody>
      </p:sp>
    </p:spTree>
    <p:extLst>
      <p:ext uri="{BB962C8B-B14F-4D97-AF65-F5344CB8AC3E}">
        <p14:creationId xmlns:p14="http://schemas.microsoft.com/office/powerpoint/2010/main" val="1127535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1358900" y="646113"/>
            <a:ext cx="4360863" cy="3271837"/>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algn="ctr">
              <a:defRPr sz="3000"/>
            </a:pPr>
            <a:r>
              <a:rPr sz="1700" dirty="0" err="1"/>
              <a:t>発表の形式</a:t>
            </a:r>
            <a:endParaRPr sz="1700" dirty="0"/>
          </a:p>
          <a:p>
            <a:pPr marL="178960" indent="-178960">
              <a:buSzPct val="100000"/>
              <a:buFont typeface="Arial" panose="020B0604020202020204" pitchFamily="34" charset="0"/>
              <a:buChar char="•"/>
              <a:defRPr sz="2300"/>
            </a:pPr>
            <a:r>
              <a:rPr sz="1300" dirty="0" err="1"/>
              <a:t>普段の生活でどのような決済方法をよく使っているか</a:t>
            </a:r>
            <a:r>
              <a:rPr sz="1300" dirty="0"/>
              <a:t>　→　</a:t>
            </a:r>
            <a:r>
              <a:rPr sz="1300" dirty="0" err="1"/>
              <a:t>現金</a:t>
            </a:r>
            <a:endParaRPr sz="1300" dirty="0"/>
          </a:p>
          <a:p>
            <a:pPr marL="178960" indent="-178960">
              <a:buSzPct val="100000"/>
              <a:buFont typeface="Arial" panose="020B0604020202020204" pitchFamily="34" charset="0"/>
              <a:buChar char="•"/>
              <a:defRPr sz="2300"/>
            </a:pPr>
            <a:r>
              <a:rPr sz="1300" dirty="0" err="1"/>
              <a:t>なぜ、その決済方法を利用しているのか</a:t>
            </a:r>
            <a:r>
              <a:rPr sz="1300" dirty="0"/>
              <a:t>　→　</a:t>
            </a:r>
            <a:r>
              <a:rPr sz="1300" dirty="0" err="1"/>
              <a:t>他の決済方法に比べて</a:t>
            </a:r>
            <a:r>
              <a:rPr sz="1300" dirty="0"/>
              <a:t>〜〜〜</a:t>
            </a:r>
            <a:r>
              <a:rPr sz="1300" dirty="0" err="1"/>
              <a:t>であるから</a:t>
            </a:r>
            <a:endParaRPr sz="1300" dirty="0"/>
          </a:p>
          <a:p>
            <a:pPr marL="178960" indent="-178960">
              <a:buSzPct val="100000"/>
              <a:buFont typeface="Arial" panose="020B0604020202020204" pitchFamily="34" charset="0"/>
              <a:buChar char="•"/>
              <a:defRPr sz="2300"/>
            </a:pPr>
            <a:r>
              <a:rPr sz="1300" dirty="0" err="1"/>
              <a:t>その決済方法と仮想通貨による決済の違いはどのような点であるか</a:t>
            </a:r>
            <a:r>
              <a:rPr sz="1300" dirty="0"/>
              <a:t>　→　</a:t>
            </a:r>
            <a:r>
              <a:rPr sz="1300" dirty="0" err="1"/>
              <a:t>他の決済方法は</a:t>
            </a:r>
            <a:r>
              <a:rPr sz="1300" dirty="0"/>
              <a:t>〜〜〜</a:t>
            </a:r>
            <a:r>
              <a:rPr sz="1300" dirty="0" err="1"/>
              <a:t>であるが、現金は</a:t>
            </a:r>
            <a:r>
              <a:rPr sz="1300" dirty="0"/>
              <a:t>〜〜〜</a:t>
            </a:r>
            <a:r>
              <a:rPr sz="1300" dirty="0" err="1"/>
              <a:t>である。ただし</a:t>
            </a:r>
            <a:r>
              <a:rPr sz="1300" dirty="0"/>
              <a:t>、〜〜〜</a:t>
            </a:r>
            <a:r>
              <a:rPr sz="1300" dirty="0" err="1"/>
              <a:t>という難点もある</a:t>
            </a:r>
            <a:r>
              <a:rPr sz="1300" dirty="0"/>
              <a:t>。</a:t>
            </a:r>
          </a:p>
          <a:p>
            <a:pPr marL="178960" indent="-178960">
              <a:buSzPct val="100000"/>
              <a:buFont typeface="Arial" panose="020B0604020202020204" pitchFamily="34" charset="0"/>
              <a:buChar char="•"/>
              <a:defRPr sz="2300"/>
            </a:pPr>
            <a:r>
              <a:rPr sz="1300" dirty="0" err="1"/>
              <a:t>仮想通貨決済が進まない最大の理由はなんだと考えるか</a:t>
            </a:r>
            <a:r>
              <a:rPr sz="1300" dirty="0"/>
              <a:t>　→　</a:t>
            </a:r>
            <a:r>
              <a:rPr sz="1300" dirty="0" err="1"/>
              <a:t>仮想通貨の</a:t>
            </a:r>
            <a:r>
              <a:rPr sz="1300" dirty="0"/>
              <a:t>〜〜〜</a:t>
            </a:r>
            <a:r>
              <a:rPr sz="1300" dirty="0" err="1"/>
              <a:t>という特徴により</a:t>
            </a:r>
            <a:r>
              <a:rPr sz="1300" dirty="0"/>
              <a:t>、〜〜〜〜</a:t>
            </a:r>
            <a:r>
              <a:rPr sz="1300" dirty="0" err="1"/>
              <a:t>という問題があるため普及しないのではないか</a:t>
            </a:r>
            <a:endParaRPr sz="1300" dirty="0"/>
          </a:p>
          <a:p>
            <a:pPr>
              <a:defRPr sz="2300"/>
            </a:pPr>
            <a:endParaRPr sz="1300" dirty="0"/>
          </a:p>
          <a:p>
            <a:pPr algn="ctr">
              <a:defRPr sz="2300"/>
            </a:pPr>
            <a:r>
              <a:rPr sz="1700" dirty="0" err="1"/>
              <a:t>正答例</a:t>
            </a:r>
            <a:endParaRPr sz="1700" dirty="0"/>
          </a:p>
          <a:p>
            <a:pPr marL="178960" indent="-178960">
              <a:buSzPct val="100000"/>
              <a:buFont typeface="Arial" panose="020B0604020202020204" pitchFamily="34" charset="0"/>
              <a:buChar char="•"/>
              <a:defRPr sz="2300"/>
            </a:pPr>
            <a:r>
              <a:rPr sz="1300" dirty="0" err="1"/>
              <a:t>日常の決済にはsuicaを頻繁に利用してい</a:t>
            </a:r>
            <a:r>
              <a:rPr lang="ja-JP" altLang="en-US" sz="1300" dirty="0"/>
              <a:t>ます</a:t>
            </a:r>
            <a:r>
              <a:rPr sz="1300" dirty="0"/>
              <a:t>。</a:t>
            </a:r>
            <a:r>
              <a:rPr sz="1300" dirty="0" err="1"/>
              <a:t>理由としてはお金を持ち歩くことなく、様々な場所で決済を行うことができるためです。また</a:t>
            </a:r>
            <a:r>
              <a:rPr sz="1300" dirty="0"/>
              <a:t>、</a:t>
            </a:r>
            <a:r>
              <a:rPr lang="ja-JP" altLang="en-US" sz="1300" dirty="0"/>
              <a:t>様々</a:t>
            </a:r>
            <a:r>
              <a:rPr sz="1300" dirty="0"/>
              <a:t>な場所でポイントのチェージをすることができる点も大きな魅力の１つです。これに対して仮想通貨は、利用することのできる場所が少な</a:t>
            </a:r>
            <a:r>
              <a:rPr lang="ja-JP" altLang="en-US" sz="1300" dirty="0"/>
              <a:t>く</a:t>
            </a:r>
            <a:r>
              <a:rPr sz="1300" dirty="0"/>
              <a:t>、</a:t>
            </a:r>
            <a:r>
              <a:rPr sz="1300" dirty="0" err="1"/>
              <a:t>取引所から購入する際にも身分の証明が必要になるなど、手間がかか</a:t>
            </a:r>
            <a:r>
              <a:rPr lang="ja-JP" altLang="en-US" sz="1300" dirty="0"/>
              <a:t>る点が不自由であると考えます。</a:t>
            </a:r>
            <a:endParaRPr sz="1300" dirty="0"/>
          </a:p>
        </p:txBody>
      </p:sp>
    </p:spTree>
    <p:extLst>
      <p:ext uri="{BB962C8B-B14F-4D97-AF65-F5344CB8AC3E}">
        <p14:creationId xmlns:p14="http://schemas.microsoft.com/office/powerpoint/2010/main" val="3415017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1358900" y="646113"/>
            <a:ext cx="4360863" cy="3271837"/>
          </a:xfrm>
          <a:prstGeom prst="rect">
            <a:avLst/>
          </a:prstGeom>
        </p:spPr>
        <p:txBody>
          <a:bodyPr/>
          <a:lstStyle/>
          <a:p>
            <a:endParaRPr/>
          </a:p>
        </p:txBody>
      </p:sp>
      <p:sp>
        <p:nvSpPr>
          <p:cNvPr id="393" name="Shape 393"/>
          <p:cNvSpPr>
            <a:spLocks noGrp="1"/>
          </p:cNvSpPr>
          <p:nvPr>
            <p:ph type="body" sz="quarter" idx="1"/>
          </p:nvPr>
        </p:nvSpPr>
        <p:spPr>
          <a:xfrm>
            <a:off x="290429" y="4193699"/>
            <a:ext cx="6582988" cy="5693562"/>
          </a:xfrm>
          <a:prstGeom prst="rect">
            <a:avLst/>
          </a:prstGeom>
        </p:spPr>
        <p:txBody>
          <a:bodyPr/>
          <a:lstStyle/>
          <a:p>
            <a:r>
              <a:rPr lang="en-US" altLang="ja-JP" sz="1300"/>
              <a:t>ICO</a:t>
            </a:r>
            <a:r>
              <a:rPr lang="ja-JP" altLang="en-US" sz="1300"/>
              <a:t>と</a:t>
            </a:r>
            <a:r>
              <a:rPr lang="en-US" altLang="ja-JP" sz="1300"/>
              <a:t>STO</a:t>
            </a:r>
            <a:r>
              <a:rPr lang="ja-JP" altLang="en-US" sz="1300"/>
              <a:t>は仮想通貨を用いた新しい資金調達法であり、仮想通貨が注目される１つの要因となった。</a:t>
            </a:r>
          </a:p>
          <a:p>
            <a:endParaRPr sz="1300"/>
          </a:p>
          <a:p>
            <a:pPr marL="178960" indent="-178960">
              <a:buFont typeface="Arial" panose="020B0604020202020204" pitchFamily="34" charset="0"/>
              <a:buChar char="•"/>
            </a:pPr>
            <a:r>
              <a:rPr lang="en-US" sz="1300" b="1" err="1"/>
              <a:t>I</a:t>
            </a:r>
            <a:r>
              <a:rPr sz="1300" b="1" err="1"/>
              <a:t>COについて</a:t>
            </a:r>
            <a:endParaRPr sz="1300" b="1"/>
          </a:p>
          <a:p>
            <a:r>
              <a:rPr sz="1300"/>
              <a:t>日本語で「新規仮想通貨公開」と呼ばれ、企業の立ち上げや新たな事業を始める際に資金の調達を行うための仕組みやその行為自体の事を言う</a:t>
            </a:r>
            <a:r>
              <a:rPr lang="ja-JP" altLang="en-US" sz="1300"/>
              <a:t>。</a:t>
            </a:r>
            <a:endParaRPr sz="1300"/>
          </a:p>
          <a:p>
            <a:endParaRPr sz="1300"/>
          </a:p>
          <a:p>
            <a:pPr marL="178960" indent="-178960">
              <a:buFont typeface="Arial" panose="020B0604020202020204" pitchFamily="34" charset="0"/>
              <a:buChar char="•"/>
            </a:pPr>
            <a:r>
              <a:rPr sz="1300" b="1" err="1"/>
              <a:t>STOについて</a:t>
            </a:r>
            <a:endParaRPr sz="1300" b="1"/>
          </a:p>
          <a:p>
            <a:r>
              <a:rPr sz="1300" err="1"/>
              <a:t>資金調達の仕組みであることは、ICOと変わらないが、発行されるトークンが証券としての条件を満たす点が異なる</a:t>
            </a:r>
            <a:r>
              <a:rPr lang="ja-JP" altLang="en-US" sz="1300"/>
              <a:t>。</a:t>
            </a:r>
            <a:endParaRPr sz="1300"/>
          </a:p>
          <a:p>
            <a:endParaRPr sz="1300"/>
          </a:p>
        </p:txBody>
      </p:sp>
    </p:spTree>
    <p:extLst>
      <p:ext uri="{BB962C8B-B14F-4D97-AF65-F5344CB8AC3E}">
        <p14:creationId xmlns:p14="http://schemas.microsoft.com/office/powerpoint/2010/main" val="711549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xfrm>
            <a:off x="1358900" y="646113"/>
            <a:ext cx="4360863" cy="3271837"/>
          </a:xfrm>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r>
              <a:rPr sz="1300" err="1"/>
              <a:t>事業を始めるために資金調達がしたい企業が独自のトークンを発行する</a:t>
            </a:r>
            <a:r>
              <a:rPr sz="1300"/>
              <a:t>。</a:t>
            </a:r>
          </a:p>
          <a:p>
            <a:pPr marL="298266" indent="-298266">
              <a:buFont typeface="Arial" panose="020B0604020202020204" pitchFamily="34" charset="0"/>
              <a:buChar char="•"/>
            </a:pPr>
            <a:r>
              <a:rPr sz="1300" err="1"/>
              <a:t>投資家にそれらを売り出し、資金を集める</a:t>
            </a:r>
            <a:r>
              <a:rPr sz="1300"/>
              <a:t>。</a:t>
            </a:r>
          </a:p>
          <a:p>
            <a:pPr marL="298266" indent="-298266">
              <a:buFont typeface="Arial" panose="020B0604020202020204" pitchFamily="34" charset="0"/>
              <a:buChar char="•"/>
            </a:pPr>
            <a:r>
              <a:rPr sz="1300"/>
              <a:t>ICOで売り出されたトークンは、出資が行われた企業や事業により提供されるサービスに利用することができる。また、事業が成長しサービスの利用者が増えるとトークンの価値が上がり、投資家はトークンの売却により利益を得ることもできる。</a:t>
            </a:r>
          </a:p>
        </p:txBody>
      </p:sp>
    </p:spTree>
    <p:extLst>
      <p:ext uri="{BB962C8B-B14F-4D97-AF65-F5344CB8AC3E}">
        <p14:creationId xmlns:p14="http://schemas.microsoft.com/office/powerpoint/2010/main" val="3641257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1358900" y="646113"/>
            <a:ext cx="4360863" cy="3271837"/>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pPr algn="ctr">
              <a:defRPr sz="3000"/>
            </a:pPr>
            <a:r>
              <a:rPr sz="1700" dirty="0" err="1"/>
              <a:t>企業側のメリット</a:t>
            </a:r>
            <a:endParaRPr sz="1700" dirty="0"/>
          </a:p>
          <a:p>
            <a:r>
              <a:rPr sz="1300" dirty="0"/>
              <a:t>ICOでは証券会社などの第三者機関を通すことなく資金の調達が可能であり、仲介者を省くことにより取引の手数料を抑えることができる。また、証券取引所で株を扱ってもらえない、小さな企業でも資金を調達することができる。</a:t>
            </a:r>
          </a:p>
          <a:p>
            <a:endParaRPr sz="1300" dirty="0"/>
          </a:p>
          <a:p>
            <a:pPr algn="ctr">
              <a:buSzPct val="100000"/>
            </a:pPr>
            <a:r>
              <a:rPr sz="1700" dirty="0" err="1"/>
              <a:t>投資家側のメリット</a:t>
            </a:r>
            <a:endParaRPr sz="1700" dirty="0"/>
          </a:p>
          <a:p>
            <a:r>
              <a:rPr sz="1300" dirty="0" err="1"/>
              <a:t>証券取引所への上場が難しい小さな企業や、個人にも投資することができ、少額から気軽に投資を行うことできる</a:t>
            </a:r>
            <a:r>
              <a:rPr sz="1300" dirty="0"/>
              <a:t>。</a:t>
            </a:r>
          </a:p>
          <a:p>
            <a:endParaRPr sz="1300" dirty="0"/>
          </a:p>
          <a:p>
            <a:pPr algn="ctr">
              <a:buSzPct val="100000"/>
            </a:pPr>
            <a:r>
              <a:rPr sz="1700" dirty="0" err="1"/>
              <a:t>企業側のデメリット</a:t>
            </a:r>
            <a:endParaRPr sz="1700" dirty="0"/>
          </a:p>
          <a:p>
            <a:r>
              <a:rPr sz="1300" dirty="0"/>
              <a:t>ICOはまだ社会に浸透した仕組みであるとは言えず、ICOを行うことにより企業のイメージが低下する可能性がある。2019年現在ICOに関する法律は整備されていない部分が多いのが現状であり、法律や税務に関連した予期しないトラブルに巻き込まれる可能性がある。</a:t>
            </a:r>
          </a:p>
          <a:p>
            <a:pPr algn="ctr"/>
            <a:endParaRPr sz="1700" dirty="0"/>
          </a:p>
          <a:p>
            <a:pPr algn="ctr"/>
            <a:r>
              <a:rPr sz="1700" dirty="0" err="1"/>
              <a:t>投資家側のデメリット</a:t>
            </a:r>
            <a:endParaRPr sz="1700" dirty="0"/>
          </a:p>
          <a:p>
            <a:r>
              <a:rPr sz="1300" dirty="0"/>
              <a:t>企業に対しての第三者機関による審査がなく誰でも行う事ができることから、資金の持ち逃げや詐欺まがいのICOが存在する。投資を行う際には企業が出す事業の計画書をよく読み、自己責任で行う必要がある。</a:t>
            </a:r>
          </a:p>
        </p:txBody>
      </p:sp>
    </p:spTree>
    <p:extLst>
      <p:ext uri="{BB962C8B-B14F-4D97-AF65-F5344CB8AC3E}">
        <p14:creationId xmlns:p14="http://schemas.microsoft.com/office/powerpoint/2010/main" val="943993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xfrm>
            <a:off x="1358900" y="646113"/>
            <a:ext cx="4360863" cy="3271837"/>
          </a:xfrm>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r>
              <a:rPr sz="1300"/>
              <a:t>ICOと同じ企業の資金の調達方法の１つ</a:t>
            </a:r>
            <a:r>
              <a:rPr lang="ja-JP" altLang="en-US" sz="1300"/>
              <a:t>。</a:t>
            </a:r>
            <a:endParaRPr sz="1300"/>
          </a:p>
          <a:p>
            <a:pPr marL="298266" indent="-298266">
              <a:buFont typeface="Arial" panose="020B0604020202020204" pitchFamily="34" charset="0"/>
              <a:buChar char="•"/>
            </a:pPr>
            <a:r>
              <a:rPr sz="1300" err="1"/>
              <a:t>詐欺などの危険性の少ない安全なトークンとして保証される点がICOと異なる</a:t>
            </a:r>
            <a:r>
              <a:rPr sz="1300"/>
              <a:t>。</a:t>
            </a:r>
          </a:p>
          <a:p>
            <a:pPr marL="298266" indent="-298266">
              <a:buFont typeface="Arial" panose="020B0604020202020204" pitchFamily="34" charset="0"/>
              <a:buChar char="•"/>
            </a:pPr>
            <a:r>
              <a:rPr sz="1300" err="1"/>
              <a:t>証券としての条件を満たす事で気軽なトークンの発行はできないが、詐欺などの危険性の少ない安全なトークンとして保証される</a:t>
            </a:r>
            <a:r>
              <a:rPr sz="1300"/>
              <a:t>。</a:t>
            </a:r>
          </a:p>
        </p:txBody>
      </p:sp>
    </p:spTree>
    <p:extLst>
      <p:ext uri="{BB962C8B-B14F-4D97-AF65-F5344CB8AC3E}">
        <p14:creationId xmlns:p14="http://schemas.microsoft.com/office/powerpoint/2010/main" val="1152196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xfrm>
            <a:off x="1358900" y="646113"/>
            <a:ext cx="4360863" cy="3271837"/>
          </a:xfrm>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a:t>ウォレットは、仮想通貨を管理するための「鍵」の管理を行う。鍵とは所有する通貨を利用する際に必要な文字列であり、鍵から「アドレス」という文字列が作成される。</a:t>
            </a:r>
          </a:p>
          <a:p>
            <a:endParaRPr sz="1300"/>
          </a:p>
          <a:p>
            <a:pPr marL="178960" indent="-178960">
              <a:buSzPct val="100000"/>
              <a:buFont typeface="Arial" panose="020B0604020202020204" pitchFamily="34" charset="0"/>
              <a:buChar char="•"/>
            </a:pPr>
            <a:r>
              <a:rPr sz="1300"/>
              <a:t>「</a:t>
            </a:r>
            <a:r>
              <a:rPr sz="1300" err="1"/>
              <a:t>鍵」と「アドレス」をそれぞれを身近なものに例えると</a:t>
            </a:r>
            <a:r>
              <a:rPr sz="1300"/>
              <a:t>、”</a:t>
            </a:r>
            <a:r>
              <a:rPr sz="1300" err="1"/>
              <a:t>鍵”は銀行口座の”暗証番号</a:t>
            </a:r>
            <a:r>
              <a:rPr lang="ja-JP" altLang="en-US" sz="1300"/>
              <a:t>、</a:t>
            </a:r>
            <a:endParaRPr sz="1300"/>
          </a:p>
          <a:p>
            <a:r>
              <a:rPr sz="1300"/>
              <a:t>”</a:t>
            </a:r>
            <a:r>
              <a:rPr sz="1300" err="1"/>
              <a:t>アドレス”は銀行口座の”口座番号</a:t>
            </a:r>
            <a:r>
              <a:rPr sz="1300"/>
              <a:t>"</a:t>
            </a:r>
            <a:r>
              <a:rPr lang="ja-JP" altLang="en-US" sz="1300"/>
              <a:t>である。</a:t>
            </a:r>
            <a:r>
              <a:rPr sz="1300"/>
              <a:t>2つ揃っていないと通貨を利用することができない</a:t>
            </a:r>
            <a:r>
              <a:rPr lang="ja-JP" altLang="en-US" sz="1300"/>
              <a:t>。</a:t>
            </a:r>
            <a:endParaRPr sz="1300"/>
          </a:p>
          <a:p>
            <a:endParaRPr sz="1300"/>
          </a:p>
          <a:p>
            <a:pPr marL="178960" indent="-178960">
              <a:buFont typeface="Arial" panose="020B0604020202020204" pitchFamily="34" charset="0"/>
              <a:buChar char="•"/>
            </a:pPr>
            <a:r>
              <a:rPr sz="1300"/>
              <a:t>銀行口座の暗証番号を忘れた際には、身分の照会などを行うことで、暗証番号の再発行を行なってもらうことができるが、仮想通貨は管理者が存在しないため、再発行を行なっている機関は存在しない。このような理由から鍵の管理には細心の注意を払わなければならない</a:t>
            </a:r>
            <a:r>
              <a:rPr lang="ja-JP" altLang="en-US" sz="1300"/>
              <a:t>。</a:t>
            </a:r>
            <a:endParaRPr sz="1300"/>
          </a:p>
          <a:p>
            <a:r>
              <a:rPr sz="1300"/>
              <a:t>		</a:t>
            </a:r>
          </a:p>
        </p:txBody>
      </p:sp>
    </p:spTree>
    <p:extLst>
      <p:ext uri="{BB962C8B-B14F-4D97-AF65-F5344CB8AC3E}">
        <p14:creationId xmlns:p14="http://schemas.microsoft.com/office/powerpoint/2010/main" val="271016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1358900" y="646113"/>
            <a:ext cx="4360863" cy="3271837"/>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endParaRPr/>
          </a:p>
          <a:p>
            <a:r>
              <a:rPr sz="1300" err="1"/>
              <a:t>ウォレットには鍵の保管方法が異なる複数の種類が存在する</a:t>
            </a:r>
            <a:r>
              <a:rPr lang="ja-JP" altLang="en-US" sz="1300"/>
              <a:t>。</a:t>
            </a:r>
            <a:endParaRPr sz="1300"/>
          </a:p>
          <a:p>
            <a:endParaRPr/>
          </a:p>
          <a:p>
            <a:pPr algn="ctr">
              <a:buSzPct val="100000"/>
            </a:pPr>
            <a:r>
              <a:rPr sz="1700" b="1" err="1"/>
              <a:t>ホットウォレット</a:t>
            </a:r>
            <a:endParaRPr sz="1700" b="1"/>
          </a:p>
          <a:p>
            <a:pPr marL="298266" indent="-298266">
              <a:buFont typeface="Arial" panose="020B0604020202020204" pitchFamily="34" charset="0"/>
              <a:buChar char="•"/>
            </a:pPr>
            <a:r>
              <a:rPr sz="1300" err="1"/>
              <a:t>オンライン状態で鍵を保存するウォレット</a:t>
            </a:r>
            <a:endParaRPr sz="1300"/>
          </a:p>
          <a:p>
            <a:pPr marL="298266" indent="-298266">
              <a:buFont typeface="Arial" panose="020B0604020202020204" pitchFamily="34" charset="0"/>
              <a:buChar char="•"/>
            </a:pPr>
            <a:r>
              <a:rPr sz="1300" err="1"/>
              <a:t>オンラインで鍵を管理しているので素早く通貨の送金などを行うことができる</a:t>
            </a:r>
            <a:r>
              <a:rPr lang="ja-JP" altLang="en-US" sz="1300"/>
              <a:t>。</a:t>
            </a:r>
            <a:endParaRPr sz="1300"/>
          </a:p>
          <a:p>
            <a:pPr marL="298266" indent="-298266">
              <a:buFont typeface="Arial" panose="020B0604020202020204" pitchFamily="34" charset="0"/>
              <a:buChar char="•"/>
            </a:pPr>
            <a:r>
              <a:rPr sz="1300" err="1"/>
              <a:t>オンラインにあることでサイバー攻撃などで鍵が流出する可能性</a:t>
            </a:r>
            <a:r>
              <a:rPr lang="ja-JP" altLang="en-US" sz="1300"/>
              <a:t>が</a:t>
            </a:r>
            <a:r>
              <a:rPr sz="1300" err="1"/>
              <a:t>ある。鍵が流出すると、その鍵に紐づいたアドレスで管理していた通貨は流出してしまう</a:t>
            </a:r>
            <a:r>
              <a:rPr sz="1300"/>
              <a:t>。</a:t>
            </a:r>
            <a:endParaRPr lang="en-US" altLang="ja-JP" sz="1300"/>
          </a:p>
          <a:p>
            <a:pPr marL="298266" indent="-298266">
              <a:buFont typeface="Arial" panose="020B0604020202020204" pitchFamily="34" charset="0"/>
              <a:buChar char="•"/>
            </a:pPr>
            <a:endParaRPr sz="1300"/>
          </a:p>
          <a:p>
            <a:pPr algn="ctr">
              <a:buSzPct val="100000"/>
            </a:pPr>
            <a:r>
              <a:rPr sz="1700" b="1"/>
              <a:t>ホットウォレットの種類</a:t>
            </a:r>
          </a:p>
          <a:p>
            <a:pPr marL="298266" indent="-298266">
              <a:buFont typeface="Arial" panose="020B0604020202020204" pitchFamily="34" charset="0"/>
              <a:buChar char="•"/>
            </a:pPr>
            <a:r>
              <a:rPr sz="1300" err="1"/>
              <a:t>ウォレット機能を提供するwebサービス</a:t>
            </a:r>
            <a:r>
              <a:rPr lang="ja-JP" altLang="en-US" sz="1300"/>
              <a:t>である</a:t>
            </a:r>
            <a:r>
              <a:rPr lang="en-US" altLang="ja-JP" sz="1300"/>
              <a:t>web</a:t>
            </a:r>
            <a:r>
              <a:rPr lang="ja-JP" altLang="en-US" sz="1300"/>
              <a:t>ウォレット</a:t>
            </a:r>
            <a:r>
              <a:rPr sz="1300" err="1"/>
              <a:t>や、ソフトウェアとして提供されるソフトウェアウォレットがある</a:t>
            </a:r>
            <a:r>
              <a:rPr sz="1300"/>
              <a:t>。</a:t>
            </a:r>
          </a:p>
        </p:txBody>
      </p:sp>
    </p:spTree>
    <p:extLst>
      <p:ext uri="{BB962C8B-B14F-4D97-AF65-F5344CB8AC3E}">
        <p14:creationId xmlns:p14="http://schemas.microsoft.com/office/powerpoint/2010/main" val="2154599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xfrm>
            <a:off x="1358900" y="646113"/>
            <a:ext cx="4360863" cy="3271837"/>
          </a:xfrm>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pPr algn="ctr">
              <a:buSzPct val="100000"/>
            </a:pPr>
            <a:r>
              <a:rPr sz="1700" dirty="0" err="1"/>
              <a:t>コールドウォレット</a:t>
            </a:r>
            <a:endParaRPr sz="1700" dirty="0"/>
          </a:p>
          <a:p>
            <a:pPr marL="298266" indent="-298266">
              <a:buFont typeface="Arial" panose="020B0604020202020204" pitchFamily="34" charset="0"/>
              <a:buChar char="•"/>
            </a:pPr>
            <a:r>
              <a:rPr sz="1300" dirty="0" err="1"/>
              <a:t>オフラインの状態で保存するウォレット</a:t>
            </a:r>
            <a:endParaRPr sz="1300" dirty="0"/>
          </a:p>
          <a:p>
            <a:pPr marL="298266" indent="-298266">
              <a:buFont typeface="Arial" panose="020B0604020202020204" pitchFamily="34" charset="0"/>
              <a:buChar char="•"/>
            </a:pPr>
            <a:r>
              <a:rPr sz="1300" dirty="0" err="1"/>
              <a:t>鍵を利用する時だけ、オンラインにするので鍵の流出の可能性は低い</a:t>
            </a:r>
            <a:r>
              <a:rPr sz="1300" dirty="0"/>
              <a:t>。</a:t>
            </a:r>
          </a:p>
          <a:p>
            <a:pPr marL="298266" indent="-298266">
              <a:buFont typeface="Arial" panose="020B0604020202020204" pitchFamily="34" charset="0"/>
              <a:buChar char="•"/>
            </a:pPr>
            <a:r>
              <a:rPr sz="1300" dirty="0" err="1"/>
              <a:t>オフラインで保存しているので、ホットウォレットに比べると、利用までに時間がかかる</a:t>
            </a:r>
            <a:r>
              <a:rPr lang="ja-JP" altLang="en-US" sz="1300" dirty="0" err="1"/>
              <a:t>。</a:t>
            </a:r>
            <a:endParaRPr sz="1300" dirty="0"/>
          </a:p>
          <a:p>
            <a:pPr marL="298266" indent="-298266">
              <a:buFont typeface="Arial" panose="020B0604020202020204" pitchFamily="34" charset="0"/>
              <a:buChar char="•"/>
            </a:pPr>
            <a:r>
              <a:rPr sz="1300" dirty="0" err="1"/>
              <a:t>コールドウォレットは鍵の管理を自身で行うため、細心の注意を払う必要がある</a:t>
            </a:r>
            <a:r>
              <a:rPr sz="1300" dirty="0"/>
              <a:t>。</a:t>
            </a:r>
          </a:p>
          <a:p>
            <a:endParaRPr dirty="0"/>
          </a:p>
          <a:p>
            <a:pPr algn="ctr">
              <a:buSzPct val="100000"/>
            </a:pPr>
            <a:r>
              <a:rPr sz="1700" dirty="0" err="1"/>
              <a:t>コールドウォレットの種類</a:t>
            </a:r>
            <a:endParaRPr sz="1700" dirty="0"/>
          </a:p>
          <a:p>
            <a:pPr marL="298266" indent="-298266">
              <a:buFont typeface="Arial" panose="020B0604020202020204" pitchFamily="34" charset="0"/>
              <a:buChar char="•"/>
            </a:pPr>
            <a:r>
              <a:rPr sz="1300" dirty="0" err="1"/>
              <a:t>鍵を管理するための専用のデバイスに保存するハードウェアウォレット</a:t>
            </a:r>
            <a:endParaRPr sz="1300" dirty="0"/>
          </a:p>
          <a:p>
            <a:pPr marL="298266" indent="-298266">
              <a:buFont typeface="Arial" panose="020B0604020202020204" pitchFamily="34" charset="0"/>
              <a:buChar char="•"/>
            </a:pPr>
            <a:r>
              <a:rPr sz="1300" dirty="0" err="1"/>
              <a:t>鍵を紙に書いて保存するペーパーウォレット</a:t>
            </a:r>
            <a:endParaRPr sz="1300" dirty="0"/>
          </a:p>
          <a:p>
            <a:pPr marL="298266" indent="-298266">
              <a:buFont typeface="Arial" panose="020B0604020202020204" pitchFamily="34" charset="0"/>
              <a:buChar char="•"/>
            </a:pPr>
            <a:r>
              <a:rPr sz="1300" dirty="0" err="1"/>
              <a:t>鍵を覚えて管理するブレインウォレット</a:t>
            </a:r>
            <a:endParaRPr sz="1300" dirty="0"/>
          </a:p>
          <a:p>
            <a:endParaRPr sz="1300" dirty="0"/>
          </a:p>
          <a:p>
            <a:pPr marL="298266" indent="-298266">
              <a:buSzPct val="100000"/>
              <a:buFont typeface="Arial" panose="020B0604020202020204" pitchFamily="34" charset="0"/>
              <a:buChar char="•"/>
            </a:pPr>
            <a:r>
              <a:rPr sz="1300" dirty="0" err="1"/>
              <a:t>ハードウェアウォレット、ペーパーウォレットには物理的な盗難、紛失、破損の可能性があるので注意する必要がある</a:t>
            </a:r>
            <a:endParaRPr sz="1300" dirty="0"/>
          </a:p>
          <a:p>
            <a:pPr marL="298266" indent="-298266">
              <a:buSzPct val="100000"/>
              <a:buFont typeface="Arial" panose="020B0604020202020204" pitchFamily="34" charset="0"/>
              <a:buChar char="•"/>
            </a:pPr>
            <a:r>
              <a:rPr sz="1300" dirty="0" err="1"/>
              <a:t>ペーパーウォレットは普通の紙に書いて鍵を保存しても良いが、鍵を関するための専用の紙も販売されている</a:t>
            </a:r>
            <a:r>
              <a:rPr lang="ja-JP" altLang="en-US" sz="1300" dirty="0" err="1"/>
              <a:t>。</a:t>
            </a:r>
            <a:endParaRPr sz="1300" dirty="0"/>
          </a:p>
        </p:txBody>
      </p:sp>
    </p:spTree>
    <p:extLst>
      <p:ext uri="{BB962C8B-B14F-4D97-AF65-F5344CB8AC3E}">
        <p14:creationId xmlns:p14="http://schemas.microsoft.com/office/powerpoint/2010/main" val="250845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body" sz="quarter" idx="1"/>
          </p:nvPr>
        </p:nvSpPr>
        <p:spPr/>
        <p:txBody>
          <a:bodyPr/>
          <a:lstStyle/>
          <a:p>
            <a:pPr marL="298266" indent="-298266">
              <a:buFont typeface="Arial" panose="020B0604020202020204" pitchFamily="34" charset="0"/>
              <a:buChar char="•"/>
            </a:pPr>
            <a:r>
              <a:rPr lang="ja-JP" altLang="en-US" sz="1300"/>
              <a:t>ブロックチェーンには様々な解釈が存在する。</a:t>
            </a:r>
          </a:p>
          <a:p>
            <a:pPr marL="298266" indent="-298266">
              <a:buFont typeface="Arial" panose="020B0604020202020204" pitchFamily="34" charset="0"/>
              <a:buChar char="•"/>
            </a:pPr>
            <a:r>
              <a:rPr lang="ja-JP" altLang="en-US" sz="1300"/>
              <a:t>ブロックチェーンに厳密な定義は存在しない。</a:t>
            </a:r>
          </a:p>
          <a:p>
            <a:pPr marL="298266" indent="-298266">
              <a:buFont typeface="Arial" panose="020B0604020202020204" pitchFamily="34" charset="0"/>
              <a:buChar char="•"/>
            </a:pPr>
            <a:r>
              <a:rPr lang="ja-JP" altLang="en-US" sz="1300"/>
              <a:t>「ここまでがブロックチェーンで、ここからはブロックチェーンではない」という線引きは難しい。</a:t>
            </a:r>
            <a:endParaRPr lang="en-US" altLang="ja-JP" sz="1300"/>
          </a:p>
          <a:p>
            <a:endParaRPr lang="ja-JP" altLang="en-US" sz="1300"/>
          </a:p>
        </p:txBody>
      </p:sp>
      <p:sp>
        <p:nvSpPr>
          <p:cNvPr id="3" name="スライド イメージ プレースホルダー 2">
            <a:extLst>
              <a:ext uri="{FF2B5EF4-FFF2-40B4-BE49-F238E27FC236}">
                <a16:creationId xmlns="" xmlns:a16="http://schemas.microsoft.com/office/drawing/2014/main" id="{6CE30698-27E6-4763-8CFC-EF2ABB36653F}"/>
              </a:ext>
            </a:extLst>
          </p:cNvPr>
          <p:cNvSpPr>
            <a:spLocks noGrp="1" noRot="1" noChangeAspect="1"/>
          </p:cNvSpPr>
          <p:nvPr>
            <p:ph type="sldImg"/>
          </p:nvPr>
        </p:nvSpPr>
        <p:spPr>
          <a:xfrm>
            <a:off x="1363663" y="641350"/>
            <a:ext cx="4371975" cy="3279775"/>
          </a:xfrm>
          <a:prstGeom prst="rect">
            <a:avLst/>
          </a:prstGeom>
        </p:spPr>
      </p:sp>
    </p:spTree>
    <p:extLst>
      <p:ext uri="{BB962C8B-B14F-4D97-AF65-F5344CB8AC3E}">
        <p14:creationId xmlns:p14="http://schemas.microsoft.com/office/powerpoint/2010/main" val="2997394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1358900" y="646113"/>
            <a:ext cx="4360863" cy="3271837"/>
          </a:xfrm>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rPr sz="1300" err="1"/>
              <a:t>ウォレットは「非決定性ウォレット」と「決定性ウォレット」に分類することもできる。これらは秘密鍵の作成のプロセスが異なる</a:t>
            </a:r>
            <a:r>
              <a:rPr sz="1300"/>
              <a:t>。</a:t>
            </a:r>
          </a:p>
          <a:p>
            <a:endParaRPr sz="1300"/>
          </a:p>
          <a:p>
            <a:pPr algn="ctr"/>
            <a:r>
              <a:rPr sz="1700" b="1" err="1"/>
              <a:t>非決定性ウォレット</a:t>
            </a:r>
            <a:endParaRPr sz="1700" b="1"/>
          </a:p>
          <a:p>
            <a:pPr marL="178960" indent="-178960">
              <a:buFont typeface="Arial" panose="020B0604020202020204" pitchFamily="34" charset="0"/>
              <a:buChar char="•"/>
            </a:pPr>
            <a:r>
              <a:rPr sz="1300" err="1"/>
              <a:t>ランダムに秘密鍵が作成される</a:t>
            </a:r>
            <a:r>
              <a:rPr lang="ja-JP" altLang="en-US" sz="1300"/>
              <a:t>。</a:t>
            </a:r>
            <a:endParaRPr sz="1300"/>
          </a:p>
          <a:p>
            <a:pPr marL="178960" indent="-178960">
              <a:buFont typeface="Arial" panose="020B0604020202020204" pitchFamily="34" charset="0"/>
              <a:buChar char="•"/>
            </a:pPr>
            <a:r>
              <a:rPr sz="1300" err="1"/>
              <a:t>鍵同士に関連はないので、作成した全ての鍵を管理しなければならない</a:t>
            </a:r>
            <a:r>
              <a:rPr lang="ja-JP" altLang="en-US" sz="1300"/>
              <a:t>。</a:t>
            </a:r>
            <a:endParaRPr sz="1300"/>
          </a:p>
          <a:p>
            <a:endParaRPr sz="1300"/>
          </a:p>
          <a:p>
            <a:pPr algn="ctr"/>
            <a:r>
              <a:rPr sz="1700" b="1" err="1"/>
              <a:t>決定性ウォレット</a:t>
            </a:r>
            <a:endParaRPr sz="1700" b="1"/>
          </a:p>
          <a:p>
            <a:pPr marL="178960" indent="-178960">
              <a:buFont typeface="Arial" panose="020B0604020202020204" pitchFamily="34" charset="0"/>
              <a:buChar char="•"/>
            </a:pPr>
            <a:r>
              <a:rPr sz="1300" err="1"/>
              <a:t>シードと呼ばれる値を元に複数の秘密鍵が作成される</a:t>
            </a:r>
            <a:r>
              <a:rPr sz="1300"/>
              <a:t>。</a:t>
            </a:r>
          </a:p>
          <a:p>
            <a:endParaRPr sz="1300"/>
          </a:p>
        </p:txBody>
      </p:sp>
    </p:spTree>
    <p:extLst>
      <p:ext uri="{BB962C8B-B14F-4D97-AF65-F5344CB8AC3E}">
        <p14:creationId xmlns:p14="http://schemas.microsoft.com/office/powerpoint/2010/main" val="2499136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1358900" y="646113"/>
            <a:ext cx="4360863" cy="3271837"/>
          </a:xfrm>
          <a:prstGeom prst="rect">
            <a:avLst/>
          </a:prstGeom>
        </p:spPr>
        <p:txBody>
          <a:bodyPr/>
          <a:lstStyle/>
          <a:p>
            <a:endParaRPr/>
          </a:p>
        </p:txBody>
      </p:sp>
      <p:sp>
        <p:nvSpPr>
          <p:cNvPr id="487" name="Shape 487"/>
          <p:cNvSpPr>
            <a:spLocks noGrp="1"/>
          </p:cNvSpPr>
          <p:nvPr>
            <p:ph type="body" sz="quarter" idx="1"/>
          </p:nvPr>
        </p:nvSpPr>
        <p:spPr>
          <a:xfrm>
            <a:off x="290429" y="4193699"/>
            <a:ext cx="6582988" cy="5693562"/>
          </a:xfrm>
          <a:prstGeom prst="rect">
            <a:avLst/>
          </a:prstGeom>
        </p:spPr>
        <p:txBody>
          <a:bodyPr/>
          <a:lstStyle/>
          <a:p>
            <a:endParaRPr sz="1300" dirty="0"/>
          </a:p>
          <a:p>
            <a:pPr algn="ctr"/>
            <a:r>
              <a:rPr sz="1700" dirty="0" err="1"/>
              <a:t>決定性ウォレットの鍵の作成について</a:t>
            </a:r>
            <a:endParaRPr sz="1700" dirty="0"/>
          </a:p>
          <a:p>
            <a:pPr marL="178960" indent="-178960">
              <a:buFont typeface="Arial" panose="020B0604020202020204" pitchFamily="34" charset="0"/>
              <a:buChar char="•"/>
            </a:pPr>
            <a:r>
              <a:rPr sz="1300" dirty="0"/>
              <a:t>「シード」と呼ばれる文字列からランダムに生成された1つの数値を元に多数の鍵が作成される</a:t>
            </a:r>
          </a:p>
          <a:p>
            <a:pPr marL="178960" indent="-178960">
              <a:buFont typeface="Arial" panose="020B0604020202020204" pitchFamily="34" charset="0"/>
              <a:buChar char="•"/>
            </a:pPr>
            <a:r>
              <a:rPr sz="1300" dirty="0" err="1"/>
              <a:t>全ての鍵を管理する必要はなく、シードから全ての鍵の情報を復元することができる</a:t>
            </a:r>
            <a:r>
              <a:rPr lang="ja-JP" altLang="en-US" sz="1300" dirty="0" err="1"/>
              <a:t>。</a:t>
            </a:r>
            <a:endParaRPr sz="1300" dirty="0"/>
          </a:p>
          <a:p>
            <a:endParaRPr sz="1300" dirty="0"/>
          </a:p>
          <a:p>
            <a:pPr algn="ctr"/>
            <a:r>
              <a:rPr sz="1700" dirty="0" err="1"/>
              <a:t>ニーモニックコード</a:t>
            </a:r>
            <a:endParaRPr sz="1700" dirty="0"/>
          </a:p>
          <a:p>
            <a:pPr marL="178960" indent="-178960">
              <a:buFont typeface="Arial" panose="020B0604020202020204" pitchFamily="34" charset="0"/>
              <a:buChar char="•"/>
            </a:pPr>
            <a:r>
              <a:rPr sz="1300" dirty="0" err="1"/>
              <a:t>シードを「Mnemonic</a:t>
            </a:r>
            <a:r>
              <a:rPr sz="1300" dirty="0"/>
              <a:t> Code」と呼ばれる12から24個の英単語で表す。</a:t>
            </a:r>
          </a:p>
          <a:p>
            <a:pPr marL="178960" indent="-178960">
              <a:buFont typeface="Arial" panose="020B0604020202020204" pitchFamily="34" charset="0"/>
              <a:buChar char="•"/>
            </a:pPr>
            <a:r>
              <a:rPr sz="1300" dirty="0" err="1"/>
              <a:t>ランダムな文字列に比べて、英単語の方が可読性が高く、転写のミスが少ないためこのような方法がとられる</a:t>
            </a:r>
            <a:r>
              <a:rPr lang="ja-JP" altLang="en-US" sz="1300" dirty="0" err="1"/>
              <a:t>。</a:t>
            </a:r>
            <a:endParaRPr sz="1300" dirty="0"/>
          </a:p>
        </p:txBody>
      </p:sp>
    </p:spTree>
    <p:extLst>
      <p:ext uri="{BB962C8B-B14F-4D97-AF65-F5344CB8AC3E}">
        <p14:creationId xmlns:p14="http://schemas.microsoft.com/office/powerpoint/2010/main" val="1103730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 xmlns:a16="http://schemas.microsoft.com/office/drawing/2014/main" id="{AB79529D-E751-4E5C-820B-525271E86ABE}"/>
              </a:ext>
            </a:extLst>
          </p:cNvPr>
          <p:cNvSpPr>
            <a:spLocks noGrp="1" noRot="1" noChangeAspect="1"/>
          </p:cNvSpPr>
          <p:nvPr>
            <p:ph type="sldImg"/>
          </p:nvPr>
        </p:nvSpPr>
        <p:spPr>
          <a:xfrm>
            <a:off x="1366838" y="614363"/>
            <a:ext cx="4364037" cy="3273425"/>
          </a:xfrm>
        </p:spPr>
      </p:sp>
      <p:sp>
        <p:nvSpPr>
          <p:cNvPr id="5" name="ノート プレースホルダー 4">
            <a:extLst>
              <a:ext uri="{FF2B5EF4-FFF2-40B4-BE49-F238E27FC236}">
                <a16:creationId xmlns="" xmlns:a16="http://schemas.microsoft.com/office/drawing/2014/main" id="{200D0561-8BE6-4D13-BC6D-04FA8AD797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16249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xfrm>
            <a:off x="1358900" y="646113"/>
            <a:ext cx="4360863" cy="3271837"/>
          </a:xfrm>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pPr algn="ctr"/>
            <a:r>
              <a:rPr sz="1700" dirty="0" err="1"/>
              <a:t>ブロックチェーンの処理の流れをカードゲームを通じて理解する</a:t>
            </a:r>
            <a:endParaRPr lang="en-US" altLang="ja-JP" sz="1700" dirty="0"/>
          </a:p>
          <a:p>
            <a:pPr algn="l"/>
            <a:endParaRPr lang="en-US" altLang="ja-JP" sz="1700" dirty="0"/>
          </a:p>
          <a:p>
            <a:pPr marL="178960" indent="-178960" algn="l">
              <a:buFont typeface="Arial" panose="020B0604020202020204" pitchFamily="34" charset="0"/>
              <a:buChar char="•"/>
            </a:pPr>
            <a:r>
              <a:rPr lang="en-US" altLang="ja-JP" sz="1300" dirty="0"/>
              <a:t>4</a:t>
            </a:r>
            <a:r>
              <a:rPr lang="ja-JP" altLang="en-US" sz="1300" dirty="0"/>
              <a:t>～</a:t>
            </a:r>
            <a:r>
              <a:rPr lang="en-US" altLang="ja-JP" sz="1300" dirty="0"/>
              <a:t>5</a:t>
            </a:r>
            <a:r>
              <a:rPr lang="ja-JP" altLang="en-US" sz="1300" dirty="0"/>
              <a:t>人のグループを作成する。</a:t>
            </a:r>
            <a:endParaRPr sz="1300" dirty="0"/>
          </a:p>
          <a:p>
            <a:endParaRPr dirty="0"/>
          </a:p>
        </p:txBody>
      </p:sp>
    </p:spTree>
    <p:extLst>
      <p:ext uri="{BB962C8B-B14F-4D97-AF65-F5344CB8AC3E}">
        <p14:creationId xmlns:p14="http://schemas.microsoft.com/office/powerpoint/2010/main" val="2344106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657225"/>
            <a:ext cx="4357687" cy="3270250"/>
          </a:xfrm>
        </p:spPr>
      </p:sp>
      <p:sp>
        <p:nvSpPr>
          <p:cNvPr id="3" name="ノート プレースホルダー 2"/>
          <p:cNvSpPr>
            <a:spLocks noGrp="1"/>
          </p:cNvSpPr>
          <p:nvPr>
            <p:ph type="body" idx="1"/>
          </p:nvPr>
        </p:nvSpPr>
        <p:spPr>
          <a:xfrm>
            <a:off x="290429" y="4193699"/>
            <a:ext cx="6582988" cy="5693562"/>
          </a:xfrm>
        </p:spPr>
        <p:txBody>
          <a:bodyPr/>
          <a:lstStyle/>
          <a:p>
            <a:r>
              <a:rPr kumimoji="1" lang="ja-JP" altLang="en-US" sz="1300"/>
              <a:t>巻末のブロックチェーンゲームのためのカードを事前に印刷しておき、このタイミングで配布する。</a:t>
            </a:r>
          </a:p>
        </p:txBody>
      </p:sp>
    </p:spTree>
    <p:extLst>
      <p:ext uri="{BB962C8B-B14F-4D97-AF65-F5344CB8AC3E}">
        <p14:creationId xmlns:p14="http://schemas.microsoft.com/office/powerpoint/2010/main" val="1592471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8425" y="633413"/>
            <a:ext cx="4360863" cy="3271837"/>
          </a:xfrm>
        </p:spPr>
      </p:sp>
      <p:sp>
        <p:nvSpPr>
          <p:cNvPr id="3" name="ノート プレースホルダー 2"/>
          <p:cNvSpPr>
            <a:spLocks noGrp="1"/>
          </p:cNvSpPr>
          <p:nvPr>
            <p:ph type="body" idx="1"/>
          </p:nvPr>
        </p:nvSpPr>
        <p:spPr/>
        <p:txBody>
          <a:bodyPr/>
          <a:lstStyle/>
          <a:p>
            <a:pPr marL="298266" indent="-298266">
              <a:buFont typeface="Arial" panose="020B0604020202020204" pitchFamily="34" charset="0"/>
              <a:buChar char="•"/>
            </a:pPr>
            <a:r>
              <a:rPr kumimoji="1" lang="ja-JP" altLang="en-US" sz="1300"/>
              <a:t>自身に配布されたアドレスのカードから、自身に割り振られたアドレスを確認する。</a:t>
            </a:r>
            <a:endParaRPr kumimoji="1" lang="en-US" altLang="ja-JP" sz="1300"/>
          </a:p>
          <a:p>
            <a:pPr marL="298266" indent="-298266">
              <a:buFont typeface="Arial" panose="020B0604020202020204" pitchFamily="34" charset="0"/>
              <a:buChar char="•"/>
            </a:pPr>
            <a:r>
              <a:rPr kumimoji="1" lang="ja-JP" altLang="en-US" sz="1300"/>
              <a:t>確認が終わるとグループ全体で全員のアドレスを共有する。</a:t>
            </a:r>
            <a:endParaRPr kumimoji="1" lang="en-US" altLang="ja-JP" sz="1300"/>
          </a:p>
          <a:p>
            <a:pPr marL="298266" indent="-298266">
              <a:buFont typeface="Arial" panose="020B0604020202020204" pitchFamily="34" charset="0"/>
              <a:buChar char="•"/>
            </a:pPr>
            <a:r>
              <a:rPr kumimoji="1" lang="ja-JP" altLang="en-US" sz="1300"/>
              <a:t>このゲームではブロックが通貨の取引の記録が書かれた台帳として機能する。</a:t>
            </a:r>
            <a:endParaRPr kumimoji="1" lang="en-US" altLang="ja-JP" sz="1300"/>
          </a:p>
          <a:p>
            <a:pPr marL="298266" indent="-298266">
              <a:buFont typeface="Arial" panose="020B0604020202020204" pitchFamily="34" charset="0"/>
              <a:buChar char="•"/>
            </a:pPr>
            <a:r>
              <a:rPr kumimoji="1" lang="ja-JP" altLang="en-US" sz="1300"/>
              <a:t>配布されたジェネシスブロックから全員が保有している通貨の額を確認する。</a:t>
            </a:r>
            <a:endParaRPr kumimoji="1" lang="en-US" altLang="ja-JP" sz="1300"/>
          </a:p>
          <a:p>
            <a:pPr marL="298266" indent="-298266">
              <a:buFont typeface="Arial" panose="020B0604020202020204" pitchFamily="34" charset="0"/>
              <a:buChar char="•"/>
            </a:pPr>
            <a:r>
              <a:rPr kumimoji="1" lang="ja-JP" altLang="en-US" sz="1300"/>
              <a:t>このテキストではアドレス</a:t>
            </a:r>
            <a:r>
              <a:rPr kumimoji="1" lang="en-US" altLang="ja-JP" sz="1300"/>
              <a:t>10</a:t>
            </a:r>
            <a:r>
              <a:rPr kumimoji="1" lang="ja-JP" altLang="en-US" sz="1300"/>
              <a:t>が</a:t>
            </a:r>
            <a:r>
              <a:rPr kumimoji="1" lang="en-US" altLang="ja-JP" sz="1300"/>
              <a:t>100BTC</a:t>
            </a:r>
            <a:r>
              <a:rPr kumimoji="1" lang="ja-JP" altLang="en-US" sz="1300"/>
              <a:t>所有していることを確認できる。</a:t>
            </a:r>
            <a:endParaRPr kumimoji="1" lang="en-US" altLang="ja-JP" sz="1300"/>
          </a:p>
        </p:txBody>
      </p:sp>
    </p:spTree>
    <p:extLst>
      <p:ext uri="{BB962C8B-B14F-4D97-AF65-F5344CB8AC3E}">
        <p14:creationId xmlns:p14="http://schemas.microsoft.com/office/powerpoint/2010/main" val="3389887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8425" y="611188"/>
            <a:ext cx="4360863" cy="327183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99645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6838" y="592138"/>
            <a:ext cx="4364037" cy="3273425"/>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送金作業を行う。</a:t>
            </a:r>
            <a:endParaRPr kumimoji="1" lang="en-US" altLang="ja-JP" sz="1300"/>
          </a:p>
          <a:p>
            <a:pPr marL="178960" indent="-178960">
              <a:buFont typeface="Arial" panose="020B0604020202020204" pitchFamily="34" charset="0"/>
              <a:buChar char="•"/>
            </a:pPr>
            <a:r>
              <a:rPr kumimoji="1" lang="ja-JP" altLang="en-US" sz="1300"/>
              <a:t>初めに送金することができるのは、通貨を所有している</a:t>
            </a:r>
            <a:r>
              <a:rPr kumimoji="1" lang="en-US" altLang="ja-JP" sz="1300"/>
              <a:t>A</a:t>
            </a:r>
            <a:r>
              <a:rPr kumimoji="1" lang="ja-JP" altLang="en-US" sz="1300"/>
              <a:t>さんのみである。</a:t>
            </a:r>
            <a:endParaRPr kumimoji="1" lang="en-US" altLang="ja-JP" sz="1300"/>
          </a:p>
          <a:p>
            <a:pPr marL="178960" indent="-178960">
              <a:buFont typeface="Arial" panose="020B0604020202020204" pitchFamily="34" charset="0"/>
              <a:buChar char="•"/>
            </a:pPr>
            <a:r>
              <a:rPr kumimoji="1" lang="ja-JP" altLang="en-US" sz="1300"/>
              <a:t>トランザクションの記入方法は次のスライドで示す。</a:t>
            </a:r>
          </a:p>
        </p:txBody>
      </p:sp>
    </p:spTree>
    <p:extLst>
      <p:ext uri="{BB962C8B-B14F-4D97-AF65-F5344CB8AC3E}">
        <p14:creationId xmlns:p14="http://schemas.microsoft.com/office/powerpoint/2010/main" val="258597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6838" y="592138"/>
            <a:ext cx="4364037" cy="3273425"/>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en-US" altLang="ja-JP" sz="1300"/>
              <a:t>A</a:t>
            </a:r>
            <a:r>
              <a:rPr kumimoji="1" lang="ja-JP" altLang="en-US" sz="1300"/>
              <a:t>さんが</a:t>
            </a:r>
            <a:r>
              <a:rPr kumimoji="1" lang="en-US" altLang="ja-JP" sz="1300"/>
              <a:t>B</a:t>
            </a:r>
            <a:r>
              <a:rPr kumimoji="1" lang="ja-JP" altLang="en-US" sz="1300"/>
              <a:t>さんに</a:t>
            </a:r>
            <a:r>
              <a:rPr kumimoji="1" lang="en-US" altLang="ja-JP" sz="1300"/>
              <a:t>50BTC</a:t>
            </a:r>
            <a:r>
              <a:rPr kumimoji="1" lang="ja-JP" altLang="en-US" sz="1300"/>
              <a:t>送金するトランザクションを例に示す。</a:t>
            </a:r>
            <a:endParaRPr kumimoji="1" lang="en-US" altLang="ja-JP" sz="1300"/>
          </a:p>
          <a:p>
            <a:pPr marL="178960" indent="-178960">
              <a:buFont typeface="Arial" panose="020B0604020202020204" pitchFamily="34" charset="0"/>
              <a:buChar char="•"/>
            </a:pPr>
            <a:r>
              <a:rPr kumimoji="1" lang="ja-JP" altLang="en-US" sz="1300"/>
              <a:t>サインの欄には</a:t>
            </a:r>
            <a:r>
              <a:rPr kumimoji="1" lang="en-US" altLang="ja-JP" sz="1300"/>
              <a:t>A</a:t>
            </a:r>
            <a:r>
              <a:rPr kumimoji="1" lang="ja-JP" altLang="en-US" sz="1300"/>
              <a:t>さんがトランザクションを発行したことが確認できるように</a:t>
            </a:r>
            <a:r>
              <a:rPr kumimoji="1" lang="en-US" altLang="ja-JP" sz="1300"/>
              <a:t>A</a:t>
            </a:r>
            <a:r>
              <a:rPr kumimoji="1" lang="ja-JP" altLang="en-US" sz="1300"/>
              <a:t>さん固有のサインを行う。</a:t>
            </a:r>
          </a:p>
        </p:txBody>
      </p:sp>
    </p:spTree>
    <p:extLst>
      <p:ext uri="{BB962C8B-B14F-4D97-AF65-F5344CB8AC3E}">
        <p14:creationId xmlns:p14="http://schemas.microsoft.com/office/powerpoint/2010/main" val="1326074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603250"/>
            <a:ext cx="4357687" cy="3270250"/>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トランザクションはグループの人数分発行を行う。</a:t>
            </a:r>
            <a:endParaRPr kumimoji="1" lang="en-US" altLang="ja-JP" sz="1300"/>
          </a:p>
          <a:p>
            <a:pPr marL="178960" indent="-178960">
              <a:buFont typeface="Arial" panose="020B0604020202020204" pitchFamily="34" charset="0"/>
              <a:buChar char="•"/>
            </a:pPr>
            <a:r>
              <a:rPr kumimoji="1" lang="ja-JP" altLang="en-US" sz="1300"/>
              <a:t>トランザクションを受け取った人は、そのトランザクションが正当なものであるか検証を行う。検証の項目については、スライドに記述してある。</a:t>
            </a:r>
            <a:endParaRPr kumimoji="1" lang="en-US" altLang="ja-JP" sz="1300"/>
          </a:p>
          <a:p>
            <a:pPr marL="178960" indent="-178960">
              <a:buFont typeface="Arial" panose="020B0604020202020204" pitchFamily="34" charset="0"/>
              <a:buChar char="•"/>
            </a:pPr>
            <a:r>
              <a:rPr kumimoji="1" lang="ja-JP" altLang="en-US" sz="1300"/>
              <a:t>検証の結果正しいトランザクションであると判断すると、そのトランザクションは手元に保存しておく。</a:t>
            </a:r>
            <a:endParaRPr kumimoji="1" lang="en-US" altLang="ja-JP" sz="1300"/>
          </a:p>
          <a:p>
            <a:pPr marL="178960" indent="-178960">
              <a:buFont typeface="Arial" panose="020B0604020202020204" pitchFamily="34" charset="0"/>
              <a:buChar char="•"/>
            </a:pPr>
            <a:r>
              <a:rPr kumimoji="1" lang="ja-JP" altLang="en-US" sz="1300"/>
              <a:t>仮に不正なトランザクションであると判断した場合には、そのトランザクションを破棄し、破棄したことをトランザクションの発行者に通知する。</a:t>
            </a:r>
          </a:p>
        </p:txBody>
      </p:sp>
    </p:spTree>
    <p:extLst>
      <p:ext uri="{BB962C8B-B14F-4D97-AF65-F5344CB8AC3E}">
        <p14:creationId xmlns:p14="http://schemas.microsoft.com/office/powerpoint/2010/main" val="64241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body" sz="quarter" idx="1"/>
          </p:nvPr>
        </p:nvSpPr>
        <p:spPr/>
        <p:txBody>
          <a:bodyPr/>
          <a:lstStyle/>
          <a:p>
            <a:pPr marL="298266" indent="-298266">
              <a:buFont typeface="Arial" panose="020B0604020202020204" pitchFamily="34" charset="0"/>
              <a:buChar char="•"/>
            </a:pPr>
            <a:r>
              <a:rPr lang="ja-JP" altLang="en-US" sz="1300"/>
              <a:t>ここではブロックチェーンは「分散型台帳」であると定義する。</a:t>
            </a:r>
          </a:p>
          <a:p>
            <a:pPr marL="298266" indent="-298266">
              <a:buFont typeface="Arial" panose="020B0604020202020204" pitchFamily="34" charset="0"/>
              <a:buChar char="•"/>
            </a:pPr>
            <a:r>
              <a:rPr lang="ja-JP" altLang="en-US" sz="1300"/>
              <a:t>ブロックチェーンでは、参加者によりネットワークが形成され、その中で取引の記録が共有される。</a:t>
            </a:r>
          </a:p>
          <a:p>
            <a:pPr marL="298266" indent="-298266">
              <a:buFont typeface="Arial" panose="020B0604020202020204" pitchFamily="34" charset="0"/>
              <a:buChar char="•"/>
            </a:pPr>
            <a:r>
              <a:rPr lang="ja-JP" altLang="en-US" sz="1300"/>
              <a:t>単純に取引の記録を保存するだけの台帳ではなく、取引自体の処理もネットワーク内で行われる。</a:t>
            </a:r>
          </a:p>
        </p:txBody>
      </p:sp>
      <p:sp>
        <p:nvSpPr>
          <p:cNvPr id="3" name="スライド イメージ プレースホルダー 2">
            <a:extLst>
              <a:ext uri="{FF2B5EF4-FFF2-40B4-BE49-F238E27FC236}">
                <a16:creationId xmlns="" xmlns:a16="http://schemas.microsoft.com/office/drawing/2014/main" id="{E6ABA305-5256-4487-9964-1266104E3D8F}"/>
              </a:ext>
            </a:extLst>
          </p:cNvPr>
          <p:cNvSpPr>
            <a:spLocks noGrp="1" noRot="1" noChangeAspect="1"/>
          </p:cNvSpPr>
          <p:nvPr>
            <p:ph type="sldImg"/>
          </p:nvPr>
        </p:nvSpPr>
        <p:spPr>
          <a:xfrm>
            <a:off x="1352550" y="641350"/>
            <a:ext cx="4371975" cy="3279775"/>
          </a:xfrm>
          <a:prstGeom prst="rect">
            <a:avLst/>
          </a:prstGeom>
        </p:spPr>
      </p:sp>
    </p:spTree>
    <p:extLst>
      <p:ext uri="{BB962C8B-B14F-4D97-AF65-F5344CB8AC3E}">
        <p14:creationId xmlns:p14="http://schemas.microsoft.com/office/powerpoint/2010/main" val="35927008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620713"/>
            <a:ext cx="4357687" cy="3270250"/>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数回取引を行い、トランザクションが複数手元に溜まると、グループ全員がブロックの作成作業に入る。</a:t>
            </a:r>
            <a:endParaRPr kumimoji="1" lang="en-US" altLang="ja-JP" sz="1300"/>
          </a:p>
          <a:p>
            <a:pPr marL="178960" indent="-178960">
              <a:buFont typeface="Arial" panose="020B0604020202020204" pitchFamily="34" charset="0"/>
              <a:buChar char="•"/>
            </a:pPr>
            <a:r>
              <a:rPr kumimoji="1" lang="ja-JP" altLang="en-US" sz="1300"/>
              <a:t>一つの前に作ったブロックの情報を作成するブロックに書き写す。作成するブロックが一つ目であれば、ジェネシスブロックを参照する。</a:t>
            </a:r>
            <a:endParaRPr kumimoji="1" lang="en-US" altLang="ja-JP" sz="1300"/>
          </a:p>
          <a:p>
            <a:pPr marL="178960" indent="-178960">
              <a:buFont typeface="Arial" panose="020B0604020202020204" pitchFamily="34" charset="0"/>
              <a:buChar char="•"/>
            </a:pPr>
            <a:r>
              <a:rPr kumimoji="1" lang="ja-JP" altLang="en-US" sz="1300"/>
              <a:t>手元に保存しているトランザクションの情報をブロックに書き写す。</a:t>
            </a:r>
            <a:endParaRPr kumimoji="1" lang="en-US" altLang="ja-JP" sz="1300"/>
          </a:p>
          <a:p>
            <a:pPr marL="178960" indent="-178960">
              <a:buFont typeface="Arial" panose="020B0604020202020204" pitchFamily="34" charset="0"/>
              <a:buChar char="•"/>
            </a:pPr>
            <a:r>
              <a:rPr kumimoji="1" lang="ja-JP" altLang="en-US" sz="1300"/>
              <a:t>新規発行通貨の宛先の欄に自身のアドレスを記録する。</a:t>
            </a:r>
            <a:endParaRPr kumimoji="1" lang="en-US" altLang="ja-JP" sz="1300"/>
          </a:p>
          <a:p>
            <a:pPr marL="178960" indent="-178960">
              <a:buFont typeface="Arial" panose="020B0604020202020204" pitchFamily="34" charset="0"/>
              <a:buChar char="•"/>
            </a:pPr>
            <a:r>
              <a:rPr kumimoji="1" lang="ja-JP" altLang="en-US" sz="1300"/>
              <a:t>ここまでのブロックの作成方法については、次のスライドに具体例を示す。</a:t>
            </a:r>
            <a:endParaRPr kumimoji="1" lang="en-US" altLang="ja-JP" sz="1300"/>
          </a:p>
        </p:txBody>
      </p:sp>
    </p:spTree>
    <p:extLst>
      <p:ext uri="{BB962C8B-B14F-4D97-AF65-F5344CB8AC3E}">
        <p14:creationId xmlns:p14="http://schemas.microsoft.com/office/powerpoint/2010/main" val="628426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8425" y="582613"/>
            <a:ext cx="4360863" cy="3271837"/>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ここまでに説明したブロックの作成方法について</a:t>
            </a:r>
            <a:endParaRPr kumimoji="1" lang="en-US" altLang="ja-JP" sz="1300"/>
          </a:p>
          <a:p>
            <a:pPr marL="178960" indent="-178960">
              <a:buFont typeface="Arial" panose="020B0604020202020204" pitchFamily="34" charset="0"/>
              <a:buChar char="•"/>
            </a:pPr>
            <a:r>
              <a:rPr kumimoji="1" lang="ja-JP" altLang="en-US" sz="1300"/>
              <a:t>手元に保存していたトランザクションの数によって、トランザクションの項目をどこまで埋めるかは変わってくる。</a:t>
            </a:r>
          </a:p>
        </p:txBody>
      </p:sp>
    </p:spTree>
    <p:extLst>
      <p:ext uri="{BB962C8B-B14F-4D97-AF65-F5344CB8AC3E}">
        <p14:creationId xmlns:p14="http://schemas.microsoft.com/office/powerpoint/2010/main" val="3367354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566738"/>
            <a:ext cx="4357687" cy="3270250"/>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ブロックの項目①に項目②から⑭までに記入されている数字の和を計算して記入する。ブロックの合計値はスライドに示されている条件を満たす必要がある。</a:t>
            </a:r>
            <a:endParaRPr kumimoji="1" lang="en-US" altLang="ja-JP" sz="1300"/>
          </a:p>
        </p:txBody>
      </p:sp>
    </p:spTree>
    <p:extLst>
      <p:ext uri="{BB962C8B-B14F-4D97-AF65-F5344CB8AC3E}">
        <p14:creationId xmlns:p14="http://schemas.microsoft.com/office/powerpoint/2010/main" val="2645127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8425" y="539750"/>
            <a:ext cx="4360863" cy="3271838"/>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ブロック合計値の計算の際に、ナンスを求める必要がある。</a:t>
            </a:r>
            <a:endParaRPr kumimoji="1" lang="en-US" altLang="ja-JP" sz="1300"/>
          </a:p>
          <a:p>
            <a:pPr marL="178960" indent="-178960">
              <a:buFont typeface="Arial" panose="020B0604020202020204" pitchFamily="34" charset="0"/>
              <a:buChar char="•"/>
            </a:pPr>
            <a:r>
              <a:rPr kumimoji="1" lang="ja-JP" altLang="en-US" sz="1300"/>
              <a:t>ナンスの求め方をテキストの具体例に従って、スライドで説明する。</a:t>
            </a:r>
          </a:p>
        </p:txBody>
      </p:sp>
    </p:spTree>
    <p:extLst>
      <p:ext uri="{BB962C8B-B14F-4D97-AF65-F5344CB8AC3E}">
        <p14:creationId xmlns:p14="http://schemas.microsoft.com/office/powerpoint/2010/main" val="27550026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561975"/>
            <a:ext cx="4357687" cy="3270250"/>
          </a:xfrm>
        </p:spPr>
      </p:sp>
      <p:sp>
        <p:nvSpPr>
          <p:cNvPr id="3" name="ノート プレースホルダー 2"/>
          <p:cNvSpPr>
            <a:spLocks noGrp="1"/>
          </p:cNvSpPr>
          <p:nvPr>
            <p:ph type="body" idx="1"/>
          </p:nvPr>
        </p:nvSpPr>
        <p:spPr/>
        <p:txBody>
          <a:bodyPr/>
          <a:lstStyle/>
          <a:p>
            <a:r>
              <a:rPr kumimoji="1" lang="en-US" altLang="ja-JP" sz="1300"/>
              <a:t>4</a:t>
            </a:r>
            <a:r>
              <a:rPr kumimoji="1" lang="ja-JP" altLang="en-US" sz="1300"/>
              <a:t>というナンスを試し、計算すると合計の</a:t>
            </a:r>
            <a:r>
              <a:rPr kumimoji="1" lang="en-US" altLang="ja-JP" sz="1300"/>
              <a:t>3</a:t>
            </a:r>
            <a:r>
              <a:rPr kumimoji="1" lang="ja-JP" altLang="en-US" sz="1300"/>
              <a:t>乗の値の下３桁が</a:t>
            </a:r>
            <a:r>
              <a:rPr kumimoji="1" lang="en-US" altLang="ja-JP" sz="1300"/>
              <a:t>375</a:t>
            </a:r>
            <a:r>
              <a:rPr kumimoji="1" lang="ja-JP" altLang="en-US" sz="1300"/>
              <a:t>となり、これはブロックの作成条件に当てはまらないので、このナンスは不適である。</a:t>
            </a:r>
            <a:endParaRPr kumimoji="1" lang="en-US" altLang="ja-JP" sz="1300"/>
          </a:p>
        </p:txBody>
      </p:sp>
    </p:spTree>
    <p:extLst>
      <p:ext uri="{BB962C8B-B14F-4D97-AF65-F5344CB8AC3E}">
        <p14:creationId xmlns:p14="http://schemas.microsoft.com/office/powerpoint/2010/main" val="38910938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8425" y="544513"/>
            <a:ext cx="4360863" cy="3271837"/>
          </a:xfrm>
        </p:spPr>
      </p:sp>
      <p:sp>
        <p:nvSpPr>
          <p:cNvPr id="3" name="ノート プレースホルダー 2"/>
          <p:cNvSpPr>
            <a:spLocks noGrp="1"/>
          </p:cNvSpPr>
          <p:nvPr>
            <p:ph type="body" idx="1"/>
          </p:nvPr>
        </p:nvSpPr>
        <p:spPr/>
        <p:txBody>
          <a:bodyPr/>
          <a:lstStyle/>
          <a:p>
            <a:pPr marL="178960" indent="-178960">
              <a:buFont typeface="Arial" panose="020B0604020202020204" pitchFamily="34" charset="0"/>
              <a:buChar char="•"/>
            </a:pPr>
            <a:r>
              <a:rPr kumimoji="1" lang="ja-JP" altLang="en-US" sz="1300"/>
              <a:t>ナンスに</a:t>
            </a:r>
            <a:r>
              <a:rPr kumimoji="1" lang="en-US" altLang="ja-JP" sz="1300"/>
              <a:t>2</a:t>
            </a:r>
            <a:r>
              <a:rPr kumimoji="1" lang="ja-JP" altLang="en-US" sz="1300"/>
              <a:t>を試し、計算するとブロックの合計値の</a:t>
            </a:r>
            <a:r>
              <a:rPr kumimoji="1" lang="en-US" altLang="ja-JP" sz="1300"/>
              <a:t>3</a:t>
            </a:r>
            <a:r>
              <a:rPr kumimoji="1" lang="ja-JP" altLang="en-US" sz="1300"/>
              <a:t>乗の値の下</a:t>
            </a:r>
            <a:r>
              <a:rPr kumimoji="1" lang="en-US" altLang="ja-JP" sz="1300"/>
              <a:t>3</a:t>
            </a:r>
            <a:r>
              <a:rPr kumimoji="1" lang="ja-JP" altLang="en-US" sz="1300"/>
              <a:t>桁が</a:t>
            </a:r>
            <a:r>
              <a:rPr kumimoji="1" lang="en-US" altLang="ja-JP" sz="1300"/>
              <a:t>037</a:t>
            </a:r>
            <a:r>
              <a:rPr kumimoji="1" lang="ja-JP" altLang="en-US" sz="1300"/>
              <a:t>となり、これはブロックの作成条件に当てはまり、ブロックの作成が完了する。</a:t>
            </a:r>
          </a:p>
        </p:txBody>
      </p:sp>
    </p:spTree>
    <p:extLst>
      <p:ext uri="{BB962C8B-B14F-4D97-AF65-F5344CB8AC3E}">
        <p14:creationId xmlns:p14="http://schemas.microsoft.com/office/powerpoint/2010/main" val="21627077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68425" y="552450"/>
            <a:ext cx="4360863" cy="3271838"/>
          </a:xfrm>
        </p:spPr>
      </p:sp>
      <p:sp>
        <p:nvSpPr>
          <p:cNvPr id="3" name="ノート プレースホルダー 2"/>
          <p:cNvSpPr>
            <a:spLocks noGrp="1"/>
          </p:cNvSpPr>
          <p:nvPr>
            <p:ph type="body" idx="1"/>
          </p:nvPr>
        </p:nvSpPr>
        <p:spPr/>
        <p:txBody>
          <a:bodyPr/>
          <a:lstStyle/>
          <a:p>
            <a:pPr marL="298266" indent="-298266">
              <a:buFont typeface="Arial" panose="020B0604020202020204" pitchFamily="34" charset="0"/>
              <a:buChar char="•"/>
            </a:pPr>
            <a:r>
              <a:rPr kumimoji="1" lang="ja-JP" altLang="en-US" sz="1300"/>
              <a:t>ナンスの繰り返し計算を終えて、ブロックが完成すると、トランザクションの時と同様に、人数分ブロックを複製し全員に配布する。</a:t>
            </a:r>
            <a:endParaRPr kumimoji="1" lang="en-US" altLang="ja-JP" sz="1300"/>
          </a:p>
          <a:p>
            <a:pPr marL="298266" indent="-298266">
              <a:buFont typeface="Arial" panose="020B0604020202020204" pitchFamily="34" charset="0"/>
              <a:buChar char="•"/>
            </a:pPr>
            <a:r>
              <a:rPr kumimoji="1" lang="ja-JP" altLang="en-US" sz="1300"/>
              <a:t>ブロックを受け取ると、ブロックの検証作業を行い、正しいブロックであると判断すると手元に保存し、不正なブロックであると判断すると破棄し、再度ナンスの計算作業に戻る。</a:t>
            </a:r>
            <a:endParaRPr kumimoji="1" lang="en-US" altLang="ja-JP" sz="1300"/>
          </a:p>
        </p:txBody>
      </p:sp>
    </p:spTree>
    <p:extLst>
      <p:ext uri="{BB962C8B-B14F-4D97-AF65-F5344CB8AC3E}">
        <p14:creationId xmlns:p14="http://schemas.microsoft.com/office/powerpoint/2010/main" val="870604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xfrm>
            <a:off x="1358900" y="646113"/>
            <a:ext cx="4360863" cy="3271837"/>
          </a:xfrm>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rPr sz="1300" err="1"/>
              <a:t>AさんからBさんへ仮想通貨を送金することを例にして、ブロックチェーンの処理の流れについて紹介する</a:t>
            </a:r>
            <a:r>
              <a:rPr sz="1300"/>
              <a:t>。</a:t>
            </a:r>
          </a:p>
          <a:p>
            <a:endParaRPr sz="1300"/>
          </a:p>
          <a:p>
            <a:endParaRPr sz="1300"/>
          </a:p>
        </p:txBody>
      </p:sp>
    </p:spTree>
    <p:extLst>
      <p:ext uri="{BB962C8B-B14F-4D97-AF65-F5344CB8AC3E}">
        <p14:creationId xmlns:p14="http://schemas.microsoft.com/office/powerpoint/2010/main" val="3189737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1358900" y="646113"/>
            <a:ext cx="4360863" cy="3271837"/>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endParaRPr sz="1300"/>
          </a:p>
          <a:p>
            <a:pPr marL="178960" indent="-178960">
              <a:buSzPct val="100000"/>
              <a:buFont typeface="Arial" panose="020B0604020202020204" pitchFamily="34" charset="0"/>
              <a:buChar char="•"/>
            </a:pPr>
            <a:r>
              <a:rPr sz="1300" err="1"/>
              <a:t>Aさんがトランザクションを作成する</a:t>
            </a:r>
            <a:r>
              <a:rPr sz="1300"/>
              <a:t>。</a:t>
            </a:r>
          </a:p>
          <a:p>
            <a:pPr marL="178960" indent="-178960">
              <a:buSzPct val="100000"/>
              <a:buFont typeface="Arial" panose="020B0604020202020204" pitchFamily="34" charset="0"/>
              <a:buChar char="•"/>
            </a:pPr>
            <a:r>
              <a:rPr sz="1300" err="1"/>
              <a:t>トランザクションには「誰から</a:t>
            </a:r>
            <a:r>
              <a:rPr sz="1300"/>
              <a:t>」「</a:t>
            </a:r>
            <a:r>
              <a:rPr sz="1300" err="1"/>
              <a:t>誰に</a:t>
            </a:r>
            <a:r>
              <a:rPr sz="1300"/>
              <a:t>」「</a:t>
            </a:r>
            <a:r>
              <a:rPr sz="1300" err="1"/>
              <a:t>いくら」の送金を行うか記述されている</a:t>
            </a:r>
            <a:r>
              <a:rPr sz="1300"/>
              <a:t>。</a:t>
            </a:r>
          </a:p>
          <a:p>
            <a:pPr marL="178960" indent="-178960">
              <a:buSzPct val="100000"/>
              <a:buFont typeface="Arial" panose="020B0604020202020204" pitchFamily="34" charset="0"/>
              <a:buChar char="•"/>
            </a:pPr>
            <a:r>
              <a:rPr sz="1300" err="1"/>
              <a:t>実際のトランザクションはこれら以外に複数の項目があるが、今回は省略する</a:t>
            </a:r>
            <a:r>
              <a:rPr sz="1300"/>
              <a:t>。</a:t>
            </a:r>
          </a:p>
          <a:p>
            <a:pPr marL="178960" indent="-178960">
              <a:buSzPct val="100000"/>
              <a:buFont typeface="Arial" panose="020B0604020202020204" pitchFamily="34" charset="0"/>
              <a:buChar char="•"/>
            </a:pPr>
            <a:r>
              <a:rPr sz="1300" err="1"/>
              <a:t>ブロックチェーンには様々な種類があるが、大半はトランザクションが発行されることから全ての処理が始まる</a:t>
            </a:r>
            <a:r>
              <a:rPr sz="1300"/>
              <a:t>。</a:t>
            </a:r>
          </a:p>
        </p:txBody>
      </p:sp>
    </p:spTree>
    <p:extLst>
      <p:ext uri="{BB962C8B-B14F-4D97-AF65-F5344CB8AC3E}">
        <p14:creationId xmlns:p14="http://schemas.microsoft.com/office/powerpoint/2010/main" val="3235006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xfrm>
            <a:off x="1358900" y="646113"/>
            <a:ext cx="4360863" cy="3271837"/>
          </a:xfrm>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endParaRPr sz="1300"/>
          </a:p>
          <a:p>
            <a:pPr marL="298266" indent="-298266">
              <a:buSzPct val="100000"/>
              <a:buFont typeface="Arial" panose="020B0604020202020204" pitchFamily="34" charset="0"/>
              <a:buChar char="•"/>
            </a:pPr>
            <a:r>
              <a:rPr sz="1300" err="1"/>
              <a:t>Aさんはトランザクションを作成すると、そのトランザクションをブロックチェーンのネットワークに伝達する</a:t>
            </a:r>
            <a:r>
              <a:rPr sz="1300"/>
              <a:t>。</a:t>
            </a:r>
          </a:p>
          <a:p>
            <a:pPr marL="298266" indent="-298266">
              <a:buSzPct val="100000"/>
              <a:buFont typeface="Arial" panose="020B0604020202020204" pitchFamily="34" charset="0"/>
              <a:buChar char="•"/>
            </a:pPr>
            <a:r>
              <a:rPr sz="1300"/>
              <a:t>ブロックチェーンのネットワークはP2Pネットワークと呼ばれるネットワークで、バケツリレー的にトランザクションは伝達される。中央集権的な機能を果たすサーバーは存在しない。</a:t>
            </a:r>
          </a:p>
          <a:p>
            <a:pPr marL="298266" indent="-298266">
              <a:buSzPct val="100000"/>
              <a:buFont typeface="Arial" panose="020B0604020202020204" pitchFamily="34" charset="0"/>
              <a:buChar char="•"/>
            </a:pPr>
            <a:r>
              <a:rPr sz="1300"/>
              <a:t>トランザクションは誰でも発行することができるため、不正なものが紛れている可能性もある。そのため、トランザクションを受け取ったノードは、そのトランザクションが正当なものであるか自律的に検証作業を行なう。</a:t>
            </a:r>
          </a:p>
          <a:p>
            <a:pPr marL="298266" indent="-298266">
              <a:buSzPct val="100000"/>
              <a:buFont typeface="Arial" panose="020B0604020202020204" pitchFamily="34" charset="0"/>
              <a:buChar char="•"/>
            </a:pPr>
            <a:r>
              <a:rPr sz="1300" err="1"/>
              <a:t>検証作業はクライアントソフトを利用してネットワークに参加した人により行われる。検証作業自体は、ソフトウェアが行う</a:t>
            </a:r>
            <a:r>
              <a:rPr sz="1300"/>
              <a:t>。</a:t>
            </a:r>
          </a:p>
        </p:txBody>
      </p:sp>
    </p:spTree>
    <p:extLst>
      <p:ext uri="{BB962C8B-B14F-4D97-AF65-F5344CB8AC3E}">
        <p14:creationId xmlns:p14="http://schemas.microsoft.com/office/powerpoint/2010/main" val="282339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body" sz="quarter" idx="1"/>
          </p:nvPr>
        </p:nvSpPr>
        <p:spPr/>
        <p:txBody>
          <a:bodyPr/>
          <a:lstStyle/>
          <a:p>
            <a:pPr marL="298266" indent="-298266">
              <a:buFont typeface="Arial" panose="020B0604020202020204" pitchFamily="34" charset="0"/>
              <a:buChar char="•"/>
            </a:pPr>
            <a:r>
              <a:rPr lang="ja-JP" altLang="en-US" sz="1300"/>
              <a:t>ある取引がブロックチェーンネットワーク内で行われたとして、その取引記録を「記録</a:t>
            </a:r>
            <a:r>
              <a:rPr lang="en-US" altLang="ja-JP" sz="1300" err="1"/>
              <a:t>A</a:t>
            </a:r>
            <a:r>
              <a:rPr lang="ja-JP" altLang="en-US" sz="1300"/>
              <a:t>」とする。</a:t>
            </a:r>
          </a:p>
        </p:txBody>
      </p:sp>
      <p:sp>
        <p:nvSpPr>
          <p:cNvPr id="3" name="スライド イメージ プレースホルダー 2">
            <a:extLst>
              <a:ext uri="{FF2B5EF4-FFF2-40B4-BE49-F238E27FC236}">
                <a16:creationId xmlns="" xmlns:a16="http://schemas.microsoft.com/office/drawing/2014/main" id="{55D6C464-8A56-4AD4-BA01-0621B7ACFAEB}"/>
              </a:ext>
            </a:extLst>
          </p:cNvPr>
          <p:cNvSpPr>
            <a:spLocks noGrp="1" noRot="1" noChangeAspect="1"/>
          </p:cNvSpPr>
          <p:nvPr>
            <p:ph type="sldImg"/>
          </p:nvPr>
        </p:nvSpPr>
        <p:spPr>
          <a:xfrm>
            <a:off x="1352550" y="641350"/>
            <a:ext cx="4371975" cy="3279775"/>
          </a:xfrm>
          <a:prstGeom prst="rect">
            <a:avLst/>
          </a:prstGeom>
        </p:spPr>
      </p:sp>
    </p:spTree>
    <p:extLst>
      <p:ext uri="{BB962C8B-B14F-4D97-AF65-F5344CB8AC3E}">
        <p14:creationId xmlns:p14="http://schemas.microsoft.com/office/powerpoint/2010/main" val="18810244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1358900" y="646113"/>
            <a:ext cx="4360863" cy="3271837"/>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rPr sz="1300"/>
              <a:t>トランザクションの検証項目の一例を以下に示す。Bitcoinではトランザクションの検証は20項目程度ある。</a:t>
            </a:r>
          </a:p>
          <a:p>
            <a:endParaRPr sz="1300"/>
          </a:p>
          <a:p>
            <a:pPr marL="298266" indent="-298266">
              <a:buSzPct val="100000"/>
              <a:buFont typeface="Arial" panose="020B0604020202020204" pitchFamily="34" charset="0"/>
              <a:buChar char="•"/>
            </a:pPr>
            <a:r>
              <a:rPr sz="1300" b="1" err="1"/>
              <a:t>正しい額の送金であるか</a:t>
            </a:r>
            <a:endParaRPr sz="1300" b="1"/>
          </a:p>
          <a:p>
            <a:r>
              <a:rPr sz="1300" err="1"/>
              <a:t>Aさんが送金額以上の通貨を保有しているかブロックチェーン</a:t>
            </a:r>
            <a:r>
              <a:rPr sz="1300"/>
              <a:t>(</a:t>
            </a:r>
            <a:r>
              <a:rPr sz="1300" err="1"/>
              <a:t>台帳</a:t>
            </a:r>
            <a:r>
              <a:rPr sz="1300"/>
              <a:t>)</a:t>
            </a:r>
            <a:r>
              <a:rPr sz="1300" err="1"/>
              <a:t>から確認する</a:t>
            </a:r>
            <a:r>
              <a:rPr lang="ja-JP" altLang="en-US" sz="1300"/>
              <a:t>。</a:t>
            </a:r>
            <a:endParaRPr sz="1300"/>
          </a:p>
          <a:p>
            <a:endParaRPr sz="1300"/>
          </a:p>
          <a:p>
            <a:pPr marL="298266" indent="-298266">
              <a:buSzPct val="100000"/>
              <a:buFont typeface="Arial" panose="020B0604020202020204" pitchFamily="34" charset="0"/>
              <a:buChar char="•"/>
            </a:pPr>
            <a:r>
              <a:rPr sz="1300" b="1" err="1"/>
              <a:t>正しい署名がされているか</a:t>
            </a:r>
            <a:endParaRPr sz="1300" b="1"/>
          </a:p>
          <a:p>
            <a:r>
              <a:rPr sz="1300" err="1"/>
              <a:t>Aさんが発行したトランザクションであるか署名から確認する</a:t>
            </a:r>
            <a:r>
              <a:rPr lang="ja-JP" altLang="en-US" sz="1300"/>
              <a:t>。</a:t>
            </a:r>
            <a:endParaRPr sz="1300"/>
          </a:p>
          <a:p>
            <a:endParaRPr sz="1300"/>
          </a:p>
          <a:p>
            <a:pPr marL="298266" indent="-298266">
              <a:buSzPct val="100000"/>
              <a:buFont typeface="Arial" panose="020B0604020202020204" pitchFamily="34" charset="0"/>
              <a:buChar char="•"/>
            </a:pPr>
            <a:r>
              <a:rPr sz="1300" b="1" err="1"/>
              <a:t>データサイズは規定の範囲内であるか</a:t>
            </a:r>
            <a:endParaRPr sz="1300" b="1"/>
          </a:p>
          <a:p>
            <a:r>
              <a:rPr sz="1300" err="1"/>
              <a:t>トランザクションにはデータサイズの規定があるので、この範囲内に収まっているか確認する</a:t>
            </a:r>
            <a:r>
              <a:rPr lang="ja-JP" altLang="en-US" sz="1300"/>
              <a:t>。</a:t>
            </a:r>
            <a:endParaRPr sz="1300"/>
          </a:p>
          <a:p>
            <a:endParaRPr sz="1300"/>
          </a:p>
          <a:p>
            <a:r>
              <a:rPr sz="1300"/>
              <a:t>すべての検証クリアしたトランザクションのみが隣のノードに伝達される。検証の過程で不正なトランザクションであると判断されたものは、その場で棄却され、その旨がトランザクションの発行者に通知される。</a:t>
            </a:r>
          </a:p>
        </p:txBody>
      </p:sp>
    </p:spTree>
    <p:extLst>
      <p:ext uri="{BB962C8B-B14F-4D97-AF65-F5344CB8AC3E}">
        <p14:creationId xmlns:p14="http://schemas.microsoft.com/office/powerpoint/2010/main" val="857753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xfrm>
            <a:off x="1358900" y="646113"/>
            <a:ext cx="4360863" cy="3271837"/>
          </a:xfrm>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endParaRPr sz="1300"/>
          </a:p>
          <a:p>
            <a:pPr marL="178960" indent="-178960">
              <a:buSzPct val="100000"/>
              <a:buFont typeface="Arial" panose="020B0604020202020204" pitchFamily="34" charset="0"/>
              <a:buChar char="•"/>
            </a:pPr>
            <a:r>
              <a:rPr sz="1300"/>
              <a:t>１つのトランザクションが検証伝達されている間にも、次々とトランザクションは発行される。</a:t>
            </a:r>
          </a:p>
          <a:p>
            <a:pPr marL="178960" indent="-178960">
              <a:buSzPct val="100000"/>
              <a:buFont typeface="Arial" panose="020B0604020202020204" pitchFamily="34" charset="0"/>
              <a:buChar char="•"/>
            </a:pPr>
            <a:r>
              <a:rPr lang="en-US" sz="1300"/>
              <a:t>B</a:t>
            </a:r>
            <a:r>
              <a:rPr sz="1300"/>
              <a:t>itcoinでは現在1秒間に2〜4件のトランザクションが発行され続けている。次のサイトで、リアルタイムに発行されたトランザクションを確認することができる。(</a:t>
            </a:r>
            <a:r>
              <a:rPr sz="1300" u="sng">
                <a:hlinkClick r:id="rId3"/>
              </a:rPr>
              <a:t>https://chainflyer.bitflyer.jp/</a:t>
            </a:r>
            <a:r>
              <a:rPr sz="1300"/>
              <a:t>)</a:t>
            </a:r>
          </a:p>
          <a:p>
            <a:pPr marL="178960" indent="-178960">
              <a:buSzPct val="100000"/>
              <a:buFont typeface="Arial" panose="020B0604020202020204" pitchFamily="34" charset="0"/>
              <a:buChar char="•"/>
            </a:pPr>
            <a:r>
              <a:rPr sz="1300" err="1"/>
              <a:t>それぞれのノードはトランザクションを検証し、隣のノードに伝達する際に、自身の手元にもトランザクションを保有しておく</a:t>
            </a:r>
            <a:r>
              <a:rPr sz="1300"/>
              <a:t>。</a:t>
            </a:r>
          </a:p>
          <a:p>
            <a:pPr marL="178960" indent="-178960">
              <a:buSzPct val="100000"/>
              <a:buFont typeface="Arial" panose="020B0604020202020204" pitchFamily="34" charset="0"/>
              <a:buChar char="•"/>
            </a:pPr>
            <a:r>
              <a:rPr sz="1300" err="1"/>
              <a:t>溜まったトランザクションは一定時間ごとに</a:t>
            </a:r>
            <a:r>
              <a:rPr sz="1300"/>
              <a:t>、「</a:t>
            </a:r>
            <a:r>
              <a:rPr sz="1300" err="1"/>
              <a:t>ブロック」という単位にまとめられる</a:t>
            </a:r>
            <a:r>
              <a:rPr sz="1300"/>
              <a:t>。</a:t>
            </a:r>
          </a:p>
          <a:p>
            <a:pPr marL="178960" indent="-178960">
              <a:buSzPct val="100000"/>
              <a:buFont typeface="Arial" panose="020B0604020202020204" pitchFamily="34" charset="0"/>
              <a:buChar char="•"/>
            </a:pPr>
            <a:r>
              <a:rPr sz="1300"/>
              <a:t>Bitcoinでは2000〜3000個のトラザクションが１つのブロックに含まれている。</a:t>
            </a:r>
          </a:p>
        </p:txBody>
      </p:sp>
    </p:spTree>
    <p:extLst>
      <p:ext uri="{BB962C8B-B14F-4D97-AF65-F5344CB8AC3E}">
        <p14:creationId xmlns:p14="http://schemas.microsoft.com/office/powerpoint/2010/main" val="18428477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xfrm>
            <a:off x="1358900" y="646113"/>
            <a:ext cx="4360863" cy="3271837"/>
          </a:xfrm>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endParaRPr sz="1300"/>
          </a:p>
          <a:p>
            <a:pPr marL="178960" indent="-178960">
              <a:buSzPct val="100000"/>
              <a:buFont typeface="Arial" panose="020B0604020202020204" pitchFamily="34" charset="0"/>
              <a:buChar char="•"/>
            </a:pPr>
            <a:r>
              <a:rPr sz="1300" err="1"/>
              <a:t>作成されたブロックはトランザクションと同様にネットワークに伝達される</a:t>
            </a:r>
            <a:r>
              <a:rPr sz="1300"/>
              <a:t>。</a:t>
            </a:r>
          </a:p>
          <a:p>
            <a:pPr marL="178960" indent="-178960">
              <a:buSzPct val="100000"/>
              <a:buFont typeface="Arial" panose="020B0604020202020204" pitchFamily="34" charset="0"/>
              <a:buChar char="•"/>
            </a:pPr>
            <a:r>
              <a:rPr sz="1300" err="1"/>
              <a:t>ブロックを受け取ったノードは、そのブロックが正当なものであるか検証作業を行う</a:t>
            </a:r>
            <a:r>
              <a:rPr sz="1300"/>
              <a:t>。</a:t>
            </a:r>
          </a:p>
        </p:txBody>
      </p:sp>
    </p:spTree>
    <p:extLst>
      <p:ext uri="{BB962C8B-B14F-4D97-AF65-F5344CB8AC3E}">
        <p14:creationId xmlns:p14="http://schemas.microsoft.com/office/powerpoint/2010/main" val="1032245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xfrm>
            <a:off x="1358900" y="646113"/>
            <a:ext cx="4360863" cy="3271837"/>
          </a:xfrm>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rPr sz="1300"/>
              <a:t>ブロックの検証項目の一例を以下に示す。Bitcoinではトランザクションの検証は20項目程度ある。</a:t>
            </a:r>
          </a:p>
          <a:p>
            <a:endParaRPr sz="1300"/>
          </a:p>
          <a:p>
            <a:pPr marL="178960" indent="-178960">
              <a:buSzPct val="100000"/>
              <a:buFont typeface="Arial" panose="020B0604020202020204" pitchFamily="34" charset="0"/>
              <a:buChar char="•"/>
            </a:pPr>
            <a:r>
              <a:rPr sz="1300" b="1" err="1"/>
              <a:t>全てのトランザクションの検証を行う</a:t>
            </a:r>
            <a:r>
              <a:rPr sz="1300" b="1"/>
              <a:t>。</a:t>
            </a:r>
          </a:p>
          <a:p>
            <a:r>
              <a:rPr lang="ja-JP" altLang="en-US" sz="1300"/>
              <a:t>ブロックに含まれているトランザクションがすべて正しいものであるか確認する。</a:t>
            </a:r>
            <a:endParaRPr sz="1300"/>
          </a:p>
          <a:p>
            <a:endParaRPr sz="1300"/>
          </a:p>
          <a:p>
            <a:pPr marL="178960" indent="-178960">
              <a:buSzPct val="100000"/>
              <a:buFont typeface="Arial" panose="020B0604020202020204" pitchFamily="34" charset="0"/>
              <a:buChar char="•"/>
            </a:pPr>
            <a:r>
              <a:rPr sz="1300" b="1" err="1"/>
              <a:t>ナンスは適切であるか</a:t>
            </a:r>
            <a:endParaRPr sz="1300" b="1"/>
          </a:p>
          <a:p>
            <a:r>
              <a:rPr sz="1300" err="1"/>
              <a:t>作成されたブロックのナンスが適切なものであるか、計算を行ない確認する</a:t>
            </a:r>
            <a:r>
              <a:rPr sz="1300"/>
              <a:t>。</a:t>
            </a:r>
          </a:p>
          <a:p>
            <a:endParaRPr sz="1300"/>
          </a:p>
          <a:p>
            <a:pPr marL="178960" indent="-178960">
              <a:buSzPct val="100000"/>
              <a:buFont typeface="Arial" panose="020B0604020202020204" pitchFamily="34" charset="0"/>
              <a:buChar char="•"/>
            </a:pPr>
            <a:r>
              <a:rPr sz="1300" b="1" err="1"/>
              <a:t>ブロックのサイズは適切であるか</a:t>
            </a:r>
            <a:endParaRPr sz="1300" b="1"/>
          </a:p>
          <a:p>
            <a:r>
              <a:rPr sz="1300" err="1"/>
              <a:t>ブロックチェーンによって、ブロックのサイズに制約がある。作成されたブロックがこの範囲内に収まっているか確認</a:t>
            </a:r>
            <a:r>
              <a:rPr lang="ja-JP" altLang="en-US" sz="1300"/>
              <a:t>する。</a:t>
            </a:r>
            <a:endParaRPr sz="1300"/>
          </a:p>
        </p:txBody>
      </p:sp>
    </p:spTree>
    <p:extLst>
      <p:ext uri="{BB962C8B-B14F-4D97-AF65-F5344CB8AC3E}">
        <p14:creationId xmlns:p14="http://schemas.microsoft.com/office/powerpoint/2010/main" val="2177193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1358900" y="646113"/>
            <a:ext cx="4360863" cy="3271837"/>
          </a:xfrm>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endParaRPr sz="1300"/>
          </a:p>
          <a:p>
            <a:pPr marL="298266" indent="-298266">
              <a:buSzPct val="100000"/>
              <a:buFont typeface="Arial" panose="020B0604020202020204" pitchFamily="34" charset="0"/>
              <a:buChar char="•"/>
            </a:pPr>
            <a:r>
              <a:rPr sz="1300" err="1"/>
              <a:t>ブロックの検証作業を行ない、正当なブロックであると判断すると、ブロックを伝達すると同時に自身の手元に保存する</a:t>
            </a:r>
            <a:r>
              <a:rPr sz="1300"/>
              <a:t>。</a:t>
            </a:r>
          </a:p>
          <a:p>
            <a:pPr marL="298266" indent="-298266">
              <a:buSzPct val="100000"/>
              <a:buFont typeface="Arial" panose="020B0604020202020204" pitchFamily="34" charset="0"/>
              <a:buChar char="•"/>
            </a:pPr>
            <a:r>
              <a:rPr sz="1300"/>
              <a:t>それぞれのブロックは、自身の親となるブロックの識別子をブロックの中に持っているため、これによりブロックが鎖状に繋がる。これを狭義のブロックチェーンと呼ぶ。</a:t>
            </a:r>
          </a:p>
          <a:p>
            <a:pPr marL="298266" indent="-298266">
              <a:buSzPct val="100000"/>
              <a:buFont typeface="Arial" panose="020B0604020202020204" pitchFamily="34" charset="0"/>
              <a:buChar char="•"/>
            </a:pPr>
            <a:r>
              <a:rPr sz="1300" err="1"/>
              <a:t>システム全体もブロックチェーンと呼び、ブロックの列もブロックチェーンと呼ぶことに注意する</a:t>
            </a:r>
            <a:r>
              <a:rPr sz="1300"/>
              <a:t>。</a:t>
            </a:r>
          </a:p>
        </p:txBody>
      </p:sp>
    </p:spTree>
    <p:extLst>
      <p:ext uri="{BB962C8B-B14F-4D97-AF65-F5344CB8AC3E}">
        <p14:creationId xmlns:p14="http://schemas.microsoft.com/office/powerpoint/2010/main" val="1848257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a:spLocks noGrp="1" noRot="1" noChangeAspect="1"/>
          </p:cNvSpPr>
          <p:nvPr>
            <p:ph type="sldImg"/>
          </p:nvPr>
        </p:nvSpPr>
        <p:spPr>
          <a:xfrm>
            <a:off x="1358900" y="646113"/>
            <a:ext cx="4360863" cy="3271837"/>
          </a:xfrm>
          <a:prstGeom prst="rect">
            <a:avLst/>
          </a:prstGeom>
        </p:spPr>
        <p:txBody>
          <a:bodyPr/>
          <a:lstStyle/>
          <a:p>
            <a:endParaRPr/>
          </a:p>
        </p:txBody>
      </p:sp>
      <p:sp>
        <p:nvSpPr>
          <p:cNvPr id="609" name="Shape 609"/>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r>
              <a:rPr sz="1300" err="1"/>
              <a:t>以上のような処理を経て、ネットワーク内のすべてのノードが同じブロックチェーンを保有している状態が出来上がる</a:t>
            </a:r>
            <a:r>
              <a:rPr sz="1300"/>
              <a:t>。</a:t>
            </a:r>
          </a:p>
        </p:txBody>
      </p:sp>
    </p:spTree>
    <p:extLst>
      <p:ext uri="{BB962C8B-B14F-4D97-AF65-F5344CB8AC3E}">
        <p14:creationId xmlns:p14="http://schemas.microsoft.com/office/powerpoint/2010/main" val="7121505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xfrm>
            <a:off x="1358900" y="646113"/>
            <a:ext cx="4360863" cy="3271837"/>
          </a:xfrm>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endParaRPr sz="1300"/>
          </a:p>
          <a:p>
            <a:pPr marL="298266" indent="-298266">
              <a:buSzPct val="100000"/>
              <a:buFont typeface="Arial" panose="020B0604020202020204" pitchFamily="34" charset="0"/>
              <a:buChar char="•"/>
            </a:pPr>
            <a:r>
              <a:rPr sz="1300"/>
              <a:t>ネットワーク内の全てのノードが同じブロックチェーンを持っているということは、同じブロックを持っているということ。同じブロックを持っているということは、同じトランザクションを持っているということ。</a:t>
            </a:r>
          </a:p>
          <a:p>
            <a:pPr marL="298266" indent="-298266">
              <a:buSzPct val="100000"/>
              <a:buFont typeface="Arial" panose="020B0604020202020204" pitchFamily="34" charset="0"/>
              <a:buChar char="•"/>
            </a:pPr>
            <a:r>
              <a:rPr sz="1300" err="1"/>
              <a:t>トランザクションとは個別の取引の記録</a:t>
            </a:r>
            <a:r>
              <a:rPr lang="ja-JP" altLang="en-US" sz="1300"/>
              <a:t>であるため</a:t>
            </a:r>
            <a:r>
              <a:rPr sz="1300"/>
              <a:t>、</a:t>
            </a:r>
            <a:r>
              <a:rPr sz="1300" err="1"/>
              <a:t>ネットワーク全体で同じ取引を正しいものとして認め、共有している状態が出来上がる</a:t>
            </a:r>
            <a:r>
              <a:rPr sz="1300"/>
              <a:t>。</a:t>
            </a:r>
          </a:p>
        </p:txBody>
      </p:sp>
    </p:spTree>
    <p:extLst>
      <p:ext uri="{BB962C8B-B14F-4D97-AF65-F5344CB8AC3E}">
        <p14:creationId xmlns:p14="http://schemas.microsoft.com/office/powerpoint/2010/main" val="8894163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xfrm>
            <a:off x="1358900" y="646113"/>
            <a:ext cx="4360863" cy="3271837"/>
          </a:xfrm>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endParaRPr sz="1300"/>
          </a:p>
          <a:p>
            <a:pPr marL="298266" indent="-298266">
              <a:buSzPct val="100000"/>
              <a:buFont typeface="Arial" panose="020B0604020202020204" pitchFamily="34" charset="0"/>
              <a:buChar char="•"/>
            </a:pPr>
            <a:r>
              <a:rPr sz="1300" err="1"/>
              <a:t>Aさんが発行したトランザクションは、ブロックに取り込まれた後に、ブロックチェーンの一部となる</a:t>
            </a:r>
            <a:r>
              <a:rPr sz="1300"/>
              <a:t>。</a:t>
            </a:r>
          </a:p>
          <a:p>
            <a:pPr marL="298266" indent="-298266">
              <a:buSzPct val="100000"/>
              <a:buFont typeface="Arial" panose="020B0604020202020204" pitchFamily="34" charset="0"/>
              <a:buChar char="•"/>
            </a:pPr>
            <a:r>
              <a:rPr sz="1300"/>
              <a:t>これにより、AさんからBさんへの仮想通貨の送金は終了する。注意しなければならないのは、AさんからBさんへ直接通貨が移動するのではなく、通貨の保有権の移動が台帳に書き込まれるだけだということ</a:t>
            </a:r>
            <a:r>
              <a:rPr lang="ja-JP" altLang="en-US" sz="1300"/>
              <a:t>である</a:t>
            </a:r>
            <a:r>
              <a:rPr sz="1300"/>
              <a:t>。</a:t>
            </a:r>
          </a:p>
        </p:txBody>
      </p:sp>
    </p:spTree>
    <p:extLst>
      <p:ext uri="{BB962C8B-B14F-4D97-AF65-F5344CB8AC3E}">
        <p14:creationId xmlns:p14="http://schemas.microsoft.com/office/powerpoint/2010/main" val="20158664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 xmlns:a16="http://schemas.microsoft.com/office/drawing/2014/main" id="{969B2E11-2436-48E9-91C4-E446D4EA684E}"/>
              </a:ext>
            </a:extLst>
          </p:cNvPr>
          <p:cNvSpPr>
            <a:spLocks noGrp="1" noRot="1" noChangeAspect="1"/>
          </p:cNvSpPr>
          <p:nvPr>
            <p:ph type="sldImg"/>
          </p:nvPr>
        </p:nvSpPr>
        <p:spPr>
          <a:xfrm>
            <a:off x="1370013" y="666750"/>
            <a:ext cx="4357687" cy="3270250"/>
          </a:xfrm>
        </p:spPr>
      </p:sp>
      <p:sp>
        <p:nvSpPr>
          <p:cNvPr id="5" name="ノート プレースホルダー 4">
            <a:extLst>
              <a:ext uri="{FF2B5EF4-FFF2-40B4-BE49-F238E27FC236}">
                <a16:creationId xmlns="" xmlns:a16="http://schemas.microsoft.com/office/drawing/2014/main" id="{F003C5DF-628A-44EB-864F-8D809BEBC27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098365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xfrm>
            <a:off x="1358900" y="646113"/>
            <a:ext cx="4360863" cy="3271837"/>
          </a:xfrm>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文字列を入力すると、そのデータ固有の文字列が出力される関数</a:t>
            </a:r>
            <a:endParaRPr sz="1300"/>
          </a:p>
          <a:p>
            <a:pPr marL="178960" indent="-178960">
              <a:buFont typeface="Arial" panose="020B0604020202020204" pitchFamily="34" charset="0"/>
              <a:buChar char="•"/>
            </a:pPr>
            <a:r>
              <a:rPr sz="1300" err="1"/>
              <a:t>ブロックチェーンでは様々な箇所で利用されているので、スライドに表示した特徴を知っておく必要がある</a:t>
            </a:r>
            <a:r>
              <a:rPr sz="1300"/>
              <a:t>。</a:t>
            </a:r>
          </a:p>
        </p:txBody>
      </p:sp>
    </p:spTree>
    <p:extLst>
      <p:ext uri="{BB962C8B-B14F-4D97-AF65-F5344CB8AC3E}">
        <p14:creationId xmlns:p14="http://schemas.microsoft.com/office/powerpoint/2010/main" val="297251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body" sz="quarter" idx="1"/>
          </p:nvPr>
        </p:nvSpPr>
        <p:spPr/>
        <p:txBody>
          <a:bodyPr/>
          <a:lstStyle/>
          <a:p>
            <a:pPr marL="298266" indent="-298266">
              <a:buFont typeface="Arial" panose="020B0604020202020204" pitchFamily="34" charset="0"/>
              <a:buChar char="•"/>
            </a:pPr>
            <a:r>
              <a:rPr lang="ja-JP" altLang="en-US" sz="1300" err="1"/>
              <a:t>記録</a:t>
            </a:r>
            <a:r>
              <a:rPr lang="en-US" altLang="ja-JP" sz="1300" err="1"/>
              <a:t>A</a:t>
            </a:r>
            <a:r>
              <a:rPr lang="ja-JP" altLang="en-US" sz="1300"/>
              <a:t>は特定の場所ではなく、ブロックチェーンネットワーク内のそれぞれのノードに保存される。</a:t>
            </a:r>
          </a:p>
          <a:p>
            <a:pPr marL="298266" indent="-298266">
              <a:buFont typeface="Arial" panose="020B0604020202020204" pitchFamily="34" charset="0"/>
              <a:buChar char="•"/>
            </a:pPr>
            <a:r>
              <a:rPr lang="ja-JP" altLang="en-US" sz="1300" err="1"/>
              <a:t>記録</a:t>
            </a:r>
            <a:r>
              <a:rPr lang="en-US" altLang="ja-JP" sz="1300" err="1"/>
              <a:t>A</a:t>
            </a:r>
            <a:r>
              <a:rPr lang="ja-JP" altLang="en-US" sz="1300"/>
              <a:t>以外にもネットワーク内で行われた様々な取引がノードに保存される。</a:t>
            </a:r>
          </a:p>
          <a:p>
            <a:pPr marL="298266" indent="-298266">
              <a:buFont typeface="Arial" panose="020B0604020202020204" pitchFamily="34" charset="0"/>
              <a:buChar char="•"/>
            </a:pPr>
            <a:r>
              <a:rPr lang="ja-JP" altLang="en-US" sz="1300"/>
              <a:t>このような仕組みからブロックチェーンは分散型台帳であると言われる。</a:t>
            </a:r>
          </a:p>
        </p:txBody>
      </p:sp>
      <p:sp>
        <p:nvSpPr>
          <p:cNvPr id="3" name="スライド イメージ プレースホルダー 2">
            <a:extLst>
              <a:ext uri="{FF2B5EF4-FFF2-40B4-BE49-F238E27FC236}">
                <a16:creationId xmlns="" xmlns:a16="http://schemas.microsoft.com/office/drawing/2014/main" id="{E493CED1-27B1-467B-9E1E-179E465EAE5A}"/>
              </a:ext>
            </a:extLst>
          </p:cNvPr>
          <p:cNvSpPr>
            <a:spLocks noGrp="1" noRot="1" noChangeAspect="1"/>
          </p:cNvSpPr>
          <p:nvPr>
            <p:ph type="sldImg"/>
          </p:nvPr>
        </p:nvSpPr>
        <p:spPr>
          <a:xfrm>
            <a:off x="1350963" y="641350"/>
            <a:ext cx="4371975" cy="3279775"/>
          </a:xfrm>
          <a:prstGeom prst="rect">
            <a:avLst/>
          </a:prstGeom>
        </p:spPr>
      </p:sp>
    </p:spTree>
    <p:extLst>
      <p:ext uri="{BB962C8B-B14F-4D97-AF65-F5344CB8AC3E}">
        <p14:creationId xmlns:p14="http://schemas.microsoft.com/office/powerpoint/2010/main" val="177563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xfrm>
            <a:off x="1358900" y="646113"/>
            <a:ext cx="4360863" cy="3271837"/>
          </a:xfrm>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p>
            <a:pPr algn="ctr">
              <a:defRPr sz="3000"/>
            </a:pPr>
            <a:r>
              <a:rPr sz="1700" dirty="0" err="1"/>
              <a:t>準備</a:t>
            </a:r>
            <a:endParaRPr sz="1700" dirty="0"/>
          </a:p>
          <a:p>
            <a:pPr marL="178960" indent="-178960">
              <a:buFont typeface="Arial" panose="020B0604020202020204" pitchFamily="34" charset="0"/>
              <a:buChar char="•"/>
            </a:pPr>
            <a:r>
              <a:rPr sz="1300" dirty="0"/>
              <a:t>1人1台PCを利用する</a:t>
            </a:r>
          </a:p>
          <a:p>
            <a:pPr marL="178960" indent="-178960">
              <a:buFont typeface="Arial" panose="020B0604020202020204" pitchFamily="34" charset="0"/>
              <a:buChar char="•"/>
            </a:pPr>
            <a:r>
              <a:rPr sz="1300" dirty="0" err="1"/>
              <a:t>巻頭で準備した仮想マシンを立ち上げる</a:t>
            </a:r>
            <a:endParaRPr sz="1300" dirty="0"/>
          </a:p>
          <a:p>
            <a:pPr marL="178960" indent="-178960">
              <a:buFont typeface="Arial" panose="020B0604020202020204" pitchFamily="34" charset="0"/>
              <a:buChar char="•"/>
            </a:pPr>
            <a:r>
              <a:rPr sz="1300" dirty="0" err="1"/>
              <a:t>仮想マシン上でターミナルを開く</a:t>
            </a:r>
            <a:endParaRPr sz="1300" dirty="0"/>
          </a:p>
          <a:p>
            <a:pPr marL="178960" indent="-178960">
              <a:buFont typeface="Arial" panose="020B0604020202020204" pitchFamily="34" charset="0"/>
              <a:buChar char="•"/>
            </a:pPr>
            <a:r>
              <a:rPr sz="1300" dirty="0" err="1"/>
              <a:t>ターミナルで</a:t>
            </a:r>
            <a:r>
              <a:rPr sz="1300" dirty="0"/>
              <a:t> </a:t>
            </a:r>
            <a:r>
              <a:rPr sz="1300" dirty="0" err="1"/>
              <a:t>irb</a:t>
            </a:r>
            <a:r>
              <a:rPr sz="1300" dirty="0"/>
              <a:t> </a:t>
            </a:r>
            <a:r>
              <a:rPr sz="1300" dirty="0" err="1"/>
              <a:t>と入力する</a:t>
            </a:r>
            <a:endParaRPr sz="1300" dirty="0"/>
          </a:p>
          <a:p>
            <a:pPr marL="178960" indent="-178960">
              <a:buFont typeface="Arial" panose="020B0604020202020204" pitchFamily="34" charset="0"/>
              <a:buChar char="•"/>
            </a:pPr>
            <a:r>
              <a:rPr sz="1300" dirty="0"/>
              <a:t>require ‘digest' </a:t>
            </a:r>
            <a:r>
              <a:rPr sz="1300" dirty="0" err="1"/>
              <a:t>と入力すると、ハッシュ関数が利用できるようになる</a:t>
            </a:r>
            <a:endParaRPr sz="1300" dirty="0"/>
          </a:p>
          <a:p>
            <a:endParaRPr sz="1300" dirty="0"/>
          </a:p>
          <a:p>
            <a:pPr algn="ctr">
              <a:defRPr sz="2600"/>
            </a:pPr>
            <a:r>
              <a:rPr sz="1700" dirty="0"/>
              <a:t>ハッシュ関数SHA-256を用いてハッシュ値を求める</a:t>
            </a:r>
          </a:p>
          <a:p>
            <a:pPr marL="178960" indent="-178960">
              <a:buFont typeface="Arial" panose="020B0604020202020204" pitchFamily="34" charset="0"/>
              <a:buChar char="•"/>
            </a:pPr>
            <a:r>
              <a:rPr sz="1300" dirty="0" err="1"/>
              <a:t>テキストに従い、ハッシュ値を求める</a:t>
            </a:r>
            <a:r>
              <a:rPr lang="ja-JP" altLang="en-US" sz="1300" dirty="0" err="1"/>
              <a:t>。</a:t>
            </a:r>
            <a:r>
              <a:rPr sz="1300" dirty="0" err="1"/>
              <a:t>様々な文字列のハッシュ値を求め、異なるハッシュ値が同じ長さで出力されることを確認する</a:t>
            </a:r>
            <a:r>
              <a:rPr lang="ja-JP" altLang="en-US" sz="1300" dirty="0" err="1"/>
              <a:t>。</a:t>
            </a:r>
            <a:endParaRPr sz="1300" dirty="0"/>
          </a:p>
          <a:p>
            <a:endParaRPr sz="1300" dirty="0"/>
          </a:p>
          <a:p>
            <a:pPr algn="ctr">
              <a:defRPr sz="2600"/>
            </a:pPr>
            <a:r>
              <a:rPr sz="1700" dirty="0"/>
              <a:t>ハッシュ関数RIPEMD-160を用いてハッシュ値を求める</a:t>
            </a:r>
          </a:p>
          <a:p>
            <a:pPr marL="178960" indent="-178960">
              <a:buFont typeface="Arial" panose="020B0604020202020204" pitchFamily="34" charset="0"/>
              <a:buChar char="•"/>
              <a:defRPr sz="2600"/>
            </a:pPr>
            <a:r>
              <a:rPr sz="1300" dirty="0" err="1"/>
              <a:t>テキストに従い、ハッシュ値を求める</a:t>
            </a:r>
            <a:r>
              <a:rPr lang="ja-JP" altLang="en-US" sz="1300" dirty="0" err="1"/>
              <a:t>。</a:t>
            </a:r>
            <a:r>
              <a:rPr sz="1300" dirty="0" err="1"/>
              <a:t>様々な文字列のハッシュ値を求め、異なるハッシュ値が同じ長さで出力されることを確認する</a:t>
            </a:r>
            <a:r>
              <a:rPr lang="ja-JP" altLang="en-US" sz="1300" dirty="0" err="1"/>
              <a:t>。</a:t>
            </a:r>
            <a:endParaRPr sz="1300" dirty="0"/>
          </a:p>
          <a:p>
            <a:pPr marL="178960" indent="-178960">
              <a:buFont typeface="Arial" panose="020B0604020202020204" pitchFamily="34" charset="0"/>
              <a:buChar char="•"/>
            </a:pPr>
            <a:r>
              <a:rPr sz="1300" dirty="0"/>
              <a:t>SHA-256とRIPEMD-160を使った時のハッシュ値の違いについて考え、挙手で発表</a:t>
            </a:r>
            <a:r>
              <a:rPr lang="ja-JP" altLang="en-US" sz="1300" dirty="0"/>
              <a:t>する。</a:t>
            </a:r>
            <a:r>
              <a:rPr lang="en-US" altLang="ja-JP" sz="1300" dirty="0"/>
              <a:t>(A.</a:t>
            </a:r>
            <a:r>
              <a:rPr lang="ja-JP" altLang="en-US" sz="1300" dirty="0"/>
              <a:t>出</a:t>
            </a:r>
            <a:r>
              <a:rPr sz="1300" dirty="0" err="1"/>
              <a:t>力されるハッシュ値の長さが違う</a:t>
            </a:r>
            <a:r>
              <a:rPr lang="ja-JP" altLang="en-US" sz="1300" dirty="0"/>
              <a:t>）</a:t>
            </a:r>
            <a:endParaRPr lang="en-US" altLang="ja-JP" sz="1300" dirty="0"/>
          </a:p>
          <a:p>
            <a:pPr marL="178960" indent="-178960">
              <a:buFont typeface="Arial" panose="020B0604020202020204" pitchFamily="34" charset="0"/>
              <a:buChar char="•"/>
            </a:pPr>
            <a:endParaRPr sz="1300" dirty="0"/>
          </a:p>
          <a:p>
            <a:pPr algn="ctr">
              <a:defRPr sz="2600"/>
            </a:pPr>
            <a:r>
              <a:rPr sz="1700" dirty="0"/>
              <a:t>ハッシュ関数SHA-256を用いて少し長い文章のハッシュ値を求める</a:t>
            </a:r>
          </a:p>
          <a:p>
            <a:pPr marL="178960" indent="-178960">
              <a:buFont typeface="Arial" panose="020B0604020202020204" pitchFamily="34" charset="0"/>
              <a:buChar char="•"/>
            </a:pPr>
            <a:r>
              <a:rPr sz="1300" dirty="0" err="1"/>
              <a:t>長い文章の一部分を変更しただけでも、出力されるハッシュ値は大きく変わることを確認する</a:t>
            </a:r>
            <a:r>
              <a:rPr lang="ja-JP" altLang="en-US" sz="1300" dirty="0" err="1"/>
              <a:t>。</a:t>
            </a:r>
            <a:endParaRPr sz="1300" dirty="0"/>
          </a:p>
        </p:txBody>
      </p:sp>
    </p:spTree>
    <p:extLst>
      <p:ext uri="{BB962C8B-B14F-4D97-AF65-F5344CB8AC3E}">
        <p14:creationId xmlns:p14="http://schemas.microsoft.com/office/powerpoint/2010/main" val="15180819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xfrm>
            <a:off x="1358900" y="646113"/>
            <a:ext cx="4360863" cy="3271837"/>
          </a:xfrm>
          <a:prstGeom prst="rect">
            <a:avLst/>
          </a:prstGeom>
        </p:spPr>
        <p:txBody>
          <a:bodyPr/>
          <a:lstStyle/>
          <a:p>
            <a:endParaRPr/>
          </a:p>
        </p:txBody>
      </p:sp>
      <p:sp>
        <p:nvSpPr>
          <p:cNvPr id="652" name="Shape 652"/>
          <p:cNvSpPr>
            <a:spLocks noGrp="1"/>
          </p:cNvSpPr>
          <p:nvPr>
            <p:ph type="body" sz="quarter" idx="1"/>
          </p:nvPr>
        </p:nvSpPr>
        <p:spPr>
          <a:prstGeom prst="rect">
            <a:avLst/>
          </a:prstGeom>
        </p:spPr>
        <p:txBody>
          <a:bodyPr/>
          <a:lstStyle/>
          <a:p>
            <a:pPr algn="ctr">
              <a:buClr>
                <a:srgbClr val="000000"/>
              </a:buClr>
              <a:defRPr sz="2600"/>
            </a:pPr>
            <a:r>
              <a:rPr sz="1700" dirty="0" err="1"/>
              <a:t>改ざんの検知への利用</a:t>
            </a:r>
            <a:endParaRPr sz="1700" dirty="0"/>
          </a:p>
          <a:p>
            <a:pPr marL="178960" indent="-178960">
              <a:buSzPct val="100000"/>
              <a:buFont typeface="Arial" panose="020B0604020202020204" pitchFamily="34" charset="0"/>
              <a:buChar char="•"/>
            </a:pPr>
            <a:r>
              <a:rPr sz="1300" dirty="0" err="1"/>
              <a:t>データ</a:t>
            </a:r>
            <a:r>
              <a:rPr lang="ja-JP" altLang="en-US" sz="1300" dirty="0"/>
              <a:t>に</a:t>
            </a:r>
            <a:r>
              <a:rPr sz="1300" dirty="0"/>
              <a:t>改ざんや変更がされていないか確認をするとき、データサイズが大きいと、比較に長い時間がかかる。この際に、データをハッシュ関数にかけて、そのハッシュ値を比較することで、素早く改ざんや変更の確認を行うことができる。</a:t>
            </a:r>
          </a:p>
          <a:p>
            <a:pPr marL="178960" indent="-178960">
              <a:buSzPct val="100000"/>
              <a:buFont typeface="Arial" panose="020B0604020202020204" pitchFamily="34" charset="0"/>
              <a:buChar char="•"/>
            </a:pPr>
            <a:r>
              <a:rPr sz="1300" dirty="0"/>
              <a:t>２つのデータが全く同じならば、出力されるハッシュ値も同じになる。</a:t>
            </a:r>
          </a:p>
        </p:txBody>
      </p:sp>
    </p:spTree>
    <p:extLst>
      <p:ext uri="{BB962C8B-B14F-4D97-AF65-F5344CB8AC3E}">
        <p14:creationId xmlns:p14="http://schemas.microsoft.com/office/powerpoint/2010/main" val="35833643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xfrm>
            <a:off x="1358900" y="646113"/>
            <a:ext cx="4360863" cy="3271837"/>
          </a:xfrm>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endParaRPr sz="1300"/>
          </a:p>
          <a:p>
            <a:pPr marL="298266" indent="-298266">
              <a:buSzPct val="100000"/>
              <a:buFont typeface="Arial" panose="020B0604020202020204" pitchFamily="34" charset="0"/>
              <a:buChar char="•"/>
            </a:pPr>
            <a:r>
              <a:rPr sz="1300" err="1"/>
              <a:t>データの内容が異なる、つまり改ざんや更新がされていれば、出力されるハッシュ値は異なる</a:t>
            </a:r>
            <a:r>
              <a:rPr sz="1300"/>
              <a:t>。</a:t>
            </a:r>
          </a:p>
          <a:p>
            <a:pPr marL="298266" indent="-298266">
              <a:buSzPct val="100000"/>
              <a:buFont typeface="Arial" panose="020B0604020202020204" pitchFamily="34" charset="0"/>
              <a:buChar char="•"/>
            </a:pPr>
            <a:r>
              <a:rPr sz="1300" err="1"/>
              <a:t>ハッシュ関数では改ざんや変更の検知できるものの、どの部分がどのように変更されたかはわからない</a:t>
            </a:r>
            <a:r>
              <a:rPr sz="1300"/>
              <a:t>。</a:t>
            </a:r>
          </a:p>
        </p:txBody>
      </p:sp>
    </p:spTree>
    <p:extLst>
      <p:ext uri="{BB962C8B-B14F-4D97-AF65-F5344CB8AC3E}">
        <p14:creationId xmlns:p14="http://schemas.microsoft.com/office/powerpoint/2010/main" val="4541146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xfrm>
            <a:off x="1358900" y="646113"/>
            <a:ext cx="4360863" cy="3271837"/>
          </a:xfrm>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pPr algn="ctr">
              <a:defRPr sz="2600"/>
            </a:pPr>
            <a:r>
              <a:rPr sz="1700" dirty="0" err="1"/>
              <a:t>パスワード保護</a:t>
            </a:r>
            <a:endParaRPr sz="1700" dirty="0"/>
          </a:p>
          <a:p>
            <a:pPr marL="178960" indent="-178960">
              <a:buFont typeface="Arial" panose="020B0604020202020204" pitchFamily="34" charset="0"/>
              <a:buChar char="•"/>
            </a:pPr>
            <a:r>
              <a:rPr sz="1300" dirty="0" err="1"/>
              <a:t>様々なサービスにおいて、ユーザーの認証でIDとパスワードが使われている</a:t>
            </a:r>
            <a:r>
              <a:rPr sz="1300" dirty="0"/>
              <a:t>。</a:t>
            </a:r>
          </a:p>
          <a:p>
            <a:pPr marL="178960" indent="-178960">
              <a:buFont typeface="Arial" panose="020B0604020202020204" pitchFamily="34" charset="0"/>
              <a:buChar char="•"/>
            </a:pPr>
            <a:r>
              <a:rPr sz="1300" dirty="0" err="1"/>
              <a:t>サービスの提供者側は、このパスワードをハッシュ化してデータベースに保存しておくことが推奨されている</a:t>
            </a:r>
            <a:r>
              <a:rPr sz="1300" dirty="0"/>
              <a:t>。</a:t>
            </a:r>
          </a:p>
        </p:txBody>
      </p:sp>
    </p:spTree>
    <p:extLst>
      <p:ext uri="{BB962C8B-B14F-4D97-AF65-F5344CB8AC3E}">
        <p14:creationId xmlns:p14="http://schemas.microsoft.com/office/powerpoint/2010/main" val="2475988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xfrm>
            <a:off x="1358900" y="646113"/>
            <a:ext cx="4360863" cy="3271837"/>
          </a:xfrm>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p>
            <a:pPr algn="l"/>
            <a:endParaRPr sz="1300" dirty="0"/>
          </a:p>
          <a:p>
            <a:pPr algn="ctr">
              <a:defRPr sz="2600"/>
            </a:pPr>
            <a:r>
              <a:rPr sz="1300" dirty="0" err="1"/>
              <a:t>準備</a:t>
            </a:r>
            <a:endParaRPr sz="1300" dirty="0"/>
          </a:p>
          <a:p>
            <a:pPr marL="178960" indent="-178960" algn="l">
              <a:buFont typeface="Arial" panose="020B0604020202020204" pitchFamily="34" charset="0"/>
              <a:buChar char="•"/>
            </a:pPr>
            <a:r>
              <a:rPr lang="en-US" altLang="ja-JP" sz="1300" dirty="0"/>
              <a:t>4</a:t>
            </a:r>
            <a:r>
              <a:rPr lang="ja-JP" altLang="en-US" sz="1300" dirty="0"/>
              <a:t>～</a:t>
            </a:r>
            <a:r>
              <a:rPr lang="en-US" altLang="ja-JP" sz="1300" dirty="0"/>
              <a:t>5</a:t>
            </a:r>
            <a:r>
              <a:rPr sz="1300" dirty="0"/>
              <a:t>人のグループを作成する</a:t>
            </a:r>
          </a:p>
          <a:p>
            <a:pPr algn="l"/>
            <a:endParaRPr sz="1300" dirty="0"/>
          </a:p>
          <a:p>
            <a:pPr algn="ctr">
              <a:defRPr sz="2600"/>
            </a:pPr>
            <a:r>
              <a:rPr sz="1300" dirty="0"/>
              <a:t>Q.1 </a:t>
            </a:r>
            <a:endParaRPr lang="en-US" altLang="ja-JP" sz="1300" dirty="0"/>
          </a:p>
          <a:p>
            <a:pPr algn="l">
              <a:defRPr sz="2600"/>
            </a:pPr>
            <a:r>
              <a:rPr sz="1300" dirty="0" err="1"/>
              <a:t>パスワードがそのままの状態で保存されているとき、そのパスワードは誰にも悪用される可能性はないか</a:t>
            </a:r>
            <a:r>
              <a:rPr lang="ja-JP" altLang="en-US" sz="1300" dirty="0" err="1"/>
              <a:t>。</a:t>
            </a:r>
            <a:endParaRPr sz="1300" dirty="0"/>
          </a:p>
          <a:p>
            <a:pPr algn="ctr">
              <a:defRPr sz="2600"/>
            </a:pPr>
            <a:r>
              <a:rPr sz="1300" dirty="0"/>
              <a:t>A.1 </a:t>
            </a:r>
            <a:endParaRPr lang="en-US" altLang="ja-JP" sz="1300" dirty="0"/>
          </a:p>
          <a:p>
            <a:pPr algn="l">
              <a:defRPr sz="2600"/>
            </a:pPr>
            <a:r>
              <a:rPr sz="1300" dirty="0" err="1"/>
              <a:t>データベースの管理を行う人は、パスワードとIDを確認することができる。そのため、管理者が悪用しようとすればできてしまう</a:t>
            </a:r>
            <a:r>
              <a:rPr sz="1300" dirty="0"/>
              <a:t>。</a:t>
            </a:r>
          </a:p>
          <a:p>
            <a:pPr algn="l">
              <a:defRPr sz="2600"/>
            </a:pPr>
            <a:endParaRPr sz="1300" dirty="0"/>
          </a:p>
          <a:p>
            <a:pPr algn="ctr">
              <a:defRPr sz="2600"/>
            </a:pPr>
            <a:r>
              <a:rPr sz="1300" dirty="0"/>
              <a:t>Q.2 </a:t>
            </a:r>
            <a:endParaRPr lang="en-US" altLang="ja-JP" sz="1300" dirty="0"/>
          </a:p>
          <a:p>
            <a:pPr algn="l">
              <a:defRPr sz="2600"/>
            </a:pPr>
            <a:r>
              <a:rPr sz="1300" dirty="0" err="1"/>
              <a:t>パスワードが流出したとき、どのようなことが起こるか。それは、ハッシュ化して保存することで防ぐことができるか</a:t>
            </a:r>
            <a:endParaRPr lang="en-US" altLang="ja-JP" sz="1300" dirty="0"/>
          </a:p>
          <a:p>
            <a:pPr algn="l">
              <a:defRPr sz="2600"/>
            </a:pPr>
            <a:endParaRPr sz="1300" dirty="0"/>
          </a:p>
          <a:p>
            <a:pPr algn="ctr">
              <a:defRPr sz="2600"/>
            </a:pPr>
            <a:r>
              <a:rPr sz="1300" dirty="0"/>
              <a:t>A.2</a:t>
            </a:r>
            <a:endParaRPr lang="en-US" altLang="ja-JP" sz="1300" dirty="0"/>
          </a:p>
          <a:p>
            <a:pPr algn="l">
              <a:defRPr sz="2600"/>
            </a:pPr>
            <a:r>
              <a:rPr sz="1300" dirty="0"/>
              <a:t> パスワードをハッシュ化して保存することで、情報が流出した際に、パスワードとIDがセットとなって流出することを防ぐことができる。仮に、ハッシュ化していない場合には、当該のサービスだけでなく、同じIDとパスワードを利用しているサービスにも影響がある。</a:t>
            </a:r>
          </a:p>
          <a:p>
            <a:pPr algn="l">
              <a:defRPr sz="2600"/>
            </a:pPr>
            <a:endParaRPr sz="1300" dirty="0"/>
          </a:p>
          <a:p>
            <a:pPr algn="l"/>
            <a:r>
              <a:rPr sz="1300" dirty="0"/>
              <a:t>それぞれについてグループで10分程度考えてもらい、代表者に発表してもらう</a:t>
            </a:r>
            <a:r>
              <a:rPr lang="ja-JP" altLang="en-US" sz="1300" dirty="0" err="1"/>
              <a:t>。</a:t>
            </a:r>
            <a:endParaRPr sz="1300" dirty="0"/>
          </a:p>
          <a:p>
            <a:pPr algn="l"/>
            <a:endParaRPr sz="1300" dirty="0"/>
          </a:p>
          <a:p>
            <a:pPr algn="l"/>
            <a:endParaRPr sz="1300" dirty="0"/>
          </a:p>
          <a:p>
            <a:pPr algn="l"/>
            <a:endParaRPr sz="1300" dirty="0"/>
          </a:p>
        </p:txBody>
      </p:sp>
    </p:spTree>
    <p:extLst>
      <p:ext uri="{BB962C8B-B14F-4D97-AF65-F5344CB8AC3E}">
        <p14:creationId xmlns:p14="http://schemas.microsoft.com/office/powerpoint/2010/main" val="26922315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xfrm>
            <a:off x="1358900" y="646113"/>
            <a:ext cx="4360863" cy="3271837"/>
          </a:xfrm>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pPr marL="298266" indent="-298266">
              <a:buFont typeface="Arial" panose="020B0604020202020204" pitchFamily="34" charset="0"/>
              <a:buChar char="•"/>
            </a:pPr>
            <a:r>
              <a:rPr sz="1300" err="1"/>
              <a:t>出力されるハッシュ値のパターンは有限であることから、ハッシュ値は衝突する可能性がある</a:t>
            </a:r>
            <a:r>
              <a:rPr sz="1300"/>
              <a:t>。</a:t>
            </a:r>
          </a:p>
          <a:p>
            <a:pPr marL="298266" indent="-298266">
              <a:buFont typeface="Arial" panose="020B0604020202020204" pitchFamily="34" charset="0"/>
              <a:buChar char="•"/>
            </a:pPr>
            <a:r>
              <a:rPr sz="1300" err="1"/>
              <a:t>衝突に対してハッシュ関数が持っている耐性を衝突耐性と言う</a:t>
            </a:r>
            <a:r>
              <a:rPr lang="ja-JP" altLang="en-US" sz="1300"/>
              <a:t>。</a:t>
            </a:r>
            <a:endParaRPr sz="1300"/>
          </a:p>
          <a:p>
            <a:pPr marL="298266" indent="-298266">
              <a:buFont typeface="Arial" panose="020B0604020202020204" pitchFamily="34" charset="0"/>
              <a:buChar char="•"/>
            </a:pPr>
            <a:r>
              <a:rPr sz="1300" err="1"/>
              <a:t>これまでに衝突耐性が破られたハッシュ関数も存在する</a:t>
            </a:r>
            <a:r>
              <a:rPr lang="ja-JP" altLang="en-US" sz="1300"/>
              <a:t>。</a:t>
            </a:r>
            <a:endParaRPr sz="1300"/>
          </a:p>
        </p:txBody>
      </p:sp>
    </p:spTree>
    <p:extLst>
      <p:ext uri="{BB962C8B-B14F-4D97-AF65-F5344CB8AC3E}">
        <p14:creationId xmlns:p14="http://schemas.microsoft.com/office/powerpoint/2010/main" val="9293689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xfrm>
            <a:off x="1358900" y="646113"/>
            <a:ext cx="4360863" cy="3271837"/>
          </a:xfrm>
          <a:prstGeom prst="rect">
            <a:avLst/>
          </a:prstGeom>
        </p:spPr>
        <p:txBody>
          <a:bodyPr/>
          <a:lstStyle/>
          <a:p>
            <a:endParaRPr/>
          </a:p>
        </p:txBody>
      </p:sp>
      <p:sp>
        <p:nvSpPr>
          <p:cNvPr id="699" name="Shape 699"/>
          <p:cNvSpPr>
            <a:spLocks noGrp="1"/>
          </p:cNvSpPr>
          <p:nvPr>
            <p:ph type="body" sz="quarter" idx="1"/>
          </p:nvPr>
        </p:nvSpPr>
        <p:spPr>
          <a:xfrm>
            <a:off x="290429" y="4193699"/>
            <a:ext cx="6582988" cy="5693562"/>
          </a:xfrm>
          <a:prstGeom prst="rect">
            <a:avLst/>
          </a:prstGeom>
        </p:spPr>
        <p:txBody>
          <a:bodyPr/>
          <a:lstStyle/>
          <a:p>
            <a:endParaRPr/>
          </a:p>
          <a:p>
            <a:pPr marL="298266" indent="-298266">
              <a:buFont typeface="Arial" panose="020B0604020202020204" pitchFamily="34" charset="0"/>
              <a:buChar char="•"/>
            </a:pPr>
            <a:r>
              <a:rPr sz="1300" err="1"/>
              <a:t>Bitcoinに利用されているハッシュ関数を紹介する</a:t>
            </a:r>
            <a:r>
              <a:rPr lang="ja-JP" altLang="en-US" sz="1300"/>
              <a:t>。</a:t>
            </a:r>
            <a:endParaRPr lang="en-US" altLang="ja-JP" sz="1300"/>
          </a:p>
          <a:p>
            <a:endParaRPr/>
          </a:p>
          <a:p>
            <a:pPr algn="ctr">
              <a:buSzPct val="100000"/>
            </a:pPr>
            <a:r>
              <a:rPr sz="1700" b="1"/>
              <a:t>RIPEMD-160</a:t>
            </a:r>
          </a:p>
          <a:p>
            <a:r>
              <a:rPr sz="1300" err="1"/>
              <a:t>公開鍵からアドレスを作る際に利用される</a:t>
            </a:r>
            <a:r>
              <a:rPr lang="ja-JP" altLang="en-US" sz="1300"/>
              <a:t>。</a:t>
            </a:r>
            <a:endParaRPr lang="en-US" altLang="ja-JP" sz="1300"/>
          </a:p>
          <a:p>
            <a:endParaRPr/>
          </a:p>
          <a:p>
            <a:pPr algn="ctr">
              <a:buSzPct val="100000"/>
            </a:pPr>
            <a:r>
              <a:rPr sz="1700" b="1"/>
              <a:t>SHA-256</a:t>
            </a:r>
            <a:r>
              <a:t> </a:t>
            </a:r>
          </a:p>
          <a:p>
            <a:r>
              <a:rPr sz="1300" err="1"/>
              <a:t>公開鍵からアドレスを作る際や、ブロックの識別子を作る際に利用される</a:t>
            </a:r>
            <a:r>
              <a:rPr lang="ja-JP" altLang="en-US" sz="1300"/>
              <a:t>。</a:t>
            </a:r>
            <a:endParaRPr sz="1300"/>
          </a:p>
          <a:p>
            <a:endParaRPr/>
          </a:p>
          <a:p>
            <a:endParaRPr/>
          </a:p>
          <a:p>
            <a:endParaRPr/>
          </a:p>
        </p:txBody>
      </p:sp>
    </p:spTree>
    <p:extLst>
      <p:ext uri="{BB962C8B-B14F-4D97-AF65-F5344CB8AC3E}">
        <p14:creationId xmlns:p14="http://schemas.microsoft.com/office/powerpoint/2010/main" val="7613391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xfrm>
            <a:off x="1358900" y="646113"/>
            <a:ext cx="4360863" cy="3271837"/>
          </a:xfrm>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p>
            <a:pPr algn="ctr"/>
            <a:r>
              <a:rPr sz="1700" dirty="0" err="1"/>
              <a:t>ブロックチェーンでのハッシュ関数の利用について</a:t>
            </a:r>
            <a:endParaRPr sz="1700" dirty="0"/>
          </a:p>
          <a:p>
            <a:pPr marL="178960" indent="-178960" algn="l">
              <a:buFont typeface="Arial" panose="020B0604020202020204" pitchFamily="34" charset="0"/>
              <a:buChar char="•"/>
            </a:pPr>
            <a:r>
              <a:rPr sz="1300" dirty="0" err="1"/>
              <a:t>ハッシュ関数はブロックの識別子を作成する際に利用されている</a:t>
            </a:r>
            <a:r>
              <a:rPr sz="1300" dirty="0"/>
              <a:t>。</a:t>
            </a:r>
          </a:p>
          <a:p>
            <a:pPr marL="178960" indent="-178960" algn="l">
              <a:buFont typeface="Arial" panose="020B0604020202020204" pitchFamily="34" charset="0"/>
              <a:buChar char="•"/>
            </a:pPr>
            <a:r>
              <a:rPr sz="1300" dirty="0"/>
              <a:t>それぞれのブロックを識別する際には、ブロックの構成要素の１つであるブロックヘッダの情報をまとめてハッシュ関数に入力し、それにより得られたハッシュ値をそのブロックの識別子としている。</a:t>
            </a:r>
          </a:p>
          <a:p>
            <a:pPr marL="178960" indent="-178960" algn="l">
              <a:buFont typeface="Arial" panose="020B0604020202020204" pitchFamily="34" charset="0"/>
              <a:buChar char="•"/>
            </a:pPr>
            <a:r>
              <a:rPr sz="1300" dirty="0"/>
              <a:t>Bitcoinではブロックヘッダの情報をSHA-256を2回用いてハッシュ化し、識別子として利用している。</a:t>
            </a:r>
          </a:p>
          <a:p>
            <a:endParaRPr dirty="0"/>
          </a:p>
          <a:p>
            <a:endParaRPr dirty="0"/>
          </a:p>
          <a:p>
            <a:endParaRPr dirty="0"/>
          </a:p>
        </p:txBody>
      </p:sp>
    </p:spTree>
    <p:extLst>
      <p:ext uri="{BB962C8B-B14F-4D97-AF65-F5344CB8AC3E}">
        <p14:creationId xmlns:p14="http://schemas.microsoft.com/office/powerpoint/2010/main" val="39165942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xfrm>
            <a:off x="1358900" y="646113"/>
            <a:ext cx="4360863" cy="3271837"/>
          </a:xfrm>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仮想通貨は別名「暗号資産」とも呼ばれている。この名前から分かるように暗号技術はブロックチェーンについて理解する上で非常に重要</a:t>
            </a:r>
            <a:r>
              <a:rPr lang="ja-JP" altLang="en-US" sz="1300"/>
              <a:t>である。</a:t>
            </a:r>
            <a:endParaRPr sz="1300"/>
          </a:p>
          <a:p>
            <a:pPr marL="178960" indent="-178960">
              <a:buFont typeface="Arial" panose="020B0604020202020204" pitchFamily="34" charset="0"/>
              <a:buChar char="•"/>
            </a:pPr>
            <a:r>
              <a:rPr sz="1300" err="1"/>
              <a:t>スライドに表示した暗号技術に関連した語句はすべて把握すること</a:t>
            </a:r>
            <a:r>
              <a:rPr lang="ja-JP" altLang="en-US" sz="1300"/>
              <a:t>が必要である。</a:t>
            </a:r>
            <a:endParaRPr sz="1300"/>
          </a:p>
        </p:txBody>
      </p:sp>
    </p:spTree>
    <p:extLst>
      <p:ext uri="{BB962C8B-B14F-4D97-AF65-F5344CB8AC3E}">
        <p14:creationId xmlns:p14="http://schemas.microsoft.com/office/powerpoint/2010/main" val="31788795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1358900" y="646113"/>
            <a:ext cx="4360863" cy="3271837"/>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marL="178960" indent="-178960">
              <a:buFont typeface="Arial" panose="020B0604020202020204" pitchFamily="34" charset="0"/>
              <a:buChar char="•"/>
            </a:pPr>
            <a:r>
              <a:rPr sz="1300" err="1"/>
              <a:t>暗号技術は大きく「共通鍵暗号」と「公開鍵暗号」に分類することができる</a:t>
            </a:r>
            <a:r>
              <a:rPr sz="1300"/>
              <a:t>。</a:t>
            </a:r>
          </a:p>
        </p:txBody>
      </p:sp>
    </p:spTree>
    <p:extLst>
      <p:ext uri="{BB962C8B-B14F-4D97-AF65-F5344CB8AC3E}">
        <p14:creationId xmlns:p14="http://schemas.microsoft.com/office/powerpoint/2010/main" val="210478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body" sz="quarter" idx="1"/>
          </p:nvPr>
        </p:nvSpPr>
        <p:spPr>
          <a:xfrm>
            <a:off x="290429" y="4193699"/>
            <a:ext cx="6582988" cy="5693562"/>
          </a:xfrm>
        </p:spPr>
        <p:txBody>
          <a:bodyPr/>
          <a:lstStyle/>
          <a:p>
            <a:pPr marL="298266" indent="-298266">
              <a:buFont typeface="Arial" panose="020B0604020202020204" pitchFamily="34" charset="0"/>
              <a:buChar char="•"/>
            </a:pPr>
            <a:r>
              <a:rPr lang="ja-JP" altLang="en-US" sz="1300"/>
              <a:t>分散型台帳の仕組み自体は以前から存在していたものであり、新しい技術ではない。</a:t>
            </a:r>
          </a:p>
          <a:p>
            <a:pPr marL="298266" indent="-298266">
              <a:buFont typeface="Arial" panose="020B0604020202020204" pitchFamily="34" charset="0"/>
              <a:buChar char="•"/>
            </a:pPr>
            <a:r>
              <a:rPr lang="ja-JP" altLang="en-US" sz="1300"/>
              <a:t>ブロックチェーンが実現した分散型台帳は、「管理者が存在せず、参加者により自律的に運営」されることが大きな特徴である。</a:t>
            </a:r>
          </a:p>
          <a:p>
            <a:pPr marL="298266" indent="-298266">
              <a:buFont typeface="Arial" panose="020B0604020202020204" pitchFamily="34" charset="0"/>
              <a:buChar char="•"/>
            </a:pPr>
            <a:r>
              <a:rPr lang="ja-JP" altLang="en-US" sz="1300"/>
              <a:t>悪意のある参加者によって、台帳に対して不正が行われる可能性があったため、これまでは実現することが難しかった。</a:t>
            </a:r>
          </a:p>
        </p:txBody>
      </p:sp>
      <p:sp>
        <p:nvSpPr>
          <p:cNvPr id="5" name="スライド イメージ プレースホルダー 4">
            <a:extLst>
              <a:ext uri="{FF2B5EF4-FFF2-40B4-BE49-F238E27FC236}">
                <a16:creationId xmlns="" xmlns:a16="http://schemas.microsoft.com/office/drawing/2014/main" id="{6189B28A-9496-4B23-A5DA-61F4EB001045}"/>
              </a:ext>
            </a:extLst>
          </p:cNvPr>
          <p:cNvSpPr>
            <a:spLocks noGrp="1" noRot="1" noChangeAspect="1"/>
          </p:cNvSpPr>
          <p:nvPr>
            <p:ph type="sldImg"/>
          </p:nvPr>
        </p:nvSpPr>
        <p:spPr>
          <a:xfrm>
            <a:off x="1377950" y="665163"/>
            <a:ext cx="4343400" cy="3257550"/>
          </a:xfrm>
        </p:spPr>
      </p:sp>
    </p:spTree>
    <p:extLst>
      <p:ext uri="{BB962C8B-B14F-4D97-AF65-F5344CB8AC3E}">
        <p14:creationId xmlns:p14="http://schemas.microsoft.com/office/powerpoint/2010/main" val="35332993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xfrm>
            <a:off x="1358900" y="646113"/>
            <a:ext cx="4360863" cy="3271837"/>
          </a:xfrm>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dirty="0" err="1"/>
              <a:t>処理速度が速い</a:t>
            </a:r>
            <a:endParaRPr sz="1300" dirty="0"/>
          </a:p>
          <a:p>
            <a:r>
              <a:rPr sz="1300" dirty="0" err="1"/>
              <a:t>公開鍵暗号に比べて、暗号化、復号の処理が単純であるため、処理速度が速い</a:t>
            </a:r>
            <a:r>
              <a:rPr sz="1300" dirty="0"/>
              <a:t>。</a:t>
            </a:r>
          </a:p>
          <a:p>
            <a:pPr>
              <a:buSzPct val="100000"/>
            </a:pPr>
            <a:endParaRPr lang="en-US" altLang="ja-JP" sz="1300" dirty="0"/>
          </a:p>
          <a:p>
            <a:pPr marL="178960" indent="-178960">
              <a:buSzPct val="100000"/>
              <a:buFont typeface="Arial" panose="020B0604020202020204" pitchFamily="34" charset="0"/>
              <a:buChar char="•"/>
            </a:pPr>
            <a:r>
              <a:rPr sz="1300" dirty="0" err="1"/>
              <a:t>鍵の配布が難しい</a:t>
            </a:r>
            <a:endParaRPr sz="1300" dirty="0"/>
          </a:p>
          <a:p>
            <a:r>
              <a:rPr sz="1300" dirty="0" err="1"/>
              <a:t>暗号化と復号に同じ鍵を用いるため、鍵を通信相手に送らなければならない。この過程で、通信が盗聴され鍵が盗まれる可能性がある</a:t>
            </a:r>
            <a:r>
              <a:rPr sz="1300" dirty="0"/>
              <a:t>。</a:t>
            </a:r>
          </a:p>
          <a:p>
            <a:endParaRPr sz="1300" dirty="0"/>
          </a:p>
          <a:p>
            <a:pPr marL="178960" indent="-178960">
              <a:buSzPct val="100000"/>
              <a:buFont typeface="Arial" panose="020B0604020202020204" pitchFamily="34" charset="0"/>
              <a:buChar char="•"/>
            </a:pPr>
            <a:r>
              <a:rPr sz="1300" dirty="0" err="1"/>
              <a:t>管理する鍵の数が多い</a:t>
            </a:r>
            <a:endParaRPr sz="1300" dirty="0"/>
          </a:p>
          <a:p>
            <a:r>
              <a:rPr sz="1300" dirty="0"/>
              <a:t>共通鍵暗号では安全性の問題から、取引相手ごとに異なる鍵を用いなければならない。そうなると、通信相手の数だけ鍵を管理する必要があり、管理しなければならない鍵の個数が多くなる。</a:t>
            </a:r>
          </a:p>
          <a:p>
            <a:endParaRPr sz="1300" dirty="0"/>
          </a:p>
          <a:p>
            <a:pPr marL="178960" indent="-178960">
              <a:buSzPct val="100000"/>
              <a:buFont typeface="Arial" panose="020B0604020202020204" pitchFamily="34" charset="0"/>
              <a:buChar char="•"/>
            </a:pPr>
            <a:r>
              <a:rPr sz="1300" dirty="0" err="1"/>
              <a:t>DESについて</a:t>
            </a:r>
            <a:endParaRPr sz="1300" dirty="0"/>
          </a:p>
          <a:p>
            <a:r>
              <a:rPr sz="1300" dirty="0"/>
              <a:t>以前は主流であった共通鍵暗号のひとつ。現在は、総当たりにより現実的な時間内に解読が行えるようになったため、安全に使用することはできない。</a:t>
            </a:r>
          </a:p>
          <a:p>
            <a:endParaRPr sz="1300" dirty="0"/>
          </a:p>
          <a:p>
            <a:pPr marL="178960" indent="-178960">
              <a:buSzPct val="100000"/>
              <a:buFont typeface="Arial" panose="020B0604020202020204" pitchFamily="34" charset="0"/>
              <a:buChar char="•"/>
            </a:pPr>
            <a:r>
              <a:rPr sz="1300" dirty="0" err="1"/>
              <a:t>AESについて</a:t>
            </a:r>
            <a:endParaRPr sz="1300" dirty="0"/>
          </a:p>
          <a:p>
            <a:r>
              <a:rPr sz="1300" dirty="0"/>
              <a:t>DESの強度の低下に伴って登場した暗号方式。2019年現在安全に使用することができる。</a:t>
            </a:r>
          </a:p>
        </p:txBody>
      </p:sp>
    </p:spTree>
    <p:extLst>
      <p:ext uri="{BB962C8B-B14F-4D97-AF65-F5344CB8AC3E}">
        <p14:creationId xmlns:p14="http://schemas.microsoft.com/office/powerpoint/2010/main" val="14987797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a:spLocks noGrp="1" noRot="1" noChangeAspect="1"/>
          </p:cNvSpPr>
          <p:nvPr>
            <p:ph type="sldImg"/>
          </p:nvPr>
        </p:nvSpPr>
        <p:spPr>
          <a:xfrm>
            <a:off x="1358900" y="646113"/>
            <a:ext cx="4360863" cy="3271837"/>
          </a:xfrm>
          <a:prstGeom prst="rect">
            <a:avLst/>
          </a:prstGeom>
        </p:spPr>
        <p:txBody>
          <a:bodyPr/>
          <a:lstStyle/>
          <a:p>
            <a:endParaRPr/>
          </a:p>
        </p:txBody>
      </p:sp>
      <p:sp>
        <p:nvSpPr>
          <p:cNvPr id="748" name="Shape 748"/>
          <p:cNvSpPr>
            <a:spLocks noGrp="1"/>
          </p:cNvSpPr>
          <p:nvPr>
            <p:ph type="body" sz="quarter" idx="1"/>
          </p:nvPr>
        </p:nvSpPr>
        <p:spPr>
          <a:prstGeom prst="rect">
            <a:avLst/>
          </a:prstGeom>
        </p:spPr>
        <p:txBody>
          <a:bodyPr/>
          <a:lstStyle/>
          <a:p>
            <a:endParaRPr sz="1300" dirty="0"/>
          </a:p>
          <a:p>
            <a:pPr marL="178960" indent="-178960">
              <a:buFont typeface="Arial" panose="020B0604020202020204" pitchFamily="34" charset="0"/>
              <a:buChar char="•"/>
            </a:pPr>
            <a:r>
              <a:rPr sz="1300" dirty="0" err="1"/>
              <a:t>不特定多数との通信に向いている</a:t>
            </a:r>
            <a:endParaRPr sz="1300" dirty="0"/>
          </a:p>
          <a:p>
            <a:r>
              <a:rPr sz="1300" dirty="0"/>
              <a:t>公開鍵を配布し、それを用いて暗号化を行う。復号は公開鍵に対応する秘密鍵でしか行うことができない。そのため、管理する鍵の個数が少な</a:t>
            </a:r>
            <a:r>
              <a:rPr lang="ja-JP" altLang="en-US" sz="1300" dirty="0" err="1"/>
              <a:t>くて</a:t>
            </a:r>
            <a:r>
              <a:rPr lang="ja-JP" altLang="en-US" sz="1300" dirty="0"/>
              <a:t>良い</a:t>
            </a:r>
            <a:r>
              <a:rPr sz="1300" dirty="0"/>
              <a:t>。</a:t>
            </a:r>
            <a:r>
              <a:rPr sz="1300" dirty="0" err="1"/>
              <a:t>不特定多数との通信に向いている</a:t>
            </a:r>
            <a:r>
              <a:rPr sz="1300" dirty="0"/>
              <a:t>。</a:t>
            </a:r>
          </a:p>
          <a:p>
            <a:endParaRPr sz="1300" dirty="0"/>
          </a:p>
          <a:p>
            <a:pPr marL="178960" indent="-178960">
              <a:buFont typeface="Arial" panose="020B0604020202020204" pitchFamily="34" charset="0"/>
              <a:buChar char="•"/>
            </a:pPr>
            <a:r>
              <a:rPr sz="1300" dirty="0" err="1"/>
              <a:t>処理速度が遅い</a:t>
            </a:r>
            <a:endParaRPr sz="1300" dirty="0"/>
          </a:p>
          <a:p>
            <a:r>
              <a:rPr sz="1300" dirty="0" err="1"/>
              <a:t>共通鍵暗号に比べて暗号化、復号の処理が複雑であるため、処理に時間がかかる</a:t>
            </a:r>
            <a:r>
              <a:rPr sz="1300" dirty="0"/>
              <a:t>。</a:t>
            </a:r>
          </a:p>
          <a:p>
            <a:r>
              <a:rPr sz="1300" dirty="0"/>
              <a:t>このような点を補うために、共通鍵を公開鍵暗号方式で送信し、実際のデータは共通鍵暗号方式で伝達する、ハイブリッド型暗号方式も利用されている。</a:t>
            </a:r>
          </a:p>
          <a:p>
            <a:endParaRPr sz="1300" dirty="0"/>
          </a:p>
          <a:p>
            <a:pPr marL="178960" indent="-178960">
              <a:buFont typeface="Arial" panose="020B0604020202020204" pitchFamily="34" charset="0"/>
              <a:buChar char="•"/>
            </a:pPr>
            <a:r>
              <a:rPr sz="1300" dirty="0"/>
              <a:t>RSA</a:t>
            </a:r>
          </a:p>
          <a:p>
            <a:r>
              <a:rPr sz="1300" dirty="0"/>
              <a:t>2つの大きな素数の積を求めることは簡単だが、</a:t>
            </a:r>
            <a:r>
              <a:rPr lang="ja-JP" altLang="en-US" sz="1300" dirty="0"/>
              <a:t>積</a:t>
            </a:r>
            <a:r>
              <a:rPr sz="1300" dirty="0"/>
              <a:t>を素因数分解することは難しいという性質を利用した暗号方式。2019年現在安全に使用することができる。</a:t>
            </a:r>
            <a:endParaRPr lang="en-US" altLang="ja-JP" sz="1300" dirty="0"/>
          </a:p>
          <a:p>
            <a:endParaRPr sz="1300" dirty="0"/>
          </a:p>
          <a:p>
            <a:pPr marL="178960" indent="-178960">
              <a:buFont typeface="Arial" panose="020B0604020202020204" pitchFamily="34" charset="0"/>
              <a:buChar char="•"/>
            </a:pPr>
            <a:r>
              <a:rPr sz="1300" dirty="0" err="1"/>
              <a:t>ElGamal暗号</a:t>
            </a:r>
            <a:endParaRPr sz="1300" dirty="0"/>
          </a:p>
          <a:p>
            <a:r>
              <a:rPr sz="1300" dirty="0"/>
              <a:t>離散対数問題という計算を利用した暗号方式。2019年現在安全に使用することができる。</a:t>
            </a:r>
          </a:p>
          <a:p>
            <a:endParaRPr sz="1300" dirty="0"/>
          </a:p>
          <a:p>
            <a:pPr marL="178960" indent="-178960">
              <a:buFont typeface="Arial" panose="020B0604020202020204" pitchFamily="34" charset="0"/>
              <a:buChar char="•"/>
            </a:pPr>
            <a:r>
              <a:rPr sz="1300" dirty="0" err="1"/>
              <a:t>楕円曲線暗号</a:t>
            </a:r>
            <a:endParaRPr sz="1300" dirty="0"/>
          </a:p>
          <a:p>
            <a:r>
              <a:rPr sz="1300" dirty="0" err="1"/>
              <a:t>楕円曲線と</a:t>
            </a:r>
            <a:r>
              <a:rPr lang="ja-JP" altLang="en-US" sz="1300" dirty="0"/>
              <a:t>呼ばれる</a:t>
            </a:r>
            <a:r>
              <a:rPr sz="1300" dirty="0"/>
              <a:t>曲線を用いた暗号化技術。RSAやElGamalよりも安全性が高く、計算速度も速いのが特徴。Bitcoinに利用されている。2019年現在安全に使用することができる。</a:t>
            </a:r>
          </a:p>
        </p:txBody>
      </p:sp>
    </p:spTree>
    <p:extLst>
      <p:ext uri="{BB962C8B-B14F-4D97-AF65-F5344CB8AC3E}">
        <p14:creationId xmlns:p14="http://schemas.microsoft.com/office/powerpoint/2010/main" val="16053802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xfrm>
            <a:off x="1358900" y="646113"/>
            <a:ext cx="4360863" cy="3271837"/>
          </a:xfrm>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p>
            <a:pPr algn="ctr"/>
            <a:r>
              <a:rPr sz="1300" err="1"/>
              <a:t>AさんからBさんにデータを送る際に、公開鍵暗号方式を利用するとして説明する</a:t>
            </a:r>
            <a:r>
              <a:rPr lang="ja-JP" altLang="en-US" sz="1300"/>
              <a:t>。</a:t>
            </a:r>
            <a:endParaRPr lang="en-US" altLang="ja-JP" sz="1300"/>
          </a:p>
          <a:p>
            <a:endParaRPr sz="1300"/>
          </a:p>
          <a:p>
            <a:pPr marL="178960" indent="-178960">
              <a:buFont typeface="Arial" panose="020B0604020202020204" pitchFamily="34" charset="0"/>
              <a:buChar char="•"/>
            </a:pPr>
            <a:r>
              <a:rPr sz="1300" err="1"/>
              <a:t>Bさんは自身の秘密鍵と公開鍵を作成しておく</a:t>
            </a:r>
            <a:r>
              <a:rPr lang="ja-JP" altLang="en-US" sz="1300"/>
              <a:t>。</a:t>
            </a:r>
            <a:endParaRPr sz="1300"/>
          </a:p>
        </p:txBody>
      </p:sp>
    </p:spTree>
    <p:extLst>
      <p:ext uri="{BB962C8B-B14F-4D97-AF65-F5344CB8AC3E}">
        <p14:creationId xmlns:p14="http://schemas.microsoft.com/office/powerpoint/2010/main" val="39967776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xfrm>
            <a:off x="1358900" y="646113"/>
            <a:ext cx="4360863" cy="3271837"/>
          </a:xfrm>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Bさんはあらかじめ自身の公開鍵をAさんに知らせておく</a:t>
            </a:r>
            <a:r>
              <a:rPr lang="ja-JP" altLang="en-US" sz="1300"/>
              <a:t>。</a:t>
            </a:r>
            <a:endParaRPr sz="1300"/>
          </a:p>
        </p:txBody>
      </p:sp>
    </p:spTree>
    <p:extLst>
      <p:ext uri="{BB962C8B-B14F-4D97-AF65-F5344CB8AC3E}">
        <p14:creationId xmlns:p14="http://schemas.microsoft.com/office/powerpoint/2010/main" val="28700081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xfrm>
            <a:off x="1358900" y="646113"/>
            <a:ext cx="4360863" cy="3271837"/>
          </a:xfrm>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AさんはBさんの公開鍵を使って、送りたいデータを暗号化する</a:t>
            </a:r>
            <a:r>
              <a:rPr lang="ja-JP" altLang="en-US" sz="1300"/>
              <a:t>。</a:t>
            </a:r>
            <a:endParaRPr sz="1300"/>
          </a:p>
        </p:txBody>
      </p:sp>
    </p:spTree>
    <p:extLst>
      <p:ext uri="{BB962C8B-B14F-4D97-AF65-F5344CB8AC3E}">
        <p14:creationId xmlns:p14="http://schemas.microsoft.com/office/powerpoint/2010/main" val="40583324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Shape 782"/>
          <p:cNvSpPr>
            <a:spLocks noGrp="1" noRot="1" noChangeAspect="1"/>
          </p:cNvSpPr>
          <p:nvPr>
            <p:ph type="sldImg"/>
          </p:nvPr>
        </p:nvSpPr>
        <p:spPr>
          <a:xfrm>
            <a:off x="1358900" y="646113"/>
            <a:ext cx="4360863" cy="3271837"/>
          </a:xfrm>
          <a:prstGeom prst="rect">
            <a:avLst/>
          </a:prstGeom>
        </p:spPr>
        <p:txBody>
          <a:bodyPr/>
          <a:lstStyle/>
          <a:p>
            <a:endParaRPr/>
          </a:p>
        </p:txBody>
      </p:sp>
      <p:sp>
        <p:nvSpPr>
          <p:cNvPr id="783" name="Shape 783"/>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暗号化したデータを送信する</a:t>
            </a:r>
            <a:r>
              <a:rPr lang="ja-JP" altLang="en-US" sz="1300"/>
              <a:t>。</a:t>
            </a:r>
            <a:endParaRPr sz="1300"/>
          </a:p>
        </p:txBody>
      </p:sp>
    </p:spTree>
    <p:extLst>
      <p:ext uri="{BB962C8B-B14F-4D97-AF65-F5344CB8AC3E}">
        <p14:creationId xmlns:p14="http://schemas.microsoft.com/office/powerpoint/2010/main" val="24989753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xfrm>
            <a:off x="1358900" y="646113"/>
            <a:ext cx="4360863" cy="3271837"/>
          </a:xfrm>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pPr marL="298266" indent="-298266">
              <a:buSzPct val="100000"/>
              <a:buFont typeface="Arial" panose="020B0604020202020204" pitchFamily="34" charset="0"/>
              <a:buChar char="•"/>
            </a:pPr>
            <a:r>
              <a:rPr sz="1300" err="1"/>
              <a:t>Bさん受け取った暗号を自身の秘密鍵で復号し、平文を得る</a:t>
            </a:r>
            <a:r>
              <a:rPr lang="ja-JP" altLang="en-US" sz="1300"/>
              <a:t>。</a:t>
            </a:r>
            <a:endParaRPr sz="1300"/>
          </a:p>
        </p:txBody>
      </p:sp>
    </p:spTree>
    <p:extLst>
      <p:ext uri="{BB962C8B-B14F-4D97-AF65-F5344CB8AC3E}">
        <p14:creationId xmlns:p14="http://schemas.microsoft.com/office/powerpoint/2010/main" val="4617018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noRot="1" noChangeAspect="1"/>
          </p:cNvSpPr>
          <p:nvPr>
            <p:ph type="sldImg"/>
          </p:nvPr>
        </p:nvSpPr>
        <p:spPr>
          <a:xfrm>
            <a:off x="1358900" y="646113"/>
            <a:ext cx="4360863" cy="3271837"/>
          </a:xfrm>
          <a:prstGeom prst="rect">
            <a:avLst/>
          </a:prstGeom>
        </p:spPr>
        <p:txBody>
          <a:bodyPr/>
          <a:lstStyle/>
          <a:p>
            <a:endParaRPr/>
          </a:p>
        </p:txBody>
      </p:sp>
      <p:sp>
        <p:nvSpPr>
          <p:cNvPr id="799" name="Shape 799"/>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データ送信完了</a:t>
            </a:r>
            <a:endParaRPr sz="1300"/>
          </a:p>
          <a:p>
            <a:pPr marL="178960" indent="-178960">
              <a:buSzPct val="100000"/>
              <a:buFont typeface="Arial" panose="020B0604020202020204" pitchFamily="34" charset="0"/>
              <a:buChar char="•"/>
            </a:pPr>
            <a:r>
              <a:rPr sz="1300" err="1"/>
              <a:t>通信経路で暗号が盗聴された場合でも、暗号を復号できるのは秘密鍵を持っているBさんのみ</a:t>
            </a:r>
            <a:r>
              <a:rPr lang="ja-JP" altLang="en-US" sz="1300"/>
              <a:t>であるため、問題ない。</a:t>
            </a:r>
            <a:endParaRPr sz="1300"/>
          </a:p>
        </p:txBody>
      </p:sp>
    </p:spTree>
    <p:extLst>
      <p:ext uri="{BB962C8B-B14F-4D97-AF65-F5344CB8AC3E}">
        <p14:creationId xmlns:p14="http://schemas.microsoft.com/office/powerpoint/2010/main" val="9744165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xfrm>
            <a:off x="1358900" y="646113"/>
            <a:ext cx="4360863" cy="3271837"/>
          </a:xfrm>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pPr algn="ctr">
              <a:defRPr sz="3000"/>
            </a:pPr>
            <a:r>
              <a:rPr sz="1300" dirty="0" err="1"/>
              <a:t>準備</a:t>
            </a:r>
            <a:endParaRPr sz="1300" dirty="0"/>
          </a:p>
          <a:p>
            <a:pPr marL="178960" indent="-178960">
              <a:buFont typeface="Arial" panose="020B0604020202020204" pitchFamily="34" charset="0"/>
              <a:buChar char="•"/>
            </a:pPr>
            <a:r>
              <a:rPr lang="en-US" altLang="ja-JP" sz="1300" dirty="0"/>
              <a:t>1</a:t>
            </a:r>
            <a:r>
              <a:rPr sz="1300" dirty="0"/>
              <a:t>人1台PCを利用する</a:t>
            </a:r>
          </a:p>
          <a:p>
            <a:pPr marL="178960" indent="-178960">
              <a:buFont typeface="Arial" panose="020B0604020202020204" pitchFamily="34" charset="0"/>
              <a:buChar char="•"/>
            </a:pPr>
            <a:r>
              <a:rPr sz="1300" dirty="0" err="1"/>
              <a:t>巻頭で準備した仮想マシンを立ち上げる</a:t>
            </a:r>
            <a:endParaRPr sz="1300" dirty="0"/>
          </a:p>
          <a:p>
            <a:pPr marL="178960" indent="-178960">
              <a:buFont typeface="Arial" panose="020B0604020202020204" pitchFamily="34" charset="0"/>
              <a:buChar char="•"/>
            </a:pPr>
            <a:r>
              <a:rPr sz="1300" dirty="0" err="1"/>
              <a:t>仮想マシン上でターミナルを開く</a:t>
            </a:r>
            <a:endParaRPr sz="1300" dirty="0"/>
          </a:p>
          <a:p>
            <a:pPr marL="178960" indent="-178960">
              <a:buFont typeface="Arial" panose="020B0604020202020204" pitchFamily="34" charset="0"/>
              <a:buChar char="•"/>
            </a:pPr>
            <a:endParaRPr sz="1300" dirty="0"/>
          </a:p>
          <a:p>
            <a:pPr marL="178960" indent="-178960">
              <a:buFont typeface="Arial" panose="020B0604020202020204" pitchFamily="34" charset="0"/>
              <a:buChar char="•"/>
            </a:pPr>
            <a:r>
              <a:rPr sz="1300" dirty="0" err="1"/>
              <a:t>テキストに従い、順にコマンドを実行し、秘密鍵の作成、公開鍵の作成、暗号化、復号の作業を行ってもらう</a:t>
            </a:r>
            <a:r>
              <a:rPr sz="1300" dirty="0"/>
              <a:t>。</a:t>
            </a:r>
          </a:p>
          <a:p>
            <a:pPr marL="178960" indent="-178960">
              <a:buFont typeface="Arial" panose="020B0604020202020204" pitchFamily="34" charset="0"/>
              <a:buChar char="•"/>
            </a:pPr>
            <a:r>
              <a:rPr sz="1300" dirty="0" err="1"/>
              <a:t>この過程で、実際の秘密鍵、公開鍵、暗号文の中身を確認する</a:t>
            </a:r>
            <a:r>
              <a:rPr lang="ja-JP" altLang="en-US" sz="1300" dirty="0" err="1"/>
              <a:t>。</a:t>
            </a:r>
            <a:endParaRPr sz="1300" dirty="0"/>
          </a:p>
        </p:txBody>
      </p:sp>
    </p:spTree>
    <p:extLst>
      <p:ext uri="{BB962C8B-B14F-4D97-AF65-F5344CB8AC3E}">
        <p14:creationId xmlns:p14="http://schemas.microsoft.com/office/powerpoint/2010/main" val="15739938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xfrm>
            <a:off x="1358900" y="646113"/>
            <a:ext cx="4360863" cy="3271837"/>
          </a:xfrm>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pPr algn="ctr">
              <a:buClr>
                <a:srgbClr val="000000"/>
              </a:buClr>
              <a:defRPr sz="2600"/>
            </a:pPr>
            <a:endParaRPr lang="ja-JP" altLang="en-US" sz="1300"/>
          </a:p>
          <a:p>
            <a:pPr marL="178960" indent="-178960">
              <a:buSzPct val="100000"/>
              <a:buFont typeface="Arial" panose="020B0604020202020204" pitchFamily="34" charset="0"/>
              <a:buChar char="•"/>
            </a:pPr>
            <a:r>
              <a:rPr sz="1300" err="1"/>
              <a:t>仮想通貨を保有するために必要なアドレスの作成方法をBitcoinを例にして説明を行う</a:t>
            </a:r>
            <a:r>
              <a:rPr sz="1300"/>
              <a:t>。</a:t>
            </a:r>
          </a:p>
          <a:p>
            <a:pPr marL="178960" indent="-178960">
              <a:buSzPct val="100000"/>
              <a:buFont typeface="Arial" panose="020B0604020202020204" pitchFamily="34" charset="0"/>
              <a:buChar char="•"/>
            </a:pPr>
            <a:r>
              <a:rPr sz="1300" err="1"/>
              <a:t>Bitcoinで使用される暗号技術は楕円曲線暗号</a:t>
            </a:r>
            <a:endParaRPr sz="1300"/>
          </a:p>
          <a:p>
            <a:pPr marL="178960" indent="-178960">
              <a:buSzPct val="100000"/>
              <a:buFont typeface="Arial" panose="020B0604020202020204" pitchFamily="34" charset="0"/>
              <a:buChar char="•"/>
            </a:pPr>
            <a:r>
              <a:rPr sz="1300" err="1"/>
              <a:t>秘密鍵から公開鍵を求める流れは通常の暗号技術</a:t>
            </a:r>
            <a:r>
              <a:rPr lang="ja-JP" altLang="en-US" sz="1300"/>
              <a:t>と変わりない。</a:t>
            </a:r>
            <a:endParaRPr sz="1300"/>
          </a:p>
          <a:p>
            <a:pPr marL="178960" indent="-178960">
              <a:buSzPct val="100000"/>
              <a:buFont typeface="Arial" panose="020B0604020202020204" pitchFamily="34" charset="0"/>
              <a:buChar char="•"/>
            </a:pPr>
            <a:r>
              <a:rPr sz="1300"/>
              <a:t>公開鍵をハッシュ関数SHA-256に入れてハッシュ値を求め、さらにそのハッシュ値をハッシュ関数RIPEMD-160に入れてハッシュ値を求める。</a:t>
            </a:r>
          </a:p>
          <a:p>
            <a:pPr marL="178960" indent="-178960">
              <a:buSzPct val="100000"/>
              <a:buFont typeface="Arial" panose="020B0604020202020204" pitchFamily="34" charset="0"/>
              <a:buChar char="•"/>
            </a:pPr>
            <a:r>
              <a:rPr sz="1300" err="1"/>
              <a:t>これにより得られたハッシュ値をBitcoinアドレスのフォーマットに従って、エンコードすることで、アドレスが作成される</a:t>
            </a:r>
            <a:r>
              <a:rPr sz="1300"/>
              <a:t>。</a:t>
            </a:r>
          </a:p>
        </p:txBody>
      </p:sp>
    </p:spTree>
    <p:extLst>
      <p:ext uri="{BB962C8B-B14F-4D97-AF65-F5344CB8AC3E}">
        <p14:creationId xmlns:p14="http://schemas.microsoft.com/office/powerpoint/2010/main" val="312317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body" sz="quarter" idx="1"/>
          </p:nvPr>
        </p:nvSpPr>
        <p:spPr/>
        <p:txBody>
          <a:bodyPr/>
          <a:lstStyle/>
          <a:p>
            <a:pPr marL="298266" indent="-298266">
              <a:buFont typeface="Arial" panose="020B0604020202020204" pitchFamily="34" charset="0"/>
              <a:buChar char="•"/>
            </a:pPr>
            <a:r>
              <a:rPr lang="ja-JP" altLang="en-US" sz="1300"/>
              <a:t>ブロックチェーンでは管理者不在の分散型台帳を、「参加者が経済的合理性に基づいて行動することで、正しい記録のみが台帳に残る」という仕組みを作ること実現した。</a:t>
            </a:r>
          </a:p>
          <a:p>
            <a:pPr marL="298266" indent="-298266">
              <a:buFont typeface="Arial" panose="020B0604020202020204" pitchFamily="34" charset="0"/>
              <a:buChar char="•"/>
            </a:pPr>
            <a:r>
              <a:rPr lang="ja-JP" altLang="en-US" sz="1300"/>
              <a:t>言い換えると、「参加者が自身にとって”得”になる行動を繰り返すことで、ブロックチェーンのシステムは正常に稼働する」。</a:t>
            </a:r>
          </a:p>
          <a:p>
            <a:pPr marL="298266" indent="-298266">
              <a:buFont typeface="Arial" panose="020B0604020202020204" pitchFamily="34" charset="0"/>
              <a:buChar char="•"/>
            </a:pPr>
            <a:r>
              <a:rPr lang="ja-JP" altLang="en-US" sz="1300"/>
              <a:t>特定の”誰か”が責任を持って管理するのではなく、ブロックチェーンに貢献するとお得なのでたくさんの参加者が管理してくれる。</a:t>
            </a:r>
          </a:p>
        </p:txBody>
      </p:sp>
      <p:sp>
        <p:nvSpPr>
          <p:cNvPr id="3" name="スライド イメージ プレースホルダー 2">
            <a:extLst>
              <a:ext uri="{FF2B5EF4-FFF2-40B4-BE49-F238E27FC236}">
                <a16:creationId xmlns="" xmlns:a16="http://schemas.microsoft.com/office/drawing/2014/main" id="{ED9E26BA-9DB6-4860-AC3F-56A79164F5B9}"/>
              </a:ext>
            </a:extLst>
          </p:cNvPr>
          <p:cNvSpPr>
            <a:spLocks noGrp="1" noRot="1" noChangeAspect="1"/>
          </p:cNvSpPr>
          <p:nvPr>
            <p:ph type="sldImg"/>
          </p:nvPr>
        </p:nvSpPr>
        <p:spPr>
          <a:xfrm>
            <a:off x="1363663" y="623888"/>
            <a:ext cx="4371975" cy="3279775"/>
          </a:xfrm>
          <a:prstGeom prst="rect">
            <a:avLst/>
          </a:prstGeom>
        </p:spPr>
      </p:sp>
    </p:spTree>
    <p:extLst>
      <p:ext uri="{BB962C8B-B14F-4D97-AF65-F5344CB8AC3E}">
        <p14:creationId xmlns:p14="http://schemas.microsoft.com/office/powerpoint/2010/main" val="34704326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hape 829"/>
          <p:cNvSpPr>
            <a:spLocks noGrp="1" noRot="1" noChangeAspect="1"/>
          </p:cNvSpPr>
          <p:nvPr>
            <p:ph type="sldImg"/>
          </p:nvPr>
        </p:nvSpPr>
        <p:spPr>
          <a:xfrm>
            <a:off x="1358900" y="646113"/>
            <a:ext cx="4360863" cy="3271837"/>
          </a:xfrm>
          <a:prstGeom prst="rect">
            <a:avLst/>
          </a:prstGeom>
        </p:spPr>
        <p:txBody>
          <a:bodyPr/>
          <a:lstStyle/>
          <a:p>
            <a:endParaRPr/>
          </a:p>
        </p:txBody>
      </p:sp>
      <p:sp>
        <p:nvSpPr>
          <p:cNvPr id="830" name="Shape 830"/>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電子署名を用いることで、送信者の本人確認と、改ざんの検知を行うことができる</a:t>
            </a:r>
            <a:r>
              <a:rPr lang="ja-JP" altLang="en-US" sz="1300"/>
              <a:t>。</a:t>
            </a:r>
            <a:endParaRPr sz="1300"/>
          </a:p>
          <a:p>
            <a:pPr marL="178960" indent="-178960">
              <a:buSzPct val="100000"/>
              <a:buFont typeface="Arial" panose="020B0604020202020204" pitchFamily="34" charset="0"/>
              <a:buChar char="•"/>
            </a:pPr>
            <a:r>
              <a:rPr sz="1300" err="1"/>
              <a:t>公開鍵暗号方式で使用される秘密鍵と公開鍵を使用する</a:t>
            </a:r>
            <a:r>
              <a:rPr lang="ja-JP" altLang="en-US" sz="1300"/>
              <a:t>。</a:t>
            </a:r>
            <a:endParaRPr sz="1300"/>
          </a:p>
        </p:txBody>
      </p:sp>
    </p:spTree>
    <p:extLst>
      <p:ext uri="{BB962C8B-B14F-4D97-AF65-F5344CB8AC3E}">
        <p14:creationId xmlns:p14="http://schemas.microsoft.com/office/powerpoint/2010/main" val="20255206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xfrm>
            <a:off x="1358900" y="646113"/>
            <a:ext cx="4360863" cy="3271837"/>
          </a:xfrm>
          <a:prstGeom prst="rect">
            <a:avLst/>
          </a:prstGeom>
        </p:spPr>
        <p:txBody>
          <a:bodyPr/>
          <a:lstStyle/>
          <a:p>
            <a:endParaRPr/>
          </a:p>
        </p:txBody>
      </p:sp>
      <p:sp>
        <p:nvSpPr>
          <p:cNvPr id="841" name="Shape 841"/>
          <p:cNvSpPr>
            <a:spLocks noGrp="1"/>
          </p:cNvSpPr>
          <p:nvPr>
            <p:ph type="body" sz="quarter" idx="1"/>
          </p:nvPr>
        </p:nvSpPr>
        <p:spPr>
          <a:prstGeom prst="rect">
            <a:avLst/>
          </a:prstGeom>
        </p:spPr>
        <p:txBody>
          <a:bodyPr/>
          <a:lstStyle/>
          <a:p>
            <a:r>
              <a:rPr sz="1300" err="1"/>
              <a:t>AさんがBさんに電子署名をつけてデータを送信することを例にして説明する</a:t>
            </a:r>
            <a:r>
              <a:rPr lang="ja-JP" altLang="en-US" sz="1300"/>
              <a:t>。</a:t>
            </a:r>
            <a:endParaRPr sz="1300"/>
          </a:p>
        </p:txBody>
      </p:sp>
    </p:spTree>
    <p:extLst>
      <p:ext uri="{BB962C8B-B14F-4D97-AF65-F5344CB8AC3E}">
        <p14:creationId xmlns:p14="http://schemas.microsoft.com/office/powerpoint/2010/main" val="20723196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hape 848"/>
          <p:cNvSpPr>
            <a:spLocks noGrp="1" noRot="1" noChangeAspect="1"/>
          </p:cNvSpPr>
          <p:nvPr>
            <p:ph type="sldImg"/>
          </p:nvPr>
        </p:nvSpPr>
        <p:spPr>
          <a:xfrm>
            <a:off x="1358900" y="646113"/>
            <a:ext cx="4360863" cy="3271837"/>
          </a:xfrm>
          <a:prstGeom prst="rect">
            <a:avLst/>
          </a:prstGeom>
        </p:spPr>
        <p:txBody>
          <a:bodyPr/>
          <a:lstStyle/>
          <a:p>
            <a:endParaRPr/>
          </a:p>
        </p:txBody>
      </p:sp>
      <p:sp>
        <p:nvSpPr>
          <p:cNvPr id="849" name="Shape 849"/>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送信者であるAさんは、Bさんに送りたいデータのハッシュ値を求める</a:t>
            </a:r>
            <a:r>
              <a:rPr lang="ja-JP" altLang="en-US" sz="1300"/>
              <a:t>。</a:t>
            </a:r>
            <a:endParaRPr sz="1300"/>
          </a:p>
        </p:txBody>
      </p:sp>
    </p:spTree>
    <p:extLst>
      <p:ext uri="{BB962C8B-B14F-4D97-AF65-F5344CB8AC3E}">
        <p14:creationId xmlns:p14="http://schemas.microsoft.com/office/powerpoint/2010/main" val="25376421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Shape 856"/>
          <p:cNvSpPr>
            <a:spLocks noGrp="1" noRot="1" noChangeAspect="1"/>
          </p:cNvSpPr>
          <p:nvPr>
            <p:ph type="sldImg"/>
          </p:nvPr>
        </p:nvSpPr>
        <p:spPr>
          <a:xfrm>
            <a:off x="1358900" y="646113"/>
            <a:ext cx="4360863" cy="3271837"/>
          </a:xfrm>
          <a:prstGeom prst="rect">
            <a:avLst/>
          </a:prstGeom>
        </p:spPr>
        <p:txBody>
          <a:bodyPr/>
          <a:lstStyle/>
          <a:p>
            <a:endParaRPr/>
          </a:p>
        </p:txBody>
      </p:sp>
      <p:sp>
        <p:nvSpPr>
          <p:cNvPr id="857" name="Shape 857"/>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Aさんは、求めたハッシュ値を自身の秘密鍵を使って暗号化する</a:t>
            </a:r>
            <a:r>
              <a:rPr lang="ja-JP" altLang="en-US" sz="1300"/>
              <a:t>。</a:t>
            </a:r>
            <a:endParaRPr sz="1300"/>
          </a:p>
        </p:txBody>
      </p:sp>
    </p:spTree>
    <p:extLst>
      <p:ext uri="{BB962C8B-B14F-4D97-AF65-F5344CB8AC3E}">
        <p14:creationId xmlns:p14="http://schemas.microsoft.com/office/powerpoint/2010/main" val="42341293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Shape 864"/>
          <p:cNvSpPr>
            <a:spLocks noGrp="1" noRot="1" noChangeAspect="1"/>
          </p:cNvSpPr>
          <p:nvPr>
            <p:ph type="sldImg"/>
          </p:nvPr>
        </p:nvSpPr>
        <p:spPr>
          <a:xfrm>
            <a:off x="1358900" y="646113"/>
            <a:ext cx="4360863" cy="3271837"/>
          </a:xfrm>
          <a:prstGeom prst="rect">
            <a:avLst/>
          </a:prstGeom>
        </p:spPr>
        <p:txBody>
          <a:bodyPr/>
          <a:lstStyle/>
          <a:p>
            <a:endParaRPr/>
          </a:p>
        </p:txBody>
      </p:sp>
      <p:sp>
        <p:nvSpPr>
          <p:cNvPr id="865" name="Shape 865"/>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Aさんは、Bさんに送りたいデータをBさんの公開鍵で暗号化する</a:t>
            </a:r>
            <a:r>
              <a:rPr lang="ja-JP" altLang="en-US" sz="1300"/>
              <a:t>。</a:t>
            </a:r>
            <a:endParaRPr sz="1300"/>
          </a:p>
        </p:txBody>
      </p:sp>
    </p:spTree>
    <p:extLst>
      <p:ext uri="{BB962C8B-B14F-4D97-AF65-F5344CB8AC3E}">
        <p14:creationId xmlns:p14="http://schemas.microsoft.com/office/powerpoint/2010/main" val="15541237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hape 872"/>
          <p:cNvSpPr>
            <a:spLocks noGrp="1" noRot="1" noChangeAspect="1"/>
          </p:cNvSpPr>
          <p:nvPr>
            <p:ph type="sldImg"/>
          </p:nvPr>
        </p:nvSpPr>
        <p:spPr>
          <a:xfrm>
            <a:off x="1358900" y="646113"/>
            <a:ext cx="4360863" cy="3271837"/>
          </a:xfrm>
          <a:prstGeom prst="rect">
            <a:avLst/>
          </a:prstGeom>
        </p:spPr>
        <p:txBody>
          <a:bodyPr/>
          <a:lstStyle/>
          <a:p>
            <a:endParaRPr/>
          </a:p>
        </p:txBody>
      </p:sp>
      <p:sp>
        <p:nvSpPr>
          <p:cNvPr id="873" name="Shape 873"/>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Aさんは、平文のハッシュ値と暗号文を送る</a:t>
            </a:r>
            <a:r>
              <a:rPr lang="ja-JP" altLang="en-US" sz="1300"/>
              <a:t>。</a:t>
            </a:r>
            <a:endParaRPr sz="1300"/>
          </a:p>
        </p:txBody>
      </p:sp>
    </p:spTree>
    <p:extLst>
      <p:ext uri="{BB962C8B-B14F-4D97-AF65-F5344CB8AC3E}">
        <p14:creationId xmlns:p14="http://schemas.microsoft.com/office/powerpoint/2010/main" val="42131228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noRot="1" noChangeAspect="1"/>
          </p:cNvSpPr>
          <p:nvPr>
            <p:ph type="sldImg"/>
          </p:nvPr>
        </p:nvSpPr>
        <p:spPr>
          <a:xfrm>
            <a:off x="1358900" y="646113"/>
            <a:ext cx="4360863" cy="3271837"/>
          </a:xfrm>
          <a:prstGeom prst="rect">
            <a:avLst/>
          </a:prstGeom>
        </p:spPr>
        <p:txBody>
          <a:bodyPr/>
          <a:lstStyle/>
          <a:p>
            <a:endParaRPr/>
          </a:p>
        </p:txBody>
      </p:sp>
      <p:sp>
        <p:nvSpPr>
          <p:cNvPr id="881" name="Shape 881"/>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Bさんは受け取った暗号を自身の秘密鍵で復号する</a:t>
            </a:r>
            <a:r>
              <a:rPr lang="ja-JP" altLang="en-US" sz="1300"/>
              <a:t>。</a:t>
            </a:r>
            <a:r>
              <a:rPr sz="1300" err="1"/>
              <a:t>この作業は通常の公開鍵暗号と同じ</a:t>
            </a:r>
            <a:r>
              <a:rPr lang="ja-JP" altLang="en-US" sz="1300"/>
              <a:t>である。</a:t>
            </a:r>
            <a:endParaRPr sz="1300"/>
          </a:p>
        </p:txBody>
      </p:sp>
    </p:spTree>
    <p:extLst>
      <p:ext uri="{BB962C8B-B14F-4D97-AF65-F5344CB8AC3E}">
        <p14:creationId xmlns:p14="http://schemas.microsoft.com/office/powerpoint/2010/main" val="16187748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hape 888"/>
          <p:cNvSpPr>
            <a:spLocks noGrp="1" noRot="1" noChangeAspect="1"/>
          </p:cNvSpPr>
          <p:nvPr>
            <p:ph type="sldImg"/>
          </p:nvPr>
        </p:nvSpPr>
        <p:spPr>
          <a:xfrm>
            <a:off x="1358900" y="646113"/>
            <a:ext cx="4360863" cy="3271837"/>
          </a:xfrm>
          <a:prstGeom prst="rect">
            <a:avLst/>
          </a:prstGeom>
        </p:spPr>
        <p:txBody>
          <a:bodyPr/>
          <a:lstStyle/>
          <a:p>
            <a:endParaRPr/>
          </a:p>
        </p:txBody>
      </p:sp>
      <p:sp>
        <p:nvSpPr>
          <p:cNvPr id="889" name="Shape 889"/>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Bさんは復号したデータのハッシュ値を求める</a:t>
            </a:r>
            <a:r>
              <a:rPr lang="ja-JP" altLang="en-US" sz="1300"/>
              <a:t>。</a:t>
            </a:r>
            <a:endParaRPr sz="1300"/>
          </a:p>
        </p:txBody>
      </p:sp>
    </p:spTree>
    <p:extLst>
      <p:ext uri="{BB962C8B-B14F-4D97-AF65-F5344CB8AC3E}">
        <p14:creationId xmlns:p14="http://schemas.microsoft.com/office/powerpoint/2010/main" val="18388056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a:spLocks noGrp="1" noRot="1" noChangeAspect="1"/>
          </p:cNvSpPr>
          <p:nvPr>
            <p:ph type="sldImg"/>
          </p:nvPr>
        </p:nvSpPr>
        <p:spPr>
          <a:xfrm>
            <a:off x="1358900" y="646113"/>
            <a:ext cx="4360863" cy="3271837"/>
          </a:xfrm>
          <a:prstGeom prst="rect">
            <a:avLst/>
          </a:prstGeom>
        </p:spPr>
        <p:txBody>
          <a:bodyPr/>
          <a:lstStyle/>
          <a:p>
            <a:endParaRPr/>
          </a:p>
        </p:txBody>
      </p:sp>
      <p:sp>
        <p:nvSpPr>
          <p:cNvPr id="897" name="Shape 897"/>
          <p:cNvSpPr>
            <a:spLocks noGrp="1"/>
          </p:cNvSpPr>
          <p:nvPr>
            <p:ph type="body" sz="quarter" idx="1"/>
          </p:nvPr>
        </p:nvSpPr>
        <p:spPr>
          <a:prstGeom prst="rect">
            <a:avLst/>
          </a:prstGeom>
        </p:spPr>
        <p:txBody>
          <a:bodyPr/>
          <a:lstStyle/>
          <a:p>
            <a:pPr marL="178960" indent="-178960">
              <a:buSzPct val="100000"/>
              <a:buFont typeface="Arial" panose="020B0604020202020204" pitchFamily="34" charset="0"/>
              <a:buChar char="•"/>
            </a:pPr>
            <a:r>
              <a:rPr sz="1300" err="1"/>
              <a:t>BさんはAさんから受け取った暗号化されたハッシュ値をAさんの秘密鍵を用いて、復号す</a:t>
            </a:r>
            <a:r>
              <a:rPr lang="ja-JP" altLang="en-US" sz="1300"/>
              <a:t>る。</a:t>
            </a:r>
            <a:endParaRPr lang="en-US" altLang="ja-JP" sz="1300"/>
          </a:p>
          <a:p>
            <a:pPr>
              <a:buSzPct val="100000"/>
            </a:pPr>
            <a:endParaRPr sz="1300"/>
          </a:p>
          <a:p>
            <a:pPr marL="178960" indent="-178960">
              <a:buSzPct val="100000"/>
              <a:buFont typeface="Arial" panose="020B0604020202020204" pitchFamily="34" charset="0"/>
              <a:buChar char="•"/>
            </a:pPr>
            <a:r>
              <a:rPr sz="1300" err="1"/>
              <a:t>改ざんの検知</a:t>
            </a:r>
            <a:endParaRPr sz="1300"/>
          </a:p>
          <a:p>
            <a:r>
              <a:rPr sz="1300"/>
              <a:t>Aさんが送信前に求めたハッシュ値と、Bさんが受け取ったハッシュ値が同じであれば、通信の過程でデータが改ざんされていないことがわかる。</a:t>
            </a:r>
          </a:p>
          <a:p>
            <a:endParaRPr sz="1300"/>
          </a:p>
          <a:p>
            <a:pPr marL="178960" indent="-178960">
              <a:buSzPct val="100000"/>
              <a:buFont typeface="Arial" panose="020B0604020202020204" pitchFamily="34" charset="0"/>
              <a:buChar char="•"/>
            </a:pPr>
            <a:r>
              <a:rPr sz="1300" err="1"/>
              <a:t>送信相手がAさんであることの確認</a:t>
            </a:r>
            <a:endParaRPr sz="1300"/>
          </a:p>
          <a:p>
            <a:r>
              <a:rPr sz="1300"/>
              <a:t>送られてきたハッシュ値がAさんの公開鍵で復号できたと言うことは、送信相手はAさんの秘密鍵を持っていると確認できる。なりすましや鍵の流出などの可能性を除くと、送信相手はAさんであることがわかる</a:t>
            </a:r>
            <a:r>
              <a:rPr lang="ja-JP" altLang="en-US" sz="1300"/>
              <a:t>。</a:t>
            </a:r>
            <a:endParaRPr sz="1300"/>
          </a:p>
        </p:txBody>
      </p:sp>
    </p:spTree>
    <p:extLst>
      <p:ext uri="{BB962C8B-B14F-4D97-AF65-F5344CB8AC3E}">
        <p14:creationId xmlns:p14="http://schemas.microsoft.com/office/powerpoint/2010/main" val="35203682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0013" y="617538"/>
            <a:ext cx="4357687" cy="3270250"/>
          </a:xfrm>
        </p:spPr>
      </p:sp>
      <p:sp>
        <p:nvSpPr>
          <p:cNvPr id="3" name="ノート プレースホルダー 2"/>
          <p:cNvSpPr>
            <a:spLocks noGrp="1"/>
          </p:cNvSpPr>
          <p:nvPr>
            <p:ph type="body" idx="1"/>
          </p:nvPr>
        </p:nvSpPr>
        <p:spPr/>
        <p:txBody>
          <a:bodyPr/>
          <a:lstStyle/>
          <a:p>
            <a:pPr marL="298266" indent="-298266">
              <a:buFont typeface="Arial" panose="020B0604020202020204" pitchFamily="34" charset="0"/>
              <a:buChar char="•"/>
            </a:pPr>
            <a:r>
              <a:rPr kumimoji="1" lang="ja-JP" altLang="en-US" sz="1300"/>
              <a:t>認証局は公開鍵と持ち主を紐づけたデジタル署名を発行する。これにより、なりすましを防ぐことができる。</a:t>
            </a:r>
          </a:p>
        </p:txBody>
      </p:sp>
    </p:spTree>
    <p:extLst>
      <p:ext uri="{BB962C8B-B14F-4D97-AF65-F5344CB8AC3E}">
        <p14:creationId xmlns:p14="http://schemas.microsoft.com/office/powerpoint/2010/main" val="2178480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ここに引用を入力してください。”"/>
          <p:cNvSpPr txBox="1">
            <a:spLocks noGrp="1"/>
          </p:cNvSpPr>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r>
              <a:t>“ここに引用を入力してください。”</a:t>
            </a:r>
          </a:p>
        </p:txBody>
      </p:sp>
      <p:sp>
        <p:nvSpPr>
          <p:cNvPr id="95"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イメージ"/>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17" name="三角形"/>
          <p:cNvSpPr/>
          <p:nvPr/>
        </p:nvSpPr>
        <p:spPr>
          <a:xfrm>
            <a:off x="-12700" y="8178800"/>
            <a:ext cx="1587500" cy="1587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8" name="線"/>
          <p:cNvSpPr/>
          <p:nvPr/>
        </p:nvSpPr>
        <p:spPr>
          <a:xfrm>
            <a:off x="1496333" y="2019300"/>
            <a:ext cx="10012134" cy="0"/>
          </a:xfrm>
          <a:prstGeom prst="line">
            <a:avLst/>
          </a:prstGeom>
          <a:ln w="63500">
            <a:solidFill>
              <a:schemeClr val="accent1"/>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9" name="三角形"/>
          <p:cNvSpPr/>
          <p:nvPr/>
        </p:nvSpPr>
        <p:spPr>
          <a:xfrm rot="10800000">
            <a:off x="11430000" y="0"/>
            <a:ext cx="1587500" cy="1587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0"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のコピー">
    <p:spTree>
      <p:nvGrpSpPr>
        <p:cNvPr id="1" name=""/>
        <p:cNvGrpSpPr/>
        <p:nvPr/>
      </p:nvGrpSpPr>
      <p:grpSpPr>
        <a:xfrm>
          <a:off x="0" y="0"/>
          <a:ext cx="0" cy="0"/>
          <a:chOff x="0" y="0"/>
          <a:chExt cx="0" cy="0"/>
        </a:xfrm>
      </p:grpSpPr>
      <p:sp>
        <p:nvSpPr>
          <p:cNvPr id="127" name="三角形"/>
          <p:cNvSpPr/>
          <p:nvPr/>
        </p:nvSpPr>
        <p:spPr>
          <a:xfrm>
            <a:off x="-12700" y="8178800"/>
            <a:ext cx="1587500" cy="1587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8" name="三角形"/>
          <p:cNvSpPr/>
          <p:nvPr/>
        </p:nvSpPr>
        <p:spPr>
          <a:xfrm rot="10800000">
            <a:off x="11430000" y="0"/>
            <a:ext cx="1587500" cy="1587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9"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イメージ"/>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タイトルテキスト"/>
          <p:cNvSpPr txBox="1">
            <a:spLocks noGrp="1"/>
          </p:cNvSpPr>
          <p:nvPr>
            <p:ph type="title"/>
          </p:nvPr>
        </p:nvSpPr>
        <p:spPr>
          <a:xfrm>
            <a:off x="1270000" y="6718300"/>
            <a:ext cx="10464800" cy="1422400"/>
          </a:xfrm>
          <a:prstGeom prst="rect">
            <a:avLst/>
          </a:prstGeom>
        </p:spPr>
        <p:txBody>
          <a:bodyPr anchor="b"/>
          <a:lstStyle/>
          <a:p>
            <a:r>
              <a:t>タイトルテキスト</a:t>
            </a:r>
          </a:p>
        </p:txBody>
      </p:sp>
      <p:sp>
        <p:nvSpPr>
          <p:cNvPr id="22" name="本文レベル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イメージ"/>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4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タイトルテキスト"/>
          <p:cNvSpPr txBox="1">
            <a:spLocks noGrp="1"/>
          </p:cNvSpPr>
          <p:nvPr>
            <p:ph type="title"/>
          </p:nvPr>
        </p:nvSpPr>
        <p:spPr>
          <a:prstGeom prst="rect">
            <a:avLst/>
          </a:prstGeom>
        </p:spPr>
        <p:txBody>
          <a:bodyPr/>
          <a:lstStyle/>
          <a:p>
            <a:r>
              <a:t>タイトルテキスト</a:t>
            </a: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prstGeom prst="rect">
            <a:avLst/>
          </a:prstGeom>
        </p:spPr>
        <p:txBody>
          <a:bodyPr/>
          <a:lstStyle/>
          <a:p>
            <a:r>
              <a:t>タイトルテキスト</a:t>
            </a:r>
          </a:p>
        </p:txBody>
      </p:sp>
      <p:sp>
        <p:nvSpPr>
          <p:cNvPr id="5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イメージ"/>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タイトルテキスト"/>
          <p:cNvSpPr txBox="1">
            <a:spLocks noGrp="1"/>
          </p:cNvSpPr>
          <p:nvPr>
            <p:ph type="title"/>
          </p:nvPr>
        </p:nvSpPr>
        <p:spPr>
          <a:prstGeom prst="rect">
            <a:avLst/>
          </a:prstGeom>
        </p:spPr>
        <p:txBody>
          <a:bodyPr/>
          <a:lstStyle/>
          <a:p>
            <a:r>
              <a:t>タイトルテキスト</a:t>
            </a:r>
          </a:p>
        </p:txBody>
      </p:sp>
      <p:sp>
        <p:nvSpPr>
          <p:cNvPr id="67"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68"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76"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83" name="イメージ"/>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イメージ"/>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イメージ"/>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スライド番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8.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2.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2.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3.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3.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0.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1.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1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2.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mtClean="0"/>
              <a:t>1</a:t>
            </a:fld>
            <a:endParaRPr dirty="0"/>
          </a:p>
        </p:txBody>
      </p:sp>
      <p:sp>
        <p:nvSpPr>
          <p:cNvPr id="139" name="ブロックチェーン概論マニュアル"/>
          <p:cNvSpPr txBox="1"/>
          <p:nvPr/>
        </p:nvSpPr>
        <p:spPr>
          <a:xfrm>
            <a:off x="430844" y="1877763"/>
            <a:ext cx="1213633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dirty="0" err="1" smtClean="0"/>
              <a:t>ブロックチェーン概論</a:t>
            </a:r>
            <a:r>
              <a:rPr lang="ja-JP" altLang="en-US" dirty="0" smtClean="0"/>
              <a:t>指導</a:t>
            </a:r>
            <a:r>
              <a:rPr dirty="0" err="1" smtClean="0"/>
              <a:t>マニュアル</a:t>
            </a:r>
            <a:endParaRPr dirty="0"/>
          </a:p>
        </p:txBody>
      </p:sp>
      <p:sp>
        <p:nvSpPr>
          <p:cNvPr id="4" name="ブロックチェーン概論マニュアル"/>
          <p:cNvSpPr txBox="1"/>
          <p:nvPr/>
        </p:nvSpPr>
        <p:spPr>
          <a:xfrm>
            <a:off x="1956339" y="3818115"/>
            <a:ext cx="9739846" cy="3118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pPr algn="l"/>
            <a:r>
              <a:rPr lang="ja-JP" altLang="en-US" sz="2800" dirty="0" smtClean="0"/>
              <a:t>このスライドは</a:t>
            </a:r>
            <a:endParaRPr lang="en-US" altLang="ja-JP" sz="2800" dirty="0" smtClean="0"/>
          </a:p>
          <a:p>
            <a:pPr algn="l"/>
            <a:r>
              <a:rPr lang="ja-JP" altLang="en-US" sz="2800" dirty="0" smtClean="0"/>
              <a:t>「ブロックチェーン概論」の教科書とリンクしており、</a:t>
            </a:r>
            <a:endParaRPr lang="en-US" altLang="ja-JP" sz="2800" dirty="0" smtClean="0"/>
          </a:p>
          <a:p>
            <a:pPr algn="l"/>
            <a:r>
              <a:rPr lang="ja-JP" altLang="en-US" sz="2800" dirty="0" smtClean="0"/>
              <a:t>講師が授業に利用できる構成となっています。</a:t>
            </a:r>
            <a:endParaRPr lang="en-US" altLang="ja-JP" sz="2800" dirty="0" smtClean="0"/>
          </a:p>
          <a:p>
            <a:pPr algn="l"/>
            <a:r>
              <a:rPr lang="ja-JP" altLang="en-US" sz="2800" dirty="0" smtClean="0"/>
              <a:t>教科書とのリンクはスライド左上部の章番号を参照してください。</a:t>
            </a:r>
            <a:endParaRPr lang="en-US" altLang="ja-JP" sz="2800" dirty="0" smtClean="0"/>
          </a:p>
          <a:p>
            <a:pPr algn="l"/>
            <a:endParaRPr lang="en-US" sz="2800" dirty="0" smtClean="0"/>
          </a:p>
          <a:p>
            <a:pPr algn="l"/>
            <a:r>
              <a:rPr lang="ja-JP" altLang="en-US" sz="2800" dirty="0" smtClean="0"/>
              <a:t>各スライド内で説明する内容、注意事項は</a:t>
            </a:r>
            <a:endParaRPr lang="en-US" altLang="ja-JP" sz="2800" dirty="0" smtClean="0"/>
          </a:p>
          <a:p>
            <a:pPr algn="l"/>
            <a:r>
              <a:rPr lang="ja-JP" altLang="en-US" sz="2800" dirty="0" smtClean="0"/>
              <a:t>「ブロックチェーン概論指導マニュアル」冊子をご覧ください。</a:t>
            </a:r>
            <a:endParaRPr sz="2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200" name="非中央集権"/>
          <p:cNvSpPr txBox="1"/>
          <p:nvPr/>
        </p:nvSpPr>
        <p:spPr>
          <a:xfrm>
            <a:off x="4540250" y="923510"/>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非中央集権</a:t>
            </a:r>
          </a:p>
        </p:txBody>
      </p:sp>
      <p:sp>
        <p:nvSpPr>
          <p:cNvPr id="201" name="管理者が存在せず、…"/>
          <p:cNvSpPr txBox="1"/>
          <p:nvPr/>
        </p:nvSpPr>
        <p:spPr>
          <a:xfrm>
            <a:off x="1517300" y="2451099"/>
            <a:ext cx="9970200" cy="3422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pPr>
            <a:r>
              <a:t>管理者が存在せず、</a:t>
            </a:r>
          </a:p>
          <a:p>
            <a:pPr>
              <a:defRPr sz="3500"/>
            </a:pPr>
            <a:r>
              <a:t>参加者のみでシステムを維持管理している状態を</a:t>
            </a:r>
          </a:p>
          <a:p>
            <a:pPr>
              <a:defRPr sz="1600"/>
            </a:pPr>
            <a:endParaRPr/>
          </a:p>
          <a:p>
            <a:pPr>
              <a:defRPr sz="4800"/>
            </a:pPr>
            <a:r>
              <a:t>非中央集権的な状態</a:t>
            </a:r>
          </a:p>
          <a:p>
            <a:pPr>
              <a:defRPr sz="1600"/>
            </a:pPr>
            <a:endParaRPr/>
          </a:p>
          <a:p>
            <a:pPr>
              <a:defRPr sz="3500"/>
            </a:pPr>
            <a:r>
              <a:t>と呼ぶ</a:t>
            </a:r>
          </a:p>
        </p:txBody>
      </p:sp>
      <p:sp>
        <p:nvSpPr>
          <p:cNvPr id="202" name="中央集権"/>
          <p:cNvSpPr txBox="1"/>
          <p:nvPr/>
        </p:nvSpPr>
        <p:spPr>
          <a:xfrm>
            <a:off x="1863114" y="6970279"/>
            <a:ext cx="3162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中央集権</a:t>
            </a:r>
          </a:p>
        </p:txBody>
      </p:sp>
      <p:sp>
        <p:nvSpPr>
          <p:cNvPr id="203" name="非中央集権"/>
          <p:cNvSpPr txBox="1"/>
          <p:nvPr/>
        </p:nvSpPr>
        <p:spPr>
          <a:xfrm>
            <a:off x="7980230" y="6970279"/>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非中央集権</a:t>
            </a:r>
          </a:p>
        </p:txBody>
      </p:sp>
      <p:sp>
        <p:nvSpPr>
          <p:cNvPr id="204" name="双方向矢印"/>
          <p:cNvSpPr/>
          <p:nvPr/>
        </p:nvSpPr>
        <p:spPr>
          <a:xfrm>
            <a:off x="5375659" y="7159572"/>
            <a:ext cx="2253482" cy="485014"/>
          </a:xfrm>
          <a:prstGeom prst="leftRightArrow">
            <a:avLst>
              <a:gd name="adj1" fmla="val 32000"/>
              <a:gd name="adj2" fmla="val 115213"/>
            </a:avLst>
          </a:prstGeom>
          <a:solidFill>
            <a:schemeClr val="accent5">
              <a:hueOff val="-82419"/>
              <a:satOff val="-9513"/>
              <a:lumOff val="-16343"/>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205" name="1.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1.2.1</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3.1">
            <a:extLst>
              <a:ext uri="{FF2B5EF4-FFF2-40B4-BE49-F238E27FC236}">
                <a16:creationId xmlns="" xmlns:a16="http://schemas.microsoft.com/office/drawing/2014/main" id="{BF019FB5-484C-4AD3-9642-1E3717B91B59}"/>
              </a:ext>
            </a:extLst>
          </p:cNvPr>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a:t>
            </a:r>
            <a:r>
              <a:rPr lang="en-US" altLang="ja-JP"/>
              <a:t>3</a:t>
            </a:r>
            <a:endParaRPr/>
          </a:p>
        </p:txBody>
      </p:sp>
      <p:sp>
        <p:nvSpPr>
          <p:cNvPr id="3" name="テキスト ボックス 2">
            <a:extLst>
              <a:ext uri="{FF2B5EF4-FFF2-40B4-BE49-F238E27FC236}">
                <a16:creationId xmlns="" xmlns:a16="http://schemas.microsoft.com/office/drawing/2014/main" id="{9E133449-9262-45DE-B4C8-4C972C268F3C}"/>
              </a:ext>
            </a:extLst>
          </p:cNvPr>
          <p:cNvSpPr txBox="1"/>
          <p:nvPr/>
        </p:nvSpPr>
        <p:spPr>
          <a:xfrm>
            <a:off x="2264229" y="844125"/>
            <a:ext cx="847634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6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電子署名の利用例</a:t>
            </a:r>
          </a:p>
        </p:txBody>
      </p:sp>
      <p:sp>
        <p:nvSpPr>
          <p:cNvPr id="4" name="テキスト ボックス 3">
            <a:extLst>
              <a:ext uri="{FF2B5EF4-FFF2-40B4-BE49-F238E27FC236}">
                <a16:creationId xmlns="" xmlns:a16="http://schemas.microsoft.com/office/drawing/2014/main" id="{3D66D9C1-D0BC-463E-B555-C79FBBBBA602}"/>
              </a:ext>
            </a:extLst>
          </p:cNvPr>
          <p:cNvSpPr txBox="1"/>
          <p:nvPr/>
        </p:nvSpPr>
        <p:spPr>
          <a:xfrm>
            <a:off x="1480457" y="2485803"/>
            <a:ext cx="10043886" cy="2503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ja-JP" sz="4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SSL/TLS</a:t>
            </a:r>
          </a:p>
          <a:p>
            <a:pPr marL="0" marR="0" indent="0" algn="ctr" defTabSz="584200" rtl="0" fontAlgn="auto" latinLnBrk="0" hangingPunct="0">
              <a:lnSpc>
                <a:spcPct val="100000"/>
              </a:lnSpc>
              <a:spcBef>
                <a:spcPts val="0"/>
              </a:spcBef>
              <a:spcAft>
                <a:spcPts val="0"/>
              </a:spcAft>
              <a:buClrTx/>
              <a:buSzTx/>
              <a:buFontTx/>
              <a:buNone/>
              <a:tabLst/>
            </a:pPr>
            <a:r>
              <a:rPr kumimoji="0" lang="ja-JP" altLang="en-US" sz="36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コンピュータネットワークにおいてセキュリティを要求される通信をおこなうための</a:t>
            </a:r>
            <a:endParaRPr kumimoji="0" lang="en-US" altLang="ja-JP" sz="36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a:p>
            <a:pPr marL="0" marR="0" indent="0" algn="ctr" defTabSz="584200" rtl="0" fontAlgn="auto" latinLnBrk="0" hangingPunct="0">
              <a:lnSpc>
                <a:spcPct val="100000"/>
              </a:lnSpc>
              <a:spcBef>
                <a:spcPts val="0"/>
              </a:spcBef>
              <a:spcAft>
                <a:spcPts val="0"/>
              </a:spcAft>
              <a:buClrTx/>
              <a:buSzTx/>
              <a:buFontTx/>
              <a:buNone/>
              <a:tabLst/>
            </a:pPr>
            <a:r>
              <a:rPr kumimoji="0" lang="ja-JP" altLang="en-US" sz="36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プロトコル</a:t>
            </a:r>
          </a:p>
        </p:txBody>
      </p:sp>
      <p:sp>
        <p:nvSpPr>
          <p:cNvPr id="7" name="テキスト ボックス 6">
            <a:extLst>
              <a:ext uri="{FF2B5EF4-FFF2-40B4-BE49-F238E27FC236}">
                <a16:creationId xmlns="" xmlns:a16="http://schemas.microsoft.com/office/drawing/2014/main" id="{96264C70-0018-4EAF-8C3A-5552A71451F9}"/>
              </a:ext>
            </a:extLst>
          </p:cNvPr>
          <p:cNvSpPr txBox="1"/>
          <p:nvPr/>
        </p:nvSpPr>
        <p:spPr>
          <a:xfrm>
            <a:off x="1480457" y="5312353"/>
            <a:ext cx="1004388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ja-JP" sz="4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HTTPS</a:t>
            </a:r>
          </a:p>
          <a:p>
            <a:pPr marL="0" marR="0" indent="0" algn="ctr" defTabSz="584200" rtl="0" fontAlgn="auto" latinLnBrk="0" hangingPunct="0">
              <a:lnSpc>
                <a:spcPct val="100000"/>
              </a:lnSpc>
              <a:spcBef>
                <a:spcPts val="0"/>
              </a:spcBef>
              <a:spcAft>
                <a:spcPts val="0"/>
              </a:spcAft>
              <a:buClrTx/>
              <a:buSzTx/>
              <a:buFontTx/>
              <a:buNone/>
              <a:tabLst/>
            </a:pPr>
            <a:r>
              <a:rPr lang="en-US" altLang="ja-JP" sz="3600"/>
              <a:t>HTTP</a:t>
            </a:r>
            <a:r>
              <a:rPr lang="ja-JP" altLang="en-US" sz="3600"/>
              <a:t>通信を</a:t>
            </a:r>
            <a:r>
              <a:rPr lang="en-US" altLang="ja-JP" sz="3600"/>
              <a:t>SSL/TLS</a:t>
            </a:r>
            <a:r>
              <a:rPr lang="ja-JP" altLang="en-US" sz="3600"/>
              <a:t>プロトコルを用いて安全に行うための仕組み</a:t>
            </a:r>
            <a:endParaRPr kumimoji="0" lang="ja-JP" altLang="en-US" sz="36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Tree>
    <p:extLst>
      <p:ext uri="{BB962C8B-B14F-4D97-AF65-F5344CB8AC3E}">
        <p14:creationId xmlns:p14="http://schemas.microsoft.com/office/powerpoint/2010/main" val="1796779931"/>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ブロックチェーンでの電子署名の利用"/>
          <p:cNvSpPr txBox="1"/>
          <p:nvPr/>
        </p:nvSpPr>
        <p:spPr>
          <a:xfrm>
            <a:off x="528955" y="1082675"/>
            <a:ext cx="11946891"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ブロックチェーンでの電子署名の利用</a:t>
            </a:r>
          </a:p>
        </p:txBody>
      </p:sp>
      <p:sp>
        <p:nvSpPr>
          <p:cNvPr id="900" name="他人の通貨を使用するトランザクションが…"/>
          <p:cNvSpPr txBox="1"/>
          <p:nvPr/>
        </p:nvSpPr>
        <p:spPr>
          <a:xfrm>
            <a:off x="312419" y="2872438"/>
            <a:ext cx="12379961" cy="149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a:pPr>
            <a:r>
              <a:t>他人の通貨を使用するトランザクションが</a:t>
            </a:r>
          </a:p>
          <a:p>
            <a:pPr>
              <a:defRPr sz="4400"/>
            </a:pPr>
            <a:r>
              <a:t>正当なものとみなされると通貨として機能しない</a:t>
            </a:r>
          </a:p>
        </p:txBody>
      </p:sp>
      <p:sp>
        <p:nvSpPr>
          <p:cNvPr id="901" name="線"/>
          <p:cNvSpPr/>
          <p:nvPr/>
        </p:nvSpPr>
        <p:spPr>
          <a:xfrm>
            <a:off x="6502399" y="4794381"/>
            <a:ext cx="1" cy="1311196"/>
          </a:xfrm>
          <a:prstGeom prst="line">
            <a:avLst/>
          </a:prstGeom>
          <a:ln w="1651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902" name="アドレスの元となった秘密鍵を用いて署名を行う…"/>
          <p:cNvSpPr txBox="1"/>
          <p:nvPr/>
        </p:nvSpPr>
        <p:spPr>
          <a:xfrm>
            <a:off x="628840" y="6528919"/>
            <a:ext cx="11747120"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アドレスの元となった秘密鍵を用いて署名を行う</a:t>
            </a:r>
          </a:p>
          <a:p>
            <a:pPr>
              <a:defRPr sz="4000"/>
            </a:pPr>
            <a:r>
              <a:t>→通貨の保有者であることを証明する</a:t>
            </a:r>
          </a:p>
        </p:txBody>
      </p:sp>
      <p:sp>
        <p:nvSpPr>
          <p:cNvPr id="90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101</a:t>
            </a:fld>
            <a:endParaRPr/>
          </a:p>
        </p:txBody>
      </p:sp>
      <p:sp>
        <p:nvSpPr>
          <p:cNvPr id="904" name="4.3.4"/>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4.3.4</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102</a:t>
            </a:fld>
            <a:endParaRPr/>
          </a:p>
        </p:txBody>
      </p:sp>
      <p:sp>
        <p:nvSpPr>
          <p:cNvPr id="909" name="5. P2Pネットワーク"/>
          <p:cNvSpPr txBox="1"/>
          <p:nvPr/>
        </p:nvSpPr>
        <p:spPr>
          <a:xfrm>
            <a:off x="2845181" y="4445000"/>
            <a:ext cx="731443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5. P2Pネットワーク</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103</a:t>
            </a:fld>
            <a:endParaRPr/>
          </a:p>
        </p:txBody>
      </p:sp>
      <p:sp>
        <p:nvSpPr>
          <p:cNvPr id="912" name="クライアントサーバー型ネットワーク"/>
          <p:cNvSpPr txBox="1"/>
          <p:nvPr/>
        </p:nvSpPr>
        <p:spPr>
          <a:xfrm>
            <a:off x="546417" y="841375"/>
            <a:ext cx="11911966"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クライアントサーバー型ネットワーク</a:t>
            </a:r>
          </a:p>
        </p:txBody>
      </p:sp>
      <p:pic>
        <p:nvPicPr>
          <p:cNvPr id="913" name="oRYtcOon7zfi8uMsznhdMJ1sQPYZbcXM3Vo3Qxz5cSreKrkf0pJK0J6FLsp-t36X3ptev78N4GL2ym3CfWyy_2Lysc0KQYTlysK10NIXrH_aQYdJfrUzr4ruZ1vBM00l2aA7Qa1V.png" descr="oRYtcOon7zfi8uMsznhdMJ1sQPYZbcXM3Vo3Qxz5cSreKrkf0pJK0J6FLsp-t36X3ptev78N4GL2ym3CfWyy_2Lysc0KQYTlysK10NIXrH_aQYdJfrUzr4ruZ1vBM00l2aA7Qa1V.png"/>
          <p:cNvPicPr>
            <a:picLocks noChangeAspect="1"/>
          </p:cNvPicPr>
          <p:nvPr/>
        </p:nvPicPr>
        <p:blipFill>
          <a:blip r:embed="rId3"/>
          <a:stretch>
            <a:fillRect/>
          </a:stretch>
        </p:blipFill>
        <p:spPr>
          <a:xfrm>
            <a:off x="2958332" y="2613147"/>
            <a:ext cx="7088136" cy="6121156"/>
          </a:xfrm>
          <a:prstGeom prst="rect">
            <a:avLst/>
          </a:prstGeom>
          <a:ln w="12700">
            <a:miter lim="400000"/>
          </a:ln>
        </p:spPr>
      </p:pic>
      <p:sp>
        <p:nvSpPr>
          <p:cNvPr id="914" name="四角形"/>
          <p:cNvSpPr/>
          <p:nvPr/>
        </p:nvSpPr>
        <p:spPr>
          <a:xfrm>
            <a:off x="4898587" y="3172436"/>
            <a:ext cx="2544312" cy="3514755"/>
          </a:xfrm>
          <a:prstGeom prst="rect">
            <a:avLst/>
          </a:prstGeom>
          <a:solidFill>
            <a:srgbClr val="FFFFFF"/>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915" name="正方形"/>
          <p:cNvSpPr/>
          <p:nvPr/>
        </p:nvSpPr>
        <p:spPr>
          <a:xfrm>
            <a:off x="3029473" y="2611743"/>
            <a:ext cx="1587501" cy="1587501"/>
          </a:xfrm>
          <a:prstGeom prst="rect">
            <a:avLst/>
          </a:prstGeom>
          <a:solidFill>
            <a:srgbClr val="FFFFFF"/>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916" name="5.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5.1.1</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104</a:t>
            </a:fld>
            <a:endParaRPr/>
          </a:p>
        </p:txBody>
      </p:sp>
      <p:sp>
        <p:nvSpPr>
          <p:cNvPr id="921" name="クライアントサーバー型ネットワーク"/>
          <p:cNvSpPr txBox="1"/>
          <p:nvPr/>
        </p:nvSpPr>
        <p:spPr>
          <a:xfrm>
            <a:off x="546417" y="841375"/>
            <a:ext cx="11911966"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クライアントサーバー型ネットワーク</a:t>
            </a:r>
          </a:p>
        </p:txBody>
      </p:sp>
      <p:pic>
        <p:nvPicPr>
          <p:cNvPr id="922" name="oRYtcOon7zfi8uMsznhdMJ1sQPYZbcXM3Vo3Qxz5cSreKrkf0pJK0J6FLsp-t36X3ptev78N4GL2ym3CfWyy_2Lysc0KQYTlysK10NIXrH_aQYdJfrUzr4ruZ1vBM00l2aA7Qa1V.png" descr="oRYtcOon7zfi8uMsznhdMJ1sQPYZbcXM3Vo3Qxz5cSreKrkf0pJK0J6FLsp-t36X3ptev78N4GL2ym3CfWyy_2Lysc0KQYTlysK10NIXrH_aQYdJfrUzr4ruZ1vBM00l2aA7Qa1V.png"/>
          <p:cNvPicPr>
            <a:picLocks noChangeAspect="1"/>
          </p:cNvPicPr>
          <p:nvPr/>
        </p:nvPicPr>
        <p:blipFill>
          <a:blip r:embed="rId3"/>
          <a:stretch>
            <a:fillRect/>
          </a:stretch>
        </p:blipFill>
        <p:spPr>
          <a:xfrm>
            <a:off x="3128774" y="2390775"/>
            <a:ext cx="7412751" cy="6401487"/>
          </a:xfrm>
          <a:prstGeom prst="rect">
            <a:avLst/>
          </a:prstGeom>
          <a:ln w="12700">
            <a:miter lim="400000"/>
          </a:ln>
        </p:spPr>
      </p:pic>
      <p:sp>
        <p:nvSpPr>
          <p:cNvPr id="923" name="5.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5.1.1</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105</a:t>
            </a:fld>
            <a:endParaRPr/>
          </a:p>
        </p:txBody>
      </p:sp>
      <p:sp>
        <p:nvSpPr>
          <p:cNvPr id="928" name="クライアントサーバー型ネットワークの特徴"/>
          <p:cNvSpPr txBox="1"/>
          <p:nvPr/>
        </p:nvSpPr>
        <p:spPr>
          <a:xfrm>
            <a:off x="382777" y="1041400"/>
            <a:ext cx="12239245"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クライアントサーバー型ネットワークの特徴</a:t>
            </a:r>
          </a:p>
        </p:txBody>
      </p:sp>
      <p:sp>
        <p:nvSpPr>
          <p:cNvPr id="929" name="仕様の変更が容易…"/>
          <p:cNvSpPr txBox="1"/>
          <p:nvPr/>
        </p:nvSpPr>
        <p:spPr>
          <a:xfrm>
            <a:off x="2043112" y="3268502"/>
            <a:ext cx="8918576" cy="397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20000"/>
              </a:lnSpc>
              <a:buSzPct val="100000"/>
              <a:buChar char="•"/>
              <a:defRPr sz="5000"/>
            </a:pPr>
            <a:r>
              <a:t>仕様の変更が容易</a:t>
            </a:r>
          </a:p>
          <a:p>
            <a:pPr marL="228600" indent="-228600" algn="l">
              <a:lnSpc>
                <a:spcPct val="120000"/>
              </a:lnSpc>
              <a:buSzPct val="100000"/>
              <a:buChar char="•"/>
              <a:defRPr sz="5000"/>
            </a:pPr>
            <a:r>
              <a:t>単一障害点が存在する</a:t>
            </a:r>
          </a:p>
          <a:p>
            <a:pPr marL="228600" indent="-228600" algn="l">
              <a:lnSpc>
                <a:spcPct val="120000"/>
              </a:lnSpc>
              <a:buSzPct val="100000"/>
              <a:buChar char="•"/>
              <a:defRPr sz="5000"/>
            </a:pPr>
            <a:r>
              <a:t>特定の箇所に負荷が集中する</a:t>
            </a:r>
          </a:p>
          <a:p>
            <a:pPr marL="228600" indent="-228600" algn="l">
              <a:lnSpc>
                <a:spcPct val="120000"/>
              </a:lnSpc>
              <a:buSzPct val="100000"/>
              <a:buChar char="•"/>
              <a:defRPr sz="5000"/>
            </a:pPr>
            <a:r>
              <a:t>管理者が存在する</a:t>
            </a:r>
          </a:p>
        </p:txBody>
      </p:sp>
      <p:sp>
        <p:nvSpPr>
          <p:cNvPr id="930" name="5.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5.1.1</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P2Pネットワーク"/>
          <p:cNvSpPr txBox="1"/>
          <p:nvPr/>
        </p:nvSpPr>
        <p:spPr>
          <a:xfrm>
            <a:off x="3346196" y="883677"/>
            <a:ext cx="6312409"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P2Pネットワーク</a:t>
            </a:r>
          </a:p>
        </p:txBody>
      </p:sp>
      <p:sp>
        <p:nvSpPr>
          <p:cNvPr id="935" name="コンピュータが互いに情報を…"/>
          <p:cNvSpPr txBox="1"/>
          <p:nvPr/>
        </p:nvSpPr>
        <p:spPr>
          <a:xfrm>
            <a:off x="1301750" y="2667827"/>
            <a:ext cx="10401301"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コンピュータが互いに情報を</a:t>
            </a:r>
          </a:p>
          <a:p>
            <a:pPr>
              <a:defRPr sz="4500"/>
            </a:pPr>
            <a:r>
              <a:t>伝達し合うことにより、通信が行われる</a:t>
            </a:r>
          </a:p>
        </p:txBody>
      </p:sp>
      <p:sp>
        <p:nvSpPr>
          <p:cNvPr id="93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106</a:t>
            </a:fld>
            <a:endParaRPr/>
          </a:p>
        </p:txBody>
      </p:sp>
      <p:pic>
        <p:nvPicPr>
          <p:cNvPr id="937" name="t-HlB986kZiFlmwrzts8kYVQgWkY0TtrgTOyVjgcYFYLcMUkixctIQtKQN1VPyFt7oa1G0WdQGJNhGH0PGZloRfu1upHD_1SjQe1SAyp9QdKfG_Vmjs4UIwTl3POnKmvlJjmIhMI.png" descr="t-HlB986kZiFlmwrzts8kYVQgWkY0TtrgTOyVjgcYFYLcMUkixctIQtKQN1VPyFt7oa1G0WdQGJNhGH0PGZloRfu1upHD_1SjQe1SAyp9QdKfG_Vmjs4UIwTl3POnKmvlJjmIhMI.png"/>
          <p:cNvPicPr>
            <a:picLocks noChangeAspect="1"/>
          </p:cNvPicPr>
          <p:nvPr/>
        </p:nvPicPr>
        <p:blipFill>
          <a:blip r:embed="rId3"/>
          <a:stretch>
            <a:fillRect/>
          </a:stretch>
        </p:blipFill>
        <p:spPr>
          <a:xfrm>
            <a:off x="4191428" y="4671634"/>
            <a:ext cx="4621944" cy="4164009"/>
          </a:xfrm>
          <a:prstGeom prst="rect">
            <a:avLst/>
          </a:prstGeom>
          <a:ln w="12700">
            <a:miter lim="400000"/>
          </a:ln>
        </p:spPr>
      </p:pic>
      <p:sp>
        <p:nvSpPr>
          <p:cNvPr id="938" name="5.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5.2.1</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P2Pネットワークの特徴"/>
          <p:cNvSpPr txBox="1"/>
          <p:nvPr/>
        </p:nvSpPr>
        <p:spPr>
          <a:xfrm>
            <a:off x="2203195" y="1054011"/>
            <a:ext cx="859840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P2Pネットワークの特徴</a:t>
            </a:r>
          </a:p>
        </p:txBody>
      </p:sp>
      <p:sp>
        <p:nvSpPr>
          <p:cNvPr id="943" name="高い稼働率…"/>
          <p:cNvSpPr txBox="1"/>
          <p:nvPr/>
        </p:nvSpPr>
        <p:spPr>
          <a:xfrm>
            <a:off x="3008312" y="3686175"/>
            <a:ext cx="6988176" cy="397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20000"/>
              </a:lnSpc>
              <a:buSzPct val="100000"/>
              <a:buChar char="•"/>
              <a:defRPr sz="5000"/>
            </a:pPr>
            <a:r>
              <a:t>高い稼働率</a:t>
            </a:r>
          </a:p>
          <a:p>
            <a:pPr marL="228600" indent="-228600" algn="l">
              <a:lnSpc>
                <a:spcPct val="120000"/>
              </a:lnSpc>
              <a:buSzPct val="100000"/>
              <a:buChar char="•"/>
              <a:defRPr sz="5000"/>
            </a:pPr>
            <a:r>
              <a:t>高いスケーラビリティ</a:t>
            </a:r>
          </a:p>
          <a:p>
            <a:pPr marL="228600" indent="-228600" algn="l">
              <a:lnSpc>
                <a:spcPct val="120000"/>
              </a:lnSpc>
              <a:buSzPct val="100000"/>
              <a:buChar char="•"/>
              <a:defRPr sz="5000"/>
            </a:pPr>
            <a:r>
              <a:t>データの書き換え</a:t>
            </a:r>
          </a:p>
          <a:p>
            <a:pPr marL="228600" indent="-228600" algn="l">
              <a:lnSpc>
                <a:spcPct val="120000"/>
              </a:lnSpc>
              <a:buSzPct val="100000"/>
              <a:buChar char="•"/>
              <a:defRPr sz="5000"/>
            </a:pPr>
            <a:r>
              <a:t>仕様の変更</a:t>
            </a:r>
          </a:p>
        </p:txBody>
      </p:sp>
      <p:sp>
        <p:nvSpPr>
          <p:cNvPr id="94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107</a:t>
            </a:fld>
            <a:endParaRPr/>
          </a:p>
        </p:txBody>
      </p:sp>
      <p:sp>
        <p:nvSpPr>
          <p:cNvPr id="945" name="5.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5.2.1</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P2Pネットワークの種類"/>
          <p:cNvSpPr txBox="1"/>
          <p:nvPr/>
        </p:nvSpPr>
        <p:spPr>
          <a:xfrm>
            <a:off x="2203195" y="883677"/>
            <a:ext cx="8598409"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P2Pネットワークの種類</a:t>
            </a:r>
          </a:p>
        </p:txBody>
      </p:sp>
      <p:sp>
        <p:nvSpPr>
          <p:cNvPr id="95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108</a:t>
            </a:fld>
            <a:endParaRPr/>
          </a:p>
        </p:txBody>
      </p:sp>
      <p:pic>
        <p:nvPicPr>
          <p:cNvPr id="951" name="t-HlB986kZiFlmwrzts8kYVQgWkY0TtrgTOyVjgcYFYLcMUkixctIQtKQN1VPyFt7oa1G0WdQGJNhGH0PGZloRfu1upHD_1SjQe1SAyp9QdKfG_Vmjs4UIwTl3POnKmvlJjmIhMI.png" descr="t-HlB986kZiFlmwrzts8kYVQgWkY0TtrgTOyVjgcYFYLcMUkixctIQtKQN1VPyFt7oa1G0WdQGJNhGH0PGZloRfu1upHD_1SjQe1SAyp9QdKfG_Vmjs4UIwTl3POnKmvlJjmIhMI.png"/>
          <p:cNvPicPr>
            <a:picLocks noChangeAspect="1"/>
          </p:cNvPicPr>
          <p:nvPr/>
        </p:nvPicPr>
        <p:blipFill>
          <a:blip r:embed="rId3"/>
          <a:stretch>
            <a:fillRect/>
          </a:stretch>
        </p:blipFill>
        <p:spPr>
          <a:xfrm>
            <a:off x="829790" y="3046996"/>
            <a:ext cx="4819380" cy="4341884"/>
          </a:xfrm>
          <a:prstGeom prst="rect">
            <a:avLst/>
          </a:prstGeom>
          <a:ln w="12700">
            <a:miter lim="400000"/>
          </a:ln>
        </p:spPr>
      </p:pic>
      <p:pic>
        <p:nvPicPr>
          <p:cNvPr id="952" name="GfTa32F5nhSl3_bxy5iZe2DD9V9PXg9mgucva39MlCmjB9w7oNcP6tH8zB9-5yNYwtVXxwjGcsaShy77IIryXDcNF771BJV-og3bxQKD4mfe_6KrsKDiVsfnejzUaTNdDRK05XOP.png" descr="GfTa32F5nhSl3_bxy5iZe2DD9V9PXg9mgucva39MlCmjB9w7oNcP6tH8zB9-5yNYwtVXxwjGcsaShy77IIryXDcNF771BJV-og3bxQKD4mfe_6KrsKDiVsfnejzUaTNdDRK05XOP.png"/>
          <p:cNvPicPr>
            <a:picLocks noChangeAspect="1"/>
          </p:cNvPicPr>
          <p:nvPr/>
        </p:nvPicPr>
        <p:blipFill>
          <a:blip r:embed="rId4"/>
          <a:stretch>
            <a:fillRect/>
          </a:stretch>
        </p:blipFill>
        <p:spPr>
          <a:xfrm>
            <a:off x="6978105" y="3095891"/>
            <a:ext cx="4819380" cy="4244094"/>
          </a:xfrm>
          <a:prstGeom prst="rect">
            <a:avLst/>
          </a:prstGeom>
          <a:ln w="12700">
            <a:miter lim="400000"/>
          </a:ln>
        </p:spPr>
      </p:pic>
      <p:sp>
        <p:nvSpPr>
          <p:cNvPr id="953" name="ピュアP2P"/>
          <p:cNvSpPr txBox="1"/>
          <p:nvPr/>
        </p:nvSpPr>
        <p:spPr>
          <a:xfrm>
            <a:off x="1715289" y="8176033"/>
            <a:ext cx="3048382"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ピュアP2P</a:t>
            </a:r>
          </a:p>
        </p:txBody>
      </p:sp>
      <p:sp>
        <p:nvSpPr>
          <p:cNvPr id="954" name="ハイブリッドP2P"/>
          <p:cNvSpPr txBox="1"/>
          <p:nvPr/>
        </p:nvSpPr>
        <p:spPr>
          <a:xfrm>
            <a:off x="7017784" y="8176033"/>
            <a:ext cx="4740022"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ハイブリッドP2P</a:t>
            </a:r>
          </a:p>
        </p:txBody>
      </p:sp>
      <p:sp>
        <p:nvSpPr>
          <p:cNvPr id="955" name="5.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5.2.2</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 name="ピュアP2P"/>
          <p:cNvSpPr txBox="1"/>
          <p:nvPr/>
        </p:nvSpPr>
        <p:spPr>
          <a:xfrm>
            <a:off x="4489196" y="837207"/>
            <a:ext cx="402640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ピュアP2P</a:t>
            </a:r>
          </a:p>
        </p:txBody>
      </p:sp>
      <p:sp>
        <p:nvSpPr>
          <p:cNvPr id="960" name="特徴"/>
          <p:cNvSpPr txBox="1"/>
          <p:nvPr/>
        </p:nvSpPr>
        <p:spPr>
          <a:xfrm>
            <a:off x="5810249" y="2460247"/>
            <a:ext cx="138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特徴</a:t>
            </a:r>
          </a:p>
        </p:txBody>
      </p:sp>
      <p:sp>
        <p:nvSpPr>
          <p:cNvPr id="961" name="利用例"/>
          <p:cNvSpPr txBox="1"/>
          <p:nvPr/>
        </p:nvSpPr>
        <p:spPr>
          <a:xfrm>
            <a:off x="5492749" y="5813335"/>
            <a:ext cx="2019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利用例</a:t>
            </a:r>
          </a:p>
        </p:txBody>
      </p:sp>
      <p:sp>
        <p:nvSpPr>
          <p:cNvPr id="962" name="・ネットワークがノードのみで構成されている…"/>
          <p:cNvSpPr txBox="1"/>
          <p:nvPr/>
        </p:nvSpPr>
        <p:spPr>
          <a:xfrm>
            <a:off x="1044448" y="3606044"/>
            <a:ext cx="10915905"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4000"/>
            </a:pPr>
            <a:r>
              <a:t>・ネットワークがノードのみで構成されている</a:t>
            </a:r>
          </a:p>
          <a:p>
            <a:pPr algn="l">
              <a:lnSpc>
                <a:spcPct val="120000"/>
              </a:lnSpc>
              <a:defRPr sz="4000"/>
            </a:pPr>
            <a:r>
              <a:t>・特定のノードが権限を持つ場合もある</a:t>
            </a:r>
          </a:p>
        </p:txBody>
      </p:sp>
      <p:sp>
        <p:nvSpPr>
          <p:cNvPr id="963" name="・Bitcoin(ビットコイン)…"/>
          <p:cNvSpPr txBox="1"/>
          <p:nvPr/>
        </p:nvSpPr>
        <p:spPr>
          <a:xfrm>
            <a:off x="1051826" y="6984482"/>
            <a:ext cx="6658865" cy="147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4000"/>
            </a:pPr>
            <a:r>
              <a:t>・Bitcoin(ビットコイン)</a:t>
            </a:r>
          </a:p>
          <a:p>
            <a:pPr algn="l">
              <a:lnSpc>
                <a:spcPct val="120000"/>
              </a:lnSpc>
              <a:defRPr sz="4000"/>
            </a:pPr>
            <a:r>
              <a:t>・Ethereum(イーサリアム)</a:t>
            </a:r>
          </a:p>
        </p:txBody>
      </p:sp>
      <p:sp>
        <p:nvSpPr>
          <p:cNvPr id="96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109</a:t>
            </a:fld>
            <a:endParaRPr/>
          </a:p>
        </p:txBody>
      </p:sp>
      <p:sp>
        <p:nvSpPr>
          <p:cNvPr id="965" name="5.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5.2.2</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210" name="セキュリティ"/>
          <p:cNvSpPr txBox="1"/>
          <p:nvPr/>
        </p:nvSpPr>
        <p:spPr>
          <a:xfrm>
            <a:off x="4182109" y="733453"/>
            <a:ext cx="464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セキュリティ</a:t>
            </a:r>
          </a:p>
        </p:txBody>
      </p:sp>
      <p:sp>
        <p:nvSpPr>
          <p:cNvPr id="211" name="ブロックチェーンは従来のデータベースと比べて、…"/>
          <p:cNvSpPr txBox="1"/>
          <p:nvPr/>
        </p:nvSpPr>
        <p:spPr>
          <a:xfrm>
            <a:off x="291681" y="2815523"/>
            <a:ext cx="12421439" cy="143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pPr>
            <a:r>
              <a:t>ブロックチェーンは従来のデータベースと比べて、</a:t>
            </a:r>
          </a:p>
          <a:p>
            <a:pPr>
              <a:defRPr sz="4200"/>
            </a:pPr>
            <a:r>
              <a:t>改ざん耐性が高い</a:t>
            </a:r>
          </a:p>
        </p:txBody>
      </p:sp>
      <p:sp>
        <p:nvSpPr>
          <p:cNvPr id="212" name="・多数の複製が存在する…"/>
          <p:cNvSpPr txBox="1"/>
          <p:nvPr/>
        </p:nvSpPr>
        <p:spPr>
          <a:xfrm>
            <a:off x="2142489" y="6627479"/>
            <a:ext cx="8719821"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・多数の複製が存在する</a:t>
            </a:r>
          </a:p>
          <a:p>
            <a:pPr algn="l">
              <a:defRPr sz="4000"/>
            </a:pPr>
            <a:r>
              <a:t>・ブロックチェーン独自のデータ構造</a:t>
            </a:r>
          </a:p>
        </p:txBody>
      </p:sp>
      <p:sp>
        <p:nvSpPr>
          <p:cNvPr id="213" name="高い改ざん耐性を実現する要因"/>
          <p:cNvSpPr txBox="1"/>
          <p:nvPr/>
        </p:nvSpPr>
        <p:spPr>
          <a:xfrm>
            <a:off x="2364612" y="5338947"/>
            <a:ext cx="8275575" cy="685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高い改ざん耐性を実現する要因</a:t>
            </a:r>
          </a:p>
        </p:txBody>
      </p:sp>
      <p:sp>
        <p:nvSpPr>
          <p:cNvPr id="214" name="1.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1.2.2</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ハイブリッドP2P"/>
          <p:cNvSpPr txBox="1"/>
          <p:nvPr/>
        </p:nvSpPr>
        <p:spPr>
          <a:xfrm>
            <a:off x="3361435" y="923141"/>
            <a:ext cx="6281929"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ハイブリッドP2P</a:t>
            </a:r>
          </a:p>
        </p:txBody>
      </p:sp>
      <p:sp>
        <p:nvSpPr>
          <p:cNvPr id="970" name="特徴"/>
          <p:cNvSpPr txBox="1"/>
          <p:nvPr/>
        </p:nvSpPr>
        <p:spPr>
          <a:xfrm>
            <a:off x="5810249" y="2313513"/>
            <a:ext cx="13843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特徴</a:t>
            </a:r>
          </a:p>
        </p:txBody>
      </p:sp>
      <p:sp>
        <p:nvSpPr>
          <p:cNvPr id="971" name="・ネットワーク内にサーバーが存在する…"/>
          <p:cNvSpPr txBox="1"/>
          <p:nvPr/>
        </p:nvSpPr>
        <p:spPr>
          <a:xfrm>
            <a:off x="1585214" y="3268370"/>
            <a:ext cx="9834373" cy="147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4000"/>
            </a:pPr>
            <a:r>
              <a:t>・ネットワーク内にサーバーが存在する</a:t>
            </a:r>
          </a:p>
          <a:p>
            <a:pPr algn="l">
              <a:lnSpc>
                <a:spcPct val="120000"/>
              </a:lnSpc>
              <a:defRPr sz="4000"/>
            </a:pPr>
            <a:r>
              <a:t>・ピュアP2Pと比べ、情報の伝達が効率的</a:t>
            </a:r>
          </a:p>
        </p:txBody>
      </p:sp>
      <p:sp>
        <p:nvSpPr>
          <p:cNvPr id="972" name="利用例"/>
          <p:cNvSpPr txBox="1"/>
          <p:nvPr/>
        </p:nvSpPr>
        <p:spPr>
          <a:xfrm>
            <a:off x="5492749" y="5276863"/>
            <a:ext cx="2019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利用例</a:t>
            </a:r>
          </a:p>
        </p:txBody>
      </p:sp>
      <p:sp>
        <p:nvSpPr>
          <p:cNvPr id="973" name="・Skype(スカイプ)…"/>
          <p:cNvSpPr txBox="1"/>
          <p:nvPr/>
        </p:nvSpPr>
        <p:spPr>
          <a:xfrm>
            <a:off x="1585874" y="6548756"/>
            <a:ext cx="7337045" cy="147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4000"/>
            </a:pPr>
            <a:r>
              <a:t>・Skype(スカイプ)</a:t>
            </a:r>
          </a:p>
          <a:p>
            <a:pPr algn="l">
              <a:lnSpc>
                <a:spcPct val="120000"/>
              </a:lnSpc>
              <a:defRPr sz="4000"/>
            </a:pPr>
            <a:r>
              <a:t>・BitTorrent(ビットトレント)</a:t>
            </a:r>
          </a:p>
        </p:txBody>
      </p:sp>
      <p:sp>
        <p:nvSpPr>
          <p:cNvPr id="97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110</a:t>
            </a:fld>
            <a:endParaRPr/>
          </a:p>
        </p:txBody>
      </p:sp>
      <p:sp>
        <p:nvSpPr>
          <p:cNvPr id="975" name="5.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5.2.2</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111</a:t>
            </a:fld>
            <a:endParaRPr/>
          </a:p>
        </p:txBody>
      </p:sp>
      <p:sp>
        <p:nvSpPr>
          <p:cNvPr id="980" name="P2Pネットワークの種類"/>
          <p:cNvSpPr txBox="1"/>
          <p:nvPr/>
        </p:nvSpPr>
        <p:spPr>
          <a:xfrm>
            <a:off x="2203195" y="812800"/>
            <a:ext cx="859840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P2Pネットワークの種類</a:t>
            </a:r>
          </a:p>
        </p:txBody>
      </p:sp>
      <p:sp>
        <p:nvSpPr>
          <p:cNvPr id="981" name="構造化オーバレイと非構造化オーバーレイ"/>
          <p:cNvSpPr txBox="1"/>
          <p:nvPr/>
        </p:nvSpPr>
        <p:spPr>
          <a:xfrm>
            <a:off x="444500" y="3141932"/>
            <a:ext cx="121158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構造化オーバレイと非構造化オーバーレイ</a:t>
            </a:r>
          </a:p>
        </p:txBody>
      </p:sp>
      <p:sp>
        <p:nvSpPr>
          <p:cNvPr id="982" name="ノードの同士の接続の際に、…"/>
          <p:cNvSpPr txBox="1"/>
          <p:nvPr/>
        </p:nvSpPr>
        <p:spPr>
          <a:xfrm>
            <a:off x="1192631" y="4715414"/>
            <a:ext cx="10619538"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pPr>
            <a:r>
              <a:t>ノードの同士の接続の際に、</a:t>
            </a:r>
          </a:p>
          <a:p>
            <a:pPr>
              <a:defRPr sz="4800"/>
            </a:pPr>
            <a:r>
              <a:t>接続するノードの制約の有無によって</a:t>
            </a:r>
          </a:p>
          <a:p>
            <a:pPr>
              <a:defRPr sz="4800"/>
            </a:pPr>
            <a:r>
              <a:t>分類することができる</a:t>
            </a:r>
          </a:p>
        </p:txBody>
      </p:sp>
      <p:sp>
        <p:nvSpPr>
          <p:cNvPr id="983" name="5.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5.2.3</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112</a:t>
            </a:fld>
            <a:endParaRPr/>
          </a:p>
        </p:txBody>
      </p:sp>
      <p:sp>
        <p:nvSpPr>
          <p:cNvPr id="988" name="構造化オーバーレイ"/>
          <p:cNvSpPr txBox="1"/>
          <p:nvPr/>
        </p:nvSpPr>
        <p:spPr>
          <a:xfrm>
            <a:off x="3042920" y="865697"/>
            <a:ext cx="691896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構造化オーバーレイ</a:t>
            </a:r>
          </a:p>
        </p:txBody>
      </p:sp>
      <p:sp>
        <p:nvSpPr>
          <p:cNvPr id="989" name="ネットワーク内の各ノードの接続先が…"/>
          <p:cNvSpPr txBox="1"/>
          <p:nvPr/>
        </p:nvSpPr>
        <p:spPr>
          <a:xfrm>
            <a:off x="-477361" y="2482850"/>
            <a:ext cx="13959523" cy="1479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6900"/>
              </a:lnSpc>
              <a:defRPr sz="4300">
                <a:ln w="0" cap="flat">
                  <a:solidFill>
                    <a:srgbClr val="000000"/>
                  </a:solidFill>
                  <a:prstDash val="solid"/>
                  <a:miter lim="400000"/>
                </a:ln>
              </a:defRPr>
            </a:pPr>
            <a:r>
              <a:t>ネットワーク内の各ノードの接続先が</a:t>
            </a:r>
          </a:p>
          <a:p>
            <a:pPr defTabSz="457200">
              <a:lnSpc>
                <a:spcPts val="6900"/>
              </a:lnSpc>
              <a:defRPr sz="4300">
                <a:ln w="0" cap="flat">
                  <a:solidFill>
                    <a:srgbClr val="000000"/>
                  </a:solidFill>
                  <a:prstDash val="solid"/>
                  <a:miter lim="400000"/>
                </a:ln>
              </a:defRPr>
            </a:pPr>
            <a:r>
              <a:t>あらかじめ定められているP2Pネットワーク</a:t>
            </a:r>
          </a:p>
        </p:txBody>
      </p:sp>
      <p:pic>
        <p:nvPicPr>
          <p:cNvPr id="990" name="oAcs6OhICRAm5e9iFose9l5jnbNHNUkidllh31UgP8HZnC9nheQ-8m5l1cG_cWMl-a61yUGNUznCJLVoFwl11JY9SOj--_WA7f6PCsjOoWJwox8d7fRDsP29FMYmYgTUMe-qmbqS.png" descr="oAcs6OhICRAm5e9iFose9l5jnbNHNUkidllh31UgP8HZnC9nheQ-8m5l1cG_cWMl-a61yUGNUznCJLVoFwl11JY9SOj--_WA7f6PCsjOoWJwox8d7fRDsP29FMYmYgTUMe-qmbqS.png"/>
          <p:cNvPicPr>
            <a:picLocks noChangeAspect="1"/>
          </p:cNvPicPr>
          <p:nvPr/>
        </p:nvPicPr>
        <p:blipFill>
          <a:blip r:embed="rId3"/>
          <a:stretch>
            <a:fillRect/>
          </a:stretch>
        </p:blipFill>
        <p:spPr>
          <a:xfrm>
            <a:off x="1712054" y="4715952"/>
            <a:ext cx="3794503" cy="3448118"/>
          </a:xfrm>
          <a:prstGeom prst="rect">
            <a:avLst/>
          </a:prstGeom>
          <a:ln w="12700">
            <a:miter lim="400000"/>
          </a:ln>
        </p:spPr>
      </p:pic>
      <p:pic>
        <p:nvPicPr>
          <p:cNvPr id="991" name="Tl4Svy3zULHWC475A88vzAjo-H5PGMq6gs5JJrcE54e-TwxobOLcEJDE5e9UBh8Qbl5S186ank7SRNu6jMwj-EwmsTwwORIvDU51FGCVt70tnou5DK-edLesYC0Ft5D75C-R0ofj.png" descr="Tl4Svy3zULHWC475A88vzAjo-H5PGMq6gs5JJrcE54e-TwxobOLcEJDE5e9UBh8Qbl5S186ank7SRNu6jMwj-EwmsTwwORIvDU51FGCVt70tnou5DK-edLesYC0Ft5D75C-R0ofj.png"/>
          <p:cNvPicPr>
            <a:picLocks noChangeAspect="1"/>
          </p:cNvPicPr>
          <p:nvPr/>
        </p:nvPicPr>
        <p:blipFill>
          <a:blip r:embed="rId4"/>
          <a:stretch>
            <a:fillRect/>
          </a:stretch>
        </p:blipFill>
        <p:spPr>
          <a:xfrm>
            <a:off x="7110017" y="4715952"/>
            <a:ext cx="4586393" cy="2996686"/>
          </a:xfrm>
          <a:prstGeom prst="rect">
            <a:avLst/>
          </a:prstGeom>
          <a:ln w="12700">
            <a:miter lim="400000"/>
          </a:ln>
        </p:spPr>
      </p:pic>
      <p:sp>
        <p:nvSpPr>
          <p:cNvPr id="992" name="テキスト"/>
          <p:cNvSpPr txBox="1"/>
          <p:nvPr/>
        </p:nvSpPr>
        <p:spPr>
          <a:xfrm>
            <a:off x="5307898" y="14695647"/>
            <a:ext cx="1315213" cy="406401"/>
          </a:xfrm>
          <a:prstGeom prst="rect">
            <a:avLst/>
          </a:prstGeom>
          <a:ln w="12700">
            <a:miter lim="400000"/>
          </a:ln>
        </p:spPr>
        <p:txBody>
          <a:bodyPr wrap="none" lIns="50800" tIns="50800" rIns="50800" bIns="50800" anchor="ctr">
            <a:spAutoFit/>
          </a:bodyPr>
          <a:lstStyle/>
          <a:p>
            <a:endParaRPr/>
          </a:p>
        </p:txBody>
      </p:sp>
      <p:sp>
        <p:nvSpPr>
          <p:cNvPr id="993" name="リング型"/>
          <p:cNvSpPr txBox="1"/>
          <p:nvPr/>
        </p:nvSpPr>
        <p:spPr>
          <a:xfrm>
            <a:off x="2536155" y="8667750"/>
            <a:ext cx="21463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リング型</a:t>
            </a:r>
          </a:p>
        </p:txBody>
      </p:sp>
      <p:sp>
        <p:nvSpPr>
          <p:cNvPr id="994" name="ツリー型"/>
          <p:cNvSpPr txBox="1"/>
          <p:nvPr/>
        </p:nvSpPr>
        <p:spPr>
          <a:xfrm>
            <a:off x="8752076" y="8466191"/>
            <a:ext cx="2197101" cy="628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100"/>
            </a:lvl1pPr>
          </a:lstStyle>
          <a:p>
            <a:r>
              <a:t>ツリー型</a:t>
            </a:r>
          </a:p>
        </p:txBody>
      </p:sp>
      <p:sp>
        <p:nvSpPr>
          <p:cNvPr id="995" name="5.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5.2.3</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113</a:t>
            </a:fld>
            <a:endParaRPr/>
          </a:p>
        </p:txBody>
      </p:sp>
      <p:sp>
        <p:nvSpPr>
          <p:cNvPr id="1000" name="非構造化オーバーレイ"/>
          <p:cNvSpPr txBox="1"/>
          <p:nvPr/>
        </p:nvSpPr>
        <p:spPr>
          <a:xfrm>
            <a:off x="2661920" y="865697"/>
            <a:ext cx="768096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非構造化オーバーレイ</a:t>
            </a:r>
          </a:p>
        </p:txBody>
      </p:sp>
      <p:pic>
        <p:nvPicPr>
          <p:cNvPr id="1001" name="vQ5rcNzGpIrmWlWTZq4kMJXWIUIL10LXNov7X4hjbN5-3hHmyknvIzkoE0AOD-Xm2Eza0IlE1HXoFKKpb3sIF2KgeW_cc1U1-4Ui4y7r5XVT_hqgY3UNtB24euP7tv3Hh-43DOON.png" descr="vQ5rcNzGpIrmWlWTZq4kMJXWIUIL10LXNov7X4hjbN5-3hHmyknvIzkoE0AOD-Xm2Eza0IlE1HXoFKKpb3sIF2KgeW_cc1U1-4Ui4y7r5XVT_hqgY3UNtB24euP7tv3Hh-43DOON.png"/>
          <p:cNvPicPr>
            <a:picLocks noChangeAspect="1"/>
          </p:cNvPicPr>
          <p:nvPr/>
        </p:nvPicPr>
        <p:blipFill>
          <a:blip r:embed="rId3"/>
          <a:stretch>
            <a:fillRect/>
          </a:stretch>
        </p:blipFill>
        <p:spPr>
          <a:xfrm>
            <a:off x="3169746" y="4858010"/>
            <a:ext cx="6665308" cy="3544557"/>
          </a:xfrm>
          <a:prstGeom prst="rect">
            <a:avLst/>
          </a:prstGeom>
          <a:ln w="12700">
            <a:miter lim="400000"/>
          </a:ln>
        </p:spPr>
      </p:pic>
      <p:sp>
        <p:nvSpPr>
          <p:cNvPr id="1002" name="ネットワーク内の各ノードが他のノードと接続する際に、…"/>
          <p:cNvSpPr txBox="1"/>
          <p:nvPr/>
        </p:nvSpPr>
        <p:spPr>
          <a:xfrm>
            <a:off x="-25400" y="2778255"/>
            <a:ext cx="13055601" cy="1352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6400"/>
              </a:lnSpc>
              <a:defRPr sz="3900">
                <a:ln w="0" cap="flat">
                  <a:solidFill>
                    <a:srgbClr val="000000"/>
                  </a:solidFill>
                  <a:prstDash val="solid"/>
                  <a:miter lim="400000"/>
                </a:ln>
              </a:defRPr>
            </a:pPr>
            <a:r>
              <a:t>ネットワーク内の各ノードが他のノードと接続する際に、</a:t>
            </a:r>
          </a:p>
          <a:p>
            <a:pPr defTabSz="457200">
              <a:lnSpc>
                <a:spcPts val="6400"/>
              </a:lnSpc>
              <a:defRPr sz="3900">
                <a:ln w="0" cap="flat">
                  <a:solidFill>
                    <a:srgbClr val="000000"/>
                  </a:solidFill>
                  <a:prstDash val="solid"/>
                  <a:miter lim="400000"/>
                </a:ln>
              </a:defRPr>
            </a:pPr>
            <a:r>
              <a:t>ノードの選択に制約のないP2Pネットワーク</a:t>
            </a:r>
          </a:p>
        </p:txBody>
      </p:sp>
      <p:sp>
        <p:nvSpPr>
          <p:cNvPr id="1003" name="5.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5.2.3</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 name="Ic_WyA4Fw9_dC_ksX5J8BT-2UBiySih9DYiz53aXo054gahCBuKoy2sYyiNIUSH16Qsvah0bFe0Or8qUl2awbZCZr5Rs7S-hh6rkPiV8P74FSHlUPAM1mULpXYb_DTBX_ubardZf.jpg" descr="Ic_WyA4Fw9_dC_ksX5J8BT-2UBiySih9DYiz53aXo054gahCBuKoy2sYyiNIUSH16Qsvah0bFe0Or8qUl2awbZCZr5Rs7S-hh6rkPiV8P74FSHlUPAM1mULpXYb_DTBX_ubardZf.jpg"/>
          <p:cNvPicPr>
            <a:picLocks noChangeAspect="1"/>
          </p:cNvPicPr>
          <p:nvPr/>
        </p:nvPicPr>
        <p:blipFill>
          <a:blip r:embed="rId3"/>
          <a:stretch>
            <a:fillRect/>
          </a:stretch>
        </p:blipFill>
        <p:spPr>
          <a:xfrm>
            <a:off x="3559054" y="5245099"/>
            <a:ext cx="5886692" cy="4415019"/>
          </a:xfrm>
          <a:prstGeom prst="rect">
            <a:avLst/>
          </a:prstGeom>
          <a:ln w="12700">
            <a:miter lim="400000"/>
          </a:ln>
        </p:spPr>
      </p:pic>
      <p:sp>
        <p:nvSpPr>
          <p:cNvPr id="100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114</a:t>
            </a:fld>
            <a:endParaRPr/>
          </a:p>
        </p:txBody>
      </p:sp>
      <p:sp>
        <p:nvSpPr>
          <p:cNvPr id="1009" name="演習5"/>
          <p:cNvSpPr txBox="1"/>
          <p:nvPr/>
        </p:nvSpPr>
        <p:spPr>
          <a:xfrm>
            <a:off x="5034049" y="778907"/>
            <a:ext cx="293670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ja-JP" altLang="en-US" dirty="0" smtClean="0"/>
              <a:t>５章</a:t>
            </a:r>
            <a:r>
              <a:rPr dirty="0" err="1" smtClean="0"/>
              <a:t>演習</a:t>
            </a:r>
            <a:endParaRPr dirty="0"/>
          </a:p>
        </p:txBody>
      </p:sp>
      <p:sp>
        <p:nvSpPr>
          <p:cNvPr id="1010" name="私たちが利用しているサービスの多くは…"/>
          <p:cNvSpPr txBox="1"/>
          <p:nvPr/>
        </p:nvSpPr>
        <p:spPr>
          <a:xfrm>
            <a:off x="783704" y="2501899"/>
            <a:ext cx="11437392" cy="182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5800"/>
              </a:lnSpc>
              <a:defRPr sz="3400">
                <a:ln w="0" cap="flat">
                  <a:solidFill>
                    <a:srgbClr val="000000"/>
                  </a:solidFill>
                  <a:prstDash val="solid"/>
                  <a:miter lim="400000"/>
                </a:ln>
              </a:defRPr>
            </a:pPr>
            <a:r>
              <a:t>私たちが利用しているサービスの多くは</a:t>
            </a:r>
          </a:p>
          <a:p>
            <a:pPr defTabSz="457200">
              <a:lnSpc>
                <a:spcPts val="5800"/>
              </a:lnSpc>
              <a:defRPr sz="3400">
                <a:ln w="0" cap="flat">
                  <a:solidFill>
                    <a:srgbClr val="000000"/>
                  </a:solidFill>
                  <a:prstDash val="solid"/>
                  <a:miter lim="400000"/>
                </a:ln>
              </a:defRPr>
            </a:pPr>
            <a:r>
              <a:t>クライアント・サーバーネットワークが利用されており、</a:t>
            </a:r>
          </a:p>
          <a:p>
            <a:pPr defTabSz="457200">
              <a:lnSpc>
                <a:spcPts val="5800"/>
              </a:lnSpc>
              <a:defRPr sz="3400">
                <a:ln w="0" cap="flat">
                  <a:solidFill>
                    <a:srgbClr val="000000"/>
                  </a:solidFill>
                  <a:prstDash val="solid"/>
                  <a:miter lim="400000"/>
                </a:ln>
              </a:defRPr>
            </a:pPr>
            <a:r>
              <a:t>P2Pネットワークが利用されているサービスは多くない</a:t>
            </a:r>
          </a:p>
        </p:txBody>
      </p:sp>
      <p:sp>
        <p:nvSpPr>
          <p:cNvPr id="1011" name="この理由について考えてください"/>
          <p:cNvSpPr txBox="1"/>
          <p:nvPr/>
        </p:nvSpPr>
        <p:spPr>
          <a:xfrm>
            <a:off x="1727200" y="4781549"/>
            <a:ext cx="95504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この理由について考えてください</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115</a:t>
            </a:fld>
            <a:endParaRPr/>
          </a:p>
        </p:txBody>
      </p:sp>
      <p:sp>
        <p:nvSpPr>
          <p:cNvPr id="1016" name="Bitcoin"/>
          <p:cNvSpPr txBox="1"/>
          <p:nvPr/>
        </p:nvSpPr>
        <p:spPr>
          <a:xfrm>
            <a:off x="5036312" y="827771"/>
            <a:ext cx="2932177"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Bitcoin</a:t>
            </a:r>
          </a:p>
        </p:txBody>
      </p:sp>
      <p:sp>
        <p:nvSpPr>
          <p:cNvPr id="1017" name="非構造化オーバーレイのピュアP2Pネットワーク"/>
          <p:cNvSpPr txBox="1"/>
          <p:nvPr/>
        </p:nvSpPr>
        <p:spPr>
          <a:xfrm>
            <a:off x="420674" y="3537205"/>
            <a:ext cx="12163451" cy="654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lvl1pPr>
          </a:lstStyle>
          <a:p>
            <a:r>
              <a:t>非構造化オーバーレイのピュアP2Pネットワーク</a:t>
            </a:r>
          </a:p>
        </p:txBody>
      </p:sp>
      <p:sp>
        <p:nvSpPr>
          <p:cNvPr id="1018" name="P2Pネットワークを用いて…"/>
          <p:cNvSpPr txBox="1"/>
          <p:nvPr/>
        </p:nvSpPr>
        <p:spPr>
          <a:xfrm>
            <a:off x="135889" y="5259824"/>
            <a:ext cx="12733021"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6600"/>
              </a:lnSpc>
              <a:defRPr sz="4000">
                <a:ln w="0" cap="flat">
                  <a:solidFill>
                    <a:srgbClr val="000000"/>
                  </a:solidFill>
                  <a:prstDash val="solid"/>
                  <a:miter lim="400000"/>
                </a:ln>
              </a:defRPr>
            </a:pPr>
            <a:r>
              <a:t>P2Pネットワークを用いて</a:t>
            </a:r>
          </a:p>
          <a:p>
            <a:pPr defTabSz="457200">
              <a:lnSpc>
                <a:spcPts val="6600"/>
              </a:lnSpc>
              <a:defRPr sz="4000">
                <a:ln w="0" cap="flat">
                  <a:solidFill>
                    <a:srgbClr val="000000"/>
                  </a:solidFill>
                  <a:prstDash val="solid"/>
                  <a:miter lim="400000"/>
                </a:ln>
              </a:defRPr>
            </a:pPr>
            <a:r>
              <a:t>特定の管理者に依存することなく、</a:t>
            </a:r>
          </a:p>
          <a:p>
            <a:pPr defTabSz="457200">
              <a:lnSpc>
                <a:spcPts val="6600"/>
              </a:lnSpc>
              <a:defRPr sz="4000">
                <a:ln w="0" cap="flat">
                  <a:solidFill>
                    <a:srgbClr val="000000"/>
                  </a:solidFill>
                  <a:prstDash val="solid"/>
                  <a:miter lim="400000"/>
                </a:ln>
              </a:defRPr>
            </a:pPr>
            <a:r>
              <a:t>参加者が自律的にシステムを運営していく仕組みを実現</a:t>
            </a:r>
          </a:p>
        </p:txBody>
      </p:sp>
      <p:sp>
        <p:nvSpPr>
          <p:cNvPr id="1019" name="5.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5.3.1</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116</a:t>
            </a:fld>
            <a:endParaRPr/>
          </a:p>
        </p:txBody>
      </p:sp>
      <p:sp>
        <p:nvSpPr>
          <p:cNvPr id="1024" name="Ethereum"/>
          <p:cNvSpPr txBox="1"/>
          <p:nvPr/>
        </p:nvSpPr>
        <p:spPr>
          <a:xfrm>
            <a:off x="4448428" y="827771"/>
            <a:ext cx="4107943"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Ethereum</a:t>
            </a:r>
          </a:p>
        </p:txBody>
      </p:sp>
      <p:sp>
        <p:nvSpPr>
          <p:cNvPr id="1025" name="非構造化オーバーレイのピュアP2Pネットワーク"/>
          <p:cNvSpPr txBox="1"/>
          <p:nvPr/>
        </p:nvSpPr>
        <p:spPr>
          <a:xfrm>
            <a:off x="420674" y="3537205"/>
            <a:ext cx="12163451" cy="654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lvl1pPr>
          </a:lstStyle>
          <a:p>
            <a:r>
              <a:t>非構造化オーバーレイのピュアP2Pネットワーク</a:t>
            </a:r>
          </a:p>
        </p:txBody>
      </p:sp>
      <p:sp>
        <p:nvSpPr>
          <p:cNvPr id="1026" name="Bitcoinと同様に非中央集権の実現のために…"/>
          <p:cNvSpPr txBox="1"/>
          <p:nvPr/>
        </p:nvSpPr>
        <p:spPr>
          <a:xfrm>
            <a:off x="1357376" y="5499227"/>
            <a:ext cx="10290049"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Bitcoinと同様に非中央集権の実現のために</a:t>
            </a:r>
          </a:p>
          <a:p>
            <a:pPr>
              <a:defRPr sz="4000"/>
            </a:pPr>
            <a:r>
              <a:t>P2Pネットワークを利用</a:t>
            </a:r>
          </a:p>
        </p:txBody>
      </p:sp>
      <p:sp>
        <p:nvSpPr>
          <p:cNvPr id="1027" name="5.3.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5.3.2</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117</a:t>
            </a:fld>
            <a:endParaRPr/>
          </a:p>
        </p:txBody>
      </p:sp>
      <p:sp>
        <p:nvSpPr>
          <p:cNvPr id="1032" name="Skype"/>
          <p:cNvSpPr txBox="1"/>
          <p:nvPr/>
        </p:nvSpPr>
        <p:spPr>
          <a:xfrm>
            <a:off x="5172709" y="827771"/>
            <a:ext cx="26593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Skype</a:t>
            </a:r>
          </a:p>
        </p:txBody>
      </p:sp>
      <p:sp>
        <p:nvSpPr>
          <p:cNvPr id="1033" name="非構造化オーバーレイの…"/>
          <p:cNvSpPr txBox="1"/>
          <p:nvPr/>
        </p:nvSpPr>
        <p:spPr>
          <a:xfrm>
            <a:off x="2328392" y="2933351"/>
            <a:ext cx="8348016" cy="156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600"/>
            </a:pPr>
            <a:r>
              <a:t>非構造化オーバーレイの</a:t>
            </a:r>
          </a:p>
          <a:p>
            <a:pPr>
              <a:defRPr sz="4600"/>
            </a:pPr>
            <a:r>
              <a:t>ハイブリッドP2Pネットワーク</a:t>
            </a:r>
          </a:p>
        </p:txBody>
      </p:sp>
      <p:sp>
        <p:nvSpPr>
          <p:cNvPr id="1034" name="ネットワーク内に存在するサーバーは…"/>
          <p:cNvSpPr txBox="1"/>
          <p:nvPr/>
        </p:nvSpPr>
        <p:spPr>
          <a:xfrm>
            <a:off x="1033145" y="5737432"/>
            <a:ext cx="10938511"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ネットワーク内に存在するサーバーは</a:t>
            </a:r>
          </a:p>
          <a:p>
            <a:pPr>
              <a:defRPr sz="4500"/>
            </a:pPr>
            <a:r>
              <a:t>ユーザーの初期登録やログイン認証を行う</a:t>
            </a:r>
          </a:p>
        </p:txBody>
      </p:sp>
      <p:sp>
        <p:nvSpPr>
          <p:cNvPr id="1035" name="5.3.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5.3.3</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118</a:t>
            </a:fld>
            <a:endParaRPr/>
          </a:p>
        </p:txBody>
      </p:sp>
      <p:sp>
        <p:nvSpPr>
          <p:cNvPr id="1040" name="BitTorrent"/>
          <p:cNvSpPr txBox="1"/>
          <p:nvPr/>
        </p:nvSpPr>
        <p:spPr>
          <a:xfrm>
            <a:off x="4358893" y="827771"/>
            <a:ext cx="4287013"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BitTorrent</a:t>
            </a:r>
          </a:p>
        </p:txBody>
      </p:sp>
      <p:sp>
        <p:nvSpPr>
          <p:cNvPr id="1041" name="非構造化オーバーレイの…"/>
          <p:cNvSpPr txBox="1"/>
          <p:nvPr/>
        </p:nvSpPr>
        <p:spPr>
          <a:xfrm>
            <a:off x="2328392" y="4712835"/>
            <a:ext cx="8348016" cy="156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600"/>
            </a:pPr>
            <a:r>
              <a:rPr err="1"/>
              <a:t>非構造化オーバーレイの</a:t>
            </a:r>
            <a:endParaRPr/>
          </a:p>
          <a:p>
            <a:pPr>
              <a:defRPr sz="4600"/>
            </a:pPr>
            <a:r>
              <a:t>ハイブリッドP2Pネットワーク</a:t>
            </a:r>
          </a:p>
        </p:txBody>
      </p:sp>
      <p:sp>
        <p:nvSpPr>
          <p:cNvPr id="1042" name="ファイルの保存先をサーバーで管理する"/>
          <p:cNvSpPr txBox="1"/>
          <p:nvPr/>
        </p:nvSpPr>
        <p:spPr>
          <a:xfrm>
            <a:off x="1344612" y="7113280"/>
            <a:ext cx="10315576"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ファイルの保存先をサーバーで管理する</a:t>
            </a:r>
          </a:p>
        </p:txBody>
      </p:sp>
      <p:sp>
        <p:nvSpPr>
          <p:cNvPr id="1043" name="P2Pネットワークを用いた…"/>
          <p:cNvSpPr txBox="1"/>
          <p:nvPr/>
        </p:nvSpPr>
        <p:spPr>
          <a:xfrm>
            <a:off x="348297" y="2585441"/>
            <a:ext cx="12308206" cy="1289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6200"/>
              </a:lnSpc>
              <a:defRPr sz="3700">
                <a:ln w="0" cap="flat">
                  <a:solidFill>
                    <a:srgbClr val="000000"/>
                  </a:solidFill>
                  <a:prstDash val="solid"/>
                  <a:miter lim="400000"/>
                </a:ln>
              </a:defRPr>
            </a:pPr>
            <a:r>
              <a:t>P2Pネットワークを用いた</a:t>
            </a:r>
          </a:p>
          <a:p>
            <a:pPr defTabSz="457200">
              <a:lnSpc>
                <a:spcPts val="6200"/>
              </a:lnSpc>
              <a:defRPr sz="3700">
                <a:ln w="0" cap="flat">
                  <a:solidFill>
                    <a:srgbClr val="000000"/>
                  </a:solidFill>
                  <a:prstDash val="solid"/>
                  <a:miter lim="400000"/>
                </a:ln>
              </a:defRPr>
            </a:pPr>
            <a:r>
              <a:rPr err="1"/>
              <a:t>ファイル転送プロトコル及びその通信を行うソフトウェア</a:t>
            </a:r>
            <a:endParaRPr/>
          </a:p>
        </p:txBody>
      </p:sp>
      <p:sp>
        <p:nvSpPr>
          <p:cNvPr id="1044" name="5.3.4"/>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5.3.4</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119</a:t>
            </a:fld>
            <a:endParaRPr/>
          </a:p>
        </p:txBody>
      </p:sp>
      <p:sp>
        <p:nvSpPr>
          <p:cNvPr id="1049" name="6. マイニングとコンセンサスアルゴリズム"/>
          <p:cNvSpPr txBox="1"/>
          <p:nvPr/>
        </p:nvSpPr>
        <p:spPr>
          <a:xfrm>
            <a:off x="366712" y="4508500"/>
            <a:ext cx="12271376"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6. マイニングとコンセンサスアルゴリズム</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219" name="セキュリティ"/>
          <p:cNvSpPr txBox="1"/>
          <p:nvPr/>
        </p:nvSpPr>
        <p:spPr>
          <a:xfrm>
            <a:off x="4182109" y="733453"/>
            <a:ext cx="464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セキュリティ</a:t>
            </a:r>
          </a:p>
        </p:txBody>
      </p:sp>
      <p:sp>
        <p:nvSpPr>
          <p:cNvPr id="220" name="ブロックチェーンのシステムの維持や、…"/>
          <p:cNvSpPr txBox="1"/>
          <p:nvPr/>
        </p:nvSpPr>
        <p:spPr>
          <a:xfrm>
            <a:off x="937990" y="2941010"/>
            <a:ext cx="11128820" cy="2406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ブロックチェーンのシステムの維持や、</a:t>
            </a:r>
          </a:p>
          <a:p>
            <a:pPr>
              <a:defRPr sz="4500"/>
            </a:pPr>
            <a:r>
              <a:t>ブロックチェーン上の記録を保持すること</a:t>
            </a:r>
          </a:p>
          <a:p>
            <a:pPr>
              <a:defRPr sz="4500"/>
            </a:pPr>
            <a:r>
              <a:t>に対する責任は誰にもない</a:t>
            </a:r>
          </a:p>
        </p:txBody>
      </p:sp>
      <p:sp>
        <p:nvSpPr>
          <p:cNvPr id="221" name="→システムの維持や、記録の保持をしてくれた人に対して、…"/>
          <p:cNvSpPr txBox="1"/>
          <p:nvPr/>
        </p:nvSpPr>
        <p:spPr>
          <a:xfrm>
            <a:off x="267792" y="6140930"/>
            <a:ext cx="12469216" cy="124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→システムの維持や、記録の保持をしてくれた人に対して、</a:t>
            </a:r>
          </a:p>
          <a:p>
            <a:pPr>
              <a:defRPr sz="3600"/>
            </a:pPr>
            <a:r>
              <a:t>メリットがあるような仕組みが作られている</a:t>
            </a:r>
          </a:p>
        </p:txBody>
      </p:sp>
      <p:sp>
        <p:nvSpPr>
          <p:cNvPr id="222" name="1.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1.2.2</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120</a:t>
            </a:fld>
            <a:endParaRPr/>
          </a:p>
        </p:txBody>
      </p:sp>
      <p:sp>
        <p:nvSpPr>
          <p:cNvPr id="1052" name="マイニング"/>
          <p:cNvSpPr txBox="1"/>
          <p:nvPr/>
        </p:nvSpPr>
        <p:spPr>
          <a:xfrm>
            <a:off x="4574539" y="788478"/>
            <a:ext cx="385572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マイニング</a:t>
            </a:r>
          </a:p>
        </p:txBody>
      </p:sp>
      <p:sp>
        <p:nvSpPr>
          <p:cNvPr id="1053" name="ネットワーク内から代表者を選出し、…"/>
          <p:cNvSpPr txBox="1"/>
          <p:nvPr/>
        </p:nvSpPr>
        <p:spPr>
          <a:xfrm>
            <a:off x="2042667" y="2698749"/>
            <a:ext cx="8919465"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ネットワーク内から代表者を選出し、</a:t>
            </a:r>
          </a:p>
          <a:p>
            <a:pPr>
              <a:defRPr sz="4000"/>
            </a:pPr>
            <a:r>
              <a:t>ブロックを作成すること</a:t>
            </a:r>
          </a:p>
        </p:txBody>
      </p:sp>
      <p:pic>
        <p:nvPicPr>
          <p:cNvPr id="1054" name="4JEJEKFtITjAl85T3RQiouUt_FUfCBhNGo0iQJhif9sXfyFjKo3jfwY7BgGD_nA0gysolhoYPDtTbhSZda8NYwyuMJq5gDgF08IcSN2EjjVYt2V2_ytrWIYm2zyC8Iifl0TiXUdL.png" descr="4JEJEKFtITjAl85T3RQiouUt_FUfCBhNGo0iQJhif9sXfyFjKo3jfwY7BgGD_nA0gysolhoYPDtTbhSZda8NYwyuMJq5gDgF08IcSN2EjjVYt2V2_ytrWIYm2zyC8Iifl0TiXUdL.png"/>
          <p:cNvPicPr>
            <a:picLocks noChangeAspect="1"/>
          </p:cNvPicPr>
          <p:nvPr/>
        </p:nvPicPr>
        <p:blipFill>
          <a:blip r:embed="rId3"/>
          <a:stretch>
            <a:fillRect/>
          </a:stretch>
        </p:blipFill>
        <p:spPr>
          <a:xfrm>
            <a:off x="7108201" y="5689467"/>
            <a:ext cx="5582545" cy="3057776"/>
          </a:xfrm>
          <a:prstGeom prst="rect">
            <a:avLst/>
          </a:prstGeom>
          <a:ln w="12700">
            <a:miter lim="400000"/>
          </a:ln>
        </p:spPr>
      </p:pic>
      <p:sp>
        <p:nvSpPr>
          <p:cNvPr id="1055" name="四角形"/>
          <p:cNvSpPr/>
          <p:nvPr/>
        </p:nvSpPr>
        <p:spPr>
          <a:xfrm>
            <a:off x="1110718" y="5426966"/>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56" name="トランザクション"/>
          <p:cNvSpPr txBox="1"/>
          <p:nvPr/>
        </p:nvSpPr>
        <p:spPr>
          <a:xfrm>
            <a:off x="1636548" y="4676258"/>
            <a:ext cx="3670301" cy="552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トランザクション</a:t>
            </a:r>
          </a:p>
        </p:txBody>
      </p:sp>
      <p:sp>
        <p:nvSpPr>
          <p:cNvPr id="1057" name="Tx"/>
          <p:cNvSpPr txBox="1"/>
          <p:nvPr/>
        </p:nvSpPr>
        <p:spPr>
          <a:xfrm>
            <a:off x="1424010" y="5651500"/>
            <a:ext cx="670256" cy="55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58" name="四角形"/>
          <p:cNvSpPr/>
          <p:nvPr/>
        </p:nvSpPr>
        <p:spPr>
          <a:xfrm>
            <a:off x="2823278" y="5426966"/>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59" name="Tx"/>
          <p:cNvSpPr txBox="1"/>
          <p:nvPr/>
        </p:nvSpPr>
        <p:spPr>
          <a:xfrm>
            <a:off x="3136570" y="5651499"/>
            <a:ext cx="670256"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60" name="四角形"/>
          <p:cNvSpPr/>
          <p:nvPr/>
        </p:nvSpPr>
        <p:spPr>
          <a:xfrm>
            <a:off x="4535839" y="5453445"/>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61" name="Tx"/>
          <p:cNvSpPr txBox="1"/>
          <p:nvPr/>
        </p:nvSpPr>
        <p:spPr>
          <a:xfrm>
            <a:off x="4849131" y="5677978"/>
            <a:ext cx="670256" cy="55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62" name="四角形"/>
          <p:cNvSpPr/>
          <p:nvPr/>
        </p:nvSpPr>
        <p:spPr>
          <a:xfrm>
            <a:off x="1110718" y="6714421"/>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63" name="Tx"/>
          <p:cNvSpPr txBox="1"/>
          <p:nvPr/>
        </p:nvSpPr>
        <p:spPr>
          <a:xfrm>
            <a:off x="1424010" y="6938954"/>
            <a:ext cx="670256"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64" name="四角形"/>
          <p:cNvSpPr/>
          <p:nvPr/>
        </p:nvSpPr>
        <p:spPr>
          <a:xfrm>
            <a:off x="2823278" y="6714421"/>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65" name="Tx"/>
          <p:cNvSpPr txBox="1"/>
          <p:nvPr/>
        </p:nvSpPr>
        <p:spPr>
          <a:xfrm>
            <a:off x="3136570" y="6938954"/>
            <a:ext cx="670257"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66" name="四角形"/>
          <p:cNvSpPr/>
          <p:nvPr/>
        </p:nvSpPr>
        <p:spPr>
          <a:xfrm>
            <a:off x="4535839" y="6740900"/>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67" name="Tx"/>
          <p:cNvSpPr txBox="1"/>
          <p:nvPr/>
        </p:nvSpPr>
        <p:spPr>
          <a:xfrm>
            <a:off x="4849131" y="6965433"/>
            <a:ext cx="670256" cy="55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68" name="四角形"/>
          <p:cNvSpPr/>
          <p:nvPr/>
        </p:nvSpPr>
        <p:spPr>
          <a:xfrm>
            <a:off x="1110718" y="8028354"/>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69" name="Tx"/>
          <p:cNvSpPr txBox="1"/>
          <p:nvPr/>
        </p:nvSpPr>
        <p:spPr>
          <a:xfrm>
            <a:off x="1424010" y="8252887"/>
            <a:ext cx="670256"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70" name="四角形"/>
          <p:cNvSpPr/>
          <p:nvPr/>
        </p:nvSpPr>
        <p:spPr>
          <a:xfrm>
            <a:off x="2823278" y="8028354"/>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71" name="Tx"/>
          <p:cNvSpPr txBox="1"/>
          <p:nvPr/>
        </p:nvSpPr>
        <p:spPr>
          <a:xfrm>
            <a:off x="3136570" y="8252887"/>
            <a:ext cx="670257"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72" name="四角形"/>
          <p:cNvSpPr/>
          <p:nvPr/>
        </p:nvSpPr>
        <p:spPr>
          <a:xfrm>
            <a:off x="4535839" y="8054833"/>
            <a:ext cx="1296840" cy="1007868"/>
          </a:xfrm>
          <a:prstGeom prst="rect">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73" name="Tx"/>
          <p:cNvSpPr txBox="1"/>
          <p:nvPr/>
        </p:nvSpPr>
        <p:spPr>
          <a:xfrm>
            <a:off x="4849131" y="8279366"/>
            <a:ext cx="670256"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Tx</a:t>
            </a:r>
          </a:p>
        </p:txBody>
      </p:sp>
      <p:sp>
        <p:nvSpPr>
          <p:cNvPr id="1074" name="ブロック"/>
          <p:cNvSpPr txBox="1"/>
          <p:nvPr/>
        </p:nvSpPr>
        <p:spPr>
          <a:xfrm>
            <a:off x="8953324" y="4676258"/>
            <a:ext cx="1892301" cy="552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ブロック</a:t>
            </a:r>
          </a:p>
        </p:txBody>
      </p:sp>
      <p:sp>
        <p:nvSpPr>
          <p:cNvPr id="1075" name="線"/>
          <p:cNvSpPr/>
          <p:nvPr/>
        </p:nvSpPr>
        <p:spPr>
          <a:xfrm>
            <a:off x="6075604" y="7225486"/>
            <a:ext cx="802372" cy="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076" name="6.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6.1.1</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121</a:t>
            </a:fld>
            <a:endParaRPr/>
          </a:p>
        </p:txBody>
      </p:sp>
      <p:sp>
        <p:nvSpPr>
          <p:cNvPr id="1081" name="マイニング"/>
          <p:cNvSpPr txBox="1"/>
          <p:nvPr/>
        </p:nvSpPr>
        <p:spPr>
          <a:xfrm>
            <a:off x="4574539" y="762000"/>
            <a:ext cx="385572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マイニング</a:t>
            </a:r>
          </a:p>
        </p:txBody>
      </p:sp>
      <p:sp>
        <p:nvSpPr>
          <p:cNvPr id="1082" name="・自身が取引を行なっていない時にも、…"/>
          <p:cNvSpPr txBox="1"/>
          <p:nvPr/>
        </p:nvSpPr>
        <p:spPr>
          <a:xfrm>
            <a:off x="1325192" y="2757000"/>
            <a:ext cx="9391905"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・自身が取引を行なっていない時にも、</a:t>
            </a:r>
          </a:p>
          <a:p>
            <a:pPr algn="l">
              <a:defRPr sz="4000"/>
            </a:pPr>
            <a:r>
              <a:t>　ブロックの作成を行う</a:t>
            </a:r>
          </a:p>
          <a:p>
            <a:pPr algn="l">
              <a:defRPr sz="4000"/>
            </a:pPr>
            <a:r>
              <a:t>　　　　　→システムへ貢献してくれる</a:t>
            </a:r>
          </a:p>
        </p:txBody>
      </p:sp>
      <p:sp>
        <p:nvSpPr>
          <p:cNvPr id="1083" name="・マイニングを行うためにはコストがかかる…"/>
          <p:cNvSpPr txBox="1"/>
          <p:nvPr/>
        </p:nvSpPr>
        <p:spPr>
          <a:xfrm>
            <a:off x="1303528" y="5596551"/>
            <a:ext cx="10397745"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・マイニングを行うためにはコストがかかる</a:t>
            </a:r>
          </a:p>
          <a:p>
            <a:pPr algn="l">
              <a:defRPr sz="4000"/>
            </a:pPr>
            <a:r>
              <a:t>　　　　　　(設備費、電気代)</a:t>
            </a:r>
          </a:p>
        </p:txBody>
      </p:sp>
      <p:sp>
        <p:nvSpPr>
          <p:cNvPr id="1084" name="マイニングを行うモチベーションは？"/>
          <p:cNvSpPr txBox="1"/>
          <p:nvPr/>
        </p:nvSpPr>
        <p:spPr>
          <a:xfrm>
            <a:off x="657097" y="7484419"/>
            <a:ext cx="11690605"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lvl1pPr>
          </a:lstStyle>
          <a:p>
            <a:r>
              <a:t>マイニングを行うモチベーションは？</a:t>
            </a:r>
          </a:p>
        </p:txBody>
      </p:sp>
      <p:sp>
        <p:nvSpPr>
          <p:cNvPr id="1085" name="6.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6.1.1</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122</a:t>
            </a:fld>
            <a:endParaRPr/>
          </a:p>
        </p:txBody>
      </p:sp>
      <p:sp>
        <p:nvSpPr>
          <p:cNvPr id="1090" name="マイニング報酬"/>
          <p:cNvSpPr txBox="1"/>
          <p:nvPr/>
        </p:nvSpPr>
        <p:spPr>
          <a:xfrm>
            <a:off x="3812539" y="787400"/>
            <a:ext cx="537972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マイニング報酬</a:t>
            </a:r>
          </a:p>
        </p:txBody>
      </p:sp>
      <p:sp>
        <p:nvSpPr>
          <p:cNvPr id="1091" name="ブロックを作成したマイナーには報酬が支払われる…"/>
          <p:cNvSpPr txBox="1"/>
          <p:nvPr/>
        </p:nvSpPr>
        <p:spPr>
          <a:xfrm>
            <a:off x="98748" y="3590776"/>
            <a:ext cx="12807304" cy="1454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300"/>
            </a:pPr>
            <a:r>
              <a:t>ブロックを作成したマイナーには報酬が支払われる</a:t>
            </a:r>
          </a:p>
          <a:p>
            <a:pPr>
              <a:defRPr sz="4100"/>
            </a:pPr>
            <a:r>
              <a:t>→マイニングを行う動機となる</a:t>
            </a:r>
          </a:p>
        </p:txBody>
      </p:sp>
      <p:sp>
        <p:nvSpPr>
          <p:cNvPr id="1092" name="「新規発行通貨」+「トランザクション手数料」"/>
          <p:cNvSpPr txBox="1"/>
          <p:nvPr/>
        </p:nvSpPr>
        <p:spPr>
          <a:xfrm>
            <a:off x="661860" y="6584651"/>
            <a:ext cx="11681080"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「新規発行通貨」+「トランザクション手数料」</a:t>
            </a:r>
          </a:p>
        </p:txBody>
      </p:sp>
      <p:sp>
        <p:nvSpPr>
          <p:cNvPr id="1093" name="6.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6.1.1</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123</a:t>
            </a:fld>
            <a:endParaRPr/>
          </a:p>
        </p:txBody>
      </p:sp>
      <p:sp>
        <p:nvSpPr>
          <p:cNvPr id="1098" name="マイニング"/>
          <p:cNvSpPr txBox="1"/>
          <p:nvPr/>
        </p:nvSpPr>
        <p:spPr>
          <a:xfrm>
            <a:off x="4574539" y="762000"/>
            <a:ext cx="385572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マイニング</a:t>
            </a:r>
          </a:p>
        </p:txBody>
      </p:sp>
      <p:pic>
        <p:nvPicPr>
          <p:cNvPr id="1099" name="ブロックチェーン概論マニュアル作成 (13).png" descr="ブロックチェーン概論マニュアル作成 (13).png"/>
          <p:cNvPicPr>
            <a:picLocks noChangeAspect="1"/>
          </p:cNvPicPr>
          <p:nvPr/>
        </p:nvPicPr>
        <p:blipFill>
          <a:blip r:embed="rId3"/>
          <a:stretch>
            <a:fillRect/>
          </a:stretch>
        </p:blipFill>
        <p:spPr>
          <a:xfrm>
            <a:off x="3130550" y="3868813"/>
            <a:ext cx="6743700" cy="4076701"/>
          </a:xfrm>
          <a:prstGeom prst="rect">
            <a:avLst/>
          </a:prstGeom>
          <a:ln w="12700">
            <a:miter lim="400000"/>
          </a:ln>
        </p:spPr>
      </p:pic>
      <p:sp>
        <p:nvSpPr>
          <p:cNvPr id="1100" name="線"/>
          <p:cNvSpPr/>
          <p:nvPr/>
        </p:nvSpPr>
        <p:spPr>
          <a:xfrm flipV="1">
            <a:off x="4293185" y="6325941"/>
            <a:ext cx="1478117" cy="1010646"/>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1" name="線"/>
          <p:cNvSpPr/>
          <p:nvPr/>
        </p:nvSpPr>
        <p:spPr>
          <a:xfrm flipV="1">
            <a:off x="7094559" y="4632569"/>
            <a:ext cx="1478117" cy="1010646"/>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2" name="線"/>
          <p:cNvSpPr/>
          <p:nvPr/>
        </p:nvSpPr>
        <p:spPr>
          <a:xfrm>
            <a:off x="4264098" y="4934208"/>
            <a:ext cx="1536291" cy="767064"/>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3" name="線"/>
          <p:cNvSpPr/>
          <p:nvPr/>
        </p:nvSpPr>
        <p:spPr>
          <a:xfrm>
            <a:off x="7065472" y="6447733"/>
            <a:ext cx="1536291" cy="767063"/>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4" name="線"/>
          <p:cNvSpPr/>
          <p:nvPr/>
        </p:nvSpPr>
        <p:spPr>
          <a:xfrm>
            <a:off x="4518098" y="7720893"/>
            <a:ext cx="3968605" cy="1"/>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5" name="線"/>
          <p:cNvSpPr/>
          <p:nvPr/>
        </p:nvSpPr>
        <p:spPr>
          <a:xfrm flipV="1">
            <a:off x="3791096" y="5133381"/>
            <a:ext cx="1" cy="1547565"/>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6" name="線"/>
          <p:cNvSpPr/>
          <p:nvPr/>
        </p:nvSpPr>
        <p:spPr>
          <a:xfrm flipV="1">
            <a:off x="9244371" y="5133381"/>
            <a:ext cx="1" cy="1547565"/>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7" name="線"/>
          <p:cNvSpPr/>
          <p:nvPr/>
        </p:nvSpPr>
        <p:spPr>
          <a:xfrm>
            <a:off x="4518097" y="4307322"/>
            <a:ext cx="3968605" cy="1"/>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08" name="1.ネットワークに参加し、トランザクションを集める"/>
          <p:cNvSpPr txBox="1"/>
          <p:nvPr/>
        </p:nvSpPr>
        <p:spPr>
          <a:xfrm>
            <a:off x="353821" y="2653688"/>
            <a:ext cx="12297157"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1.ネットワークに参加し、トランザクションを集める</a:t>
            </a:r>
          </a:p>
        </p:txBody>
      </p:sp>
      <p:pic>
        <p:nvPicPr>
          <p:cNvPr id="1109" name="スクリーンショット 2019-08-27 17.48.54.png" descr="スクリーンショット 2019-08-27 17.48.54.png"/>
          <p:cNvPicPr>
            <a:picLocks noChangeAspect="1"/>
          </p:cNvPicPr>
          <p:nvPr/>
        </p:nvPicPr>
        <p:blipFill>
          <a:blip r:embed="rId4"/>
          <a:stretch>
            <a:fillRect/>
          </a:stretch>
        </p:blipFill>
        <p:spPr>
          <a:xfrm>
            <a:off x="2938698" y="4685134"/>
            <a:ext cx="1704797" cy="905516"/>
          </a:xfrm>
          <a:prstGeom prst="rect">
            <a:avLst/>
          </a:prstGeom>
          <a:ln w="12700">
            <a:miter lim="400000"/>
          </a:ln>
        </p:spPr>
      </p:pic>
      <p:pic>
        <p:nvPicPr>
          <p:cNvPr id="1110" name="スクリーンショット 2019-08-27 17.48.54.png" descr="スクリーンショット 2019-08-27 17.48.54.png"/>
          <p:cNvPicPr>
            <a:picLocks noChangeAspect="1"/>
          </p:cNvPicPr>
          <p:nvPr/>
        </p:nvPicPr>
        <p:blipFill>
          <a:blip r:embed="rId4"/>
          <a:stretch>
            <a:fillRect/>
          </a:stretch>
        </p:blipFill>
        <p:spPr>
          <a:xfrm>
            <a:off x="2938698" y="7362796"/>
            <a:ext cx="1704797" cy="905516"/>
          </a:xfrm>
          <a:prstGeom prst="rect">
            <a:avLst/>
          </a:prstGeom>
          <a:ln w="12700">
            <a:miter lim="400000"/>
          </a:ln>
        </p:spPr>
      </p:pic>
      <p:pic>
        <p:nvPicPr>
          <p:cNvPr id="1111" name="スクリーンショット 2019-08-27 17.48.54.png" descr="スクリーンショット 2019-08-27 17.48.54.png"/>
          <p:cNvPicPr>
            <a:picLocks noChangeAspect="1"/>
          </p:cNvPicPr>
          <p:nvPr/>
        </p:nvPicPr>
        <p:blipFill>
          <a:blip r:embed="rId4"/>
          <a:stretch>
            <a:fillRect/>
          </a:stretch>
        </p:blipFill>
        <p:spPr>
          <a:xfrm>
            <a:off x="5650002" y="5936711"/>
            <a:ext cx="1704796" cy="905515"/>
          </a:xfrm>
          <a:prstGeom prst="rect">
            <a:avLst/>
          </a:prstGeom>
          <a:ln w="12700">
            <a:miter lim="400000"/>
          </a:ln>
        </p:spPr>
      </p:pic>
      <p:pic>
        <p:nvPicPr>
          <p:cNvPr id="1112" name="スクリーンショット 2019-08-27 17.48.54.png" descr="スクリーンショット 2019-08-27 17.48.54.png"/>
          <p:cNvPicPr>
            <a:picLocks noChangeAspect="1"/>
          </p:cNvPicPr>
          <p:nvPr/>
        </p:nvPicPr>
        <p:blipFill>
          <a:blip r:embed="rId4"/>
          <a:stretch>
            <a:fillRect/>
          </a:stretch>
        </p:blipFill>
        <p:spPr>
          <a:xfrm>
            <a:off x="8391973" y="4606359"/>
            <a:ext cx="1704796" cy="905516"/>
          </a:xfrm>
          <a:prstGeom prst="rect">
            <a:avLst/>
          </a:prstGeom>
          <a:ln w="12700">
            <a:miter lim="400000"/>
          </a:ln>
        </p:spPr>
      </p:pic>
      <p:pic>
        <p:nvPicPr>
          <p:cNvPr id="1113" name="スクリーンショット 2019-08-27 17.48.54.png" descr="スクリーンショット 2019-08-27 17.48.54.png"/>
          <p:cNvPicPr>
            <a:picLocks noChangeAspect="1"/>
          </p:cNvPicPr>
          <p:nvPr/>
        </p:nvPicPr>
        <p:blipFill>
          <a:blip r:embed="rId4"/>
          <a:stretch>
            <a:fillRect/>
          </a:stretch>
        </p:blipFill>
        <p:spPr>
          <a:xfrm>
            <a:off x="8391973" y="7362796"/>
            <a:ext cx="1704796" cy="905516"/>
          </a:xfrm>
          <a:prstGeom prst="rect">
            <a:avLst/>
          </a:prstGeom>
          <a:ln w="12700">
            <a:miter lim="400000"/>
          </a:ln>
        </p:spPr>
      </p:pic>
      <p:sp>
        <p:nvSpPr>
          <p:cNvPr id="1114" name="6.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6.1.1</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124</a:t>
            </a:fld>
            <a:endParaRPr/>
          </a:p>
        </p:txBody>
      </p:sp>
      <p:sp>
        <p:nvSpPr>
          <p:cNvPr id="1119" name="マイニング"/>
          <p:cNvSpPr txBox="1"/>
          <p:nvPr/>
        </p:nvSpPr>
        <p:spPr>
          <a:xfrm>
            <a:off x="4574539" y="762000"/>
            <a:ext cx="385572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マイニング</a:t>
            </a:r>
          </a:p>
        </p:txBody>
      </p:sp>
      <p:pic>
        <p:nvPicPr>
          <p:cNvPr id="1120" name="ブロックチェーン概論マニュアル作成 (17).png" descr="ブロックチェーン概論マニュアル作成 (17).png"/>
          <p:cNvPicPr>
            <a:picLocks noChangeAspect="1"/>
          </p:cNvPicPr>
          <p:nvPr/>
        </p:nvPicPr>
        <p:blipFill>
          <a:blip r:embed="rId3"/>
          <a:stretch>
            <a:fillRect/>
          </a:stretch>
        </p:blipFill>
        <p:spPr>
          <a:xfrm>
            <a:off x="4426550" y="3484973"/>
            <a:ext cx="3794900" cy="3419167"/>
          </a:xfrm>
          <a:prstGeom prst="rect">
            <a:avLst/>
          </a:prstGeom>
          <a:ln w="12700">
            <a:miter lim="400000"/>
          </a:ln>
        </p:spPr>
      </p:pic>
      <p:sp>
        <p:nvSpPr>
          <p:cNvPr id="1121" name="角丸四角形"/>
          <p:cNvSpPr/>
          <p:nvPr/>
        </p:nvSpPr>
        <p:spPr>
          <a:xfrm>
            <a:off x="4179982" y="6054893"/>
            <a:ext cx="4644836" cy="2655325"/>
          </a:xfrm>
          <a:prstGeom prst="roundRect">
            <a:avLst>
              <a:gd name="adj" fmla="val 20905"/>
            </a:avLst>
          </a:prstGeom>
          <a:solidFill>
            <a:srgbClr val="FFFFFF"/>
          </a:solidFill>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pic>
        <p:nvPicPr>
          <p:cNvPr id="1122" name="スクリーンショット 2019-08-27 17.48.54.png" descr="スクリーンショット 2019-08-27 17.48.54.png"/>
          <p:cNvPicPr>
            <a:picLocks noChangeAspect="1"/>
          </p:cNvPicPr>
          <p:nvPr/>
        </p:nvPicPr>
        <p:blipFill>
          <a:blip r:embed="rId4"/>
          <a:stretch>
            <a:fillRect/>
          </a:stretch>
        </p:blipFill>
        <p:spPr>
          <a:xfrm>
            <a:off x="4469332" y="6302676"/>
            <a:ext cx="4066136" cy="2159758"/>
          </a:xfrm>
          <a:prstGeom prst="rect">
            <a:avLst/>
          </a:prstGeom>
          <a:ln w="12700">
            <a:miter lim="400000"/>
          </a:ln>
        </p:spPr>
      </p:pic>
      <p:sp>
        <p:nvSpPr>
          <p:cNvPr id="1123" name="2. ブロックを作成する"/>
          <p:cNvSpPr txBox="1"/>
          <p:nvPr/>
        </p:nvSpPr>
        <p:spPr>
          <a:xfrm>
            <a:off x="3497738" y="2570557"/>
            <a:ext cx="6009324"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2. ブロックを作成する</a:t>
            </a:r>
          </a:p>
        </p:txBody>
      </p:sp>
      <p:sp>
        <p:nvSpPr>
          <p:cNvPr id="1124" name="6.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6.1.1</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125</a:t>
            </a:fld>
            <a:endParaRPr/>
          </a:p>
        </p:txBody>
      </p:sp>
      <p:sp>
        <p:nvSpPr>
          <p:cNvPr id="1129" name="マイニング"/>
          <p:cNvSpPr txBox="1"/>
          <p:nvPr/>
        </p:nvSpPr>
        <p:spPr>
          <a:xfrm>
            <a:off x="4574539" y="762000"/>
            <a:ext cx="385572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マイニング</a:t>
            </a:r>
          </a:p>
        </p:txBody>
      </p:sp>
      <p:pic>
        <p:nvPicPr>
          <p:cNvPr id="1130" name="ブロックチェーン概論マニュアル作成 (17).png" descr="ブロックチェーン概論マニュアル作成 (17).png"/>
          <p:cNvPicPr>
            <a:picLocks noChangeAspect="1"/>
          </p:cNvPicPr>
          <p:nvPr/>
        </p:nvPicPr>
        <p:blipFill>
          <a:blip r:embed="rId3"/>
          <a:stretch>
            <a:fillRect/>
          </a:stretch>
        </p:blipFill>
        <p:spPr>
          <a:xfrm>
            <a:off x="4426550" y="3585873"/>
            <a:ext cx="3794900" cy="3419167"/>
          </a:xfrm>
          <a:prstGeom prst="rect">
            <a:avLst/>
          </a:prstGeom>
          <a:ln w="12700">
            <a:miter lim="400000"/>
          </a:ln>
        </p:spPr>
      </p:pic>
      <p:sp>
        <p:nvSpPr>
          <p:cNvPr id="1131" name="3. 報酬がもらえる"/>
          <p:cNvSpPr txBox="1"/>
          <p:nvPr/>
        </p:nvSpPr>
        <p:spPr>
          <a:xfrm>
            <a:off x="4080668" y="2671457"/>
            <a:ext cx="4843464"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3. 報酬がもらえる</a:t>
            </a:r>
          </a:p>
        </p:txBody>
      </p:sp>
      <p:pic>
        <p:nvPicPr>
          <p:cNvPr id="1132" name="ブロックチェーン概論マニュアル作成 (18).png" descr="ブロックチェーン概論マニュアル作成 (18).png"/>
          <p:cNvPicPr>
            <a:picLocks noChangeAspect="1"/>
          </p:cNvPicPr>
          <p:nvPr/>
        </p:nvPicPr>
        <p:blipFill>
          <a:blip r:embed="rId4"/>
          <a:stretch>
            <a:fillRect/>
          </a:stretch>
        </p:blipFill>
        <p:spPr>
          <a:xfrm>
            <a:off x="5194812" y="6818169"/>
            <a:ext cx="2258376" cy="2258376"/>
          </a:xfrm>
          <a:prstGeom prst="rect">
            <a:avLst/>
          </a:prstGeom>
          <a:ln w="12700">
            <a:miter lim="400000"/>
          </a:ln>
        </p:spPr>
      </p:pic>
      <p:sp>
        <p:nvSpPr>
          <p:cNvPr id="1133" name="6.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6.1.1</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126</a:t>
            </a:fld>
            <a:endParaRPr/>
          </a:p>
        </p:txBody>
      </p:sp>
      <p:sp>
        <p:nvSpPr>
          <p:cNvPr id="1138" name="トランザクション手数料"/>
          <p:cNvSpPr txBox="1"/>
          <p:nvPr/>
        </p:nvSpPr>
        <p:spPr>
          <a:xfrm>
            <a:off x="2254249" y="863600"/>
            <a:ext cx="8496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トランザクション手数料</a:t>
            </a:r>
          </a:p>
        </p:txBody>
      </p:sp>
      <p:sp>
        <p:nvSpPr>
          <p:cNvPr id="1139" name="・トランザクションには手数料を…"/>
          <p:cNvSpPr txBox="1"/>
          <p:nvPr/>
        </p:nvSpPr>
        <p:spPr>
          <a:xfrm>
            <a:off x="1492345" y="3048000"/>
            <a:ext cx="10020110" cy="413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500"/>
            </a:pPr>
            <a:r>
              <a:t>・トランザクションには手数料を</a:t>
            </a:r>
          </a:p>
          <a:p>
            <a:pPr algn="l">
              <a:defRPr sz="4500"/>
            </a:pPr>
            <a:r>
              <a:t>　付加しなければならない</a:t>
            </a:r>
          </a:p>
          <a:p>
            <a:pPr algn="l">
              <a:defRPr sz="4500"/>
            </a:pPr>
            <a:endParaRPr/>
          </a:p>
          <a:p>
            <a:pPr algn="l">
              <a:defRPr sz="4500"/>
            </a:pPr>
            <a:r>
              <a:t>・手数料の額は処理の優先度の１つの</a:t>
            </a:r>
          </a:p>
          <a:p>
            <a:pPr algn="l">
              <a:defRPr sz="4500"/>
            </a:pPr>
            <a:r>
              <a:t>　指標になる</a:t>
            </a:r>
          </a:p>
        </p:txBody>
      </p:sp>
      <p:sp>
        <p:nvSpPr>
          <p:cNvPr id="1140" name="6.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6.1.1</a:t>
            </a: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127</a:t>
            </a:fld>
            <a:endParaRPr/>
          </a:p>
        </p:txBody>
      </p:sp>
      <p:sp>
        <p:nvSpPr>
          <p:cNvPr id="1145" name="新規発行通貨"/>
          <p:cNvSpPr txBox="1"/>
          <p:nvPr/>
        </p:nvSpPr>
        <p:spPr>
          <a:xfrm>
            <a:off x="4159249" y="838200"/>
            <a:ext cx="4686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新規発行通貨</a:t>
            </a:r>
          </a:p>
        </p:txBody>
      </p:sp>
      <p:sp>
        <p:nvSpPr>
          <p:cNvPr id="1146" name="・ブロックが作成される毎に通貨が…"/>
          <p:cNvSpPr txBox="1"/>
          <p:nvPr/>
        </p:nvSpPr>
        <p:spPr>
          <a:xfrm>
            <a:off x="573726" y="3175000"/>
            <a:ext cx="11857348" cy="3879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4500"/>
            </a:pPr>
            <a:r>
              <a:t>・ブロックが作成される毎に通貨が</a:t>
            </a:r>
          </a:p>
          <a:p>
            <a:pPr algn="l">
              <a:defRPr sz="4500"/>
            </a:pPr>
            <a:r>
              <a:t>　新規発行される</a:t>
            </a:r>
          </a:p>
          <a:p>
            <a:pPr algn="l">
              <a:defRPr sz="3200"/>
            </a:pPr>
            <a:endParaRPr/>
          </a:p>
          <a:p>
            <a:pPr algn="l">
              <a:defRPr sz="4500"/>
            </a:pPr>
            <a:r>
              <a:t>・発行された通貨はブロックを作成した</a:t>
            </a:r>
          </a:p>
          <a:p>
            <a:pPr algn="l">
              <a:defRPr sz="4500"/>
            </a:pPr>
            <a:r>
              <a:t>　マイナーに報酬として与えられる</a:t>
            </a:r>
          </a:p>
        </p:txBody>
      </p:sp>
      <p:sp>
        <p:nvSpPr>
          <p:cNvPr id="1147" name="6.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6.1.2</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コンセンサスアルゴリズム"/>
          <p:cNvSpPr txBox="1"/>
          <p:nvPr/>
        </p:nvSpPr>
        <p:spPr>
          <a:xfrm>
            <a:off x="1903729" y="939800"/>
            <a:ext cx="91973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コンセンサスアルゴリズム</a:t>
            </a:r>
          </a:p>
        </p:txBody>
      </p:sp>
      <p:sp>
        <p:nvSpPr>
          <p:cNvPr id="1152" name="ネットワーク内で1つの合意を形成するための…"/>
          <p:cNvSpPr txBox="1"/>
          <p:nvPr/>
        </p:nvSpPr>
        <p:spPr>
          <a:xfrm>
            <a:off x="-1058456" y="4523910"/>
            <a:ext cx="14972413"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800"/>
            </a:pPr>
            <a:r>
              <a:t>ネットワーク内で1つの合意を形成するための</a:t>
            </a:r>
          </a:p>
          <a:p>
            <a:pPr>
              <a:defRPr sz="4800"/>
            </a:pPr>
            <a:r>
              <a:t>アルゴリズム</a:t>
            </a:r>
          </a:p>
        </p:txBody>
      </p:sp>
      <p:sp>
        <p:nvSpPr>
          <p:cNvPr id="1153" name="線"/>
          <p:cNvSpPr/>
          <p:nvPr/>
        </p:nvSpPr>
        <p:spPr>
          <a:xfrm>
            <a:off x="6427750" y="6319296"/>
            <a:ext cx="1" cy="1054242"/>
          </a:xfrm>
          <a:prstGeom prst="line">
            <a:avLst/>
          </a:prstGeom>
          <a:ln w="177800">
            <a:solidFill>
              <a:srgbClr val="FF26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54" name="ネットワークの参加者全員が…"/>
          <p:cNvSpPr txBox="1"/>
          <p:nvPr/>
        </p:nvSpPr>
        <p:spPr>
          <a:xfrm>
            <a:off x="2137373" y="7485720"/>
            <a:ext cx="8580756" cy="168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000"/>
            </a:pPr>
            <a:r>
              <a:t>ネットワークの参加者全員が</a:t>
            </a:r>
          </a:p>
          <a:p>
            <a:pPr>
              <a:defRPr sz="5000"/>
            </a:pPr>
            <a:r>
              <a:t>1つの判断をするための手法</a:t>
            </a:r>
          </a:p>
        </p:txBody>
      </p:sp>
      <p:sp>
        <p:nvSpPr>
          <p:cNvPr id="1155" name="Consensus Algorithm"/>
          <p:cNvSpPr txBox="1"/>
          <p:nvPr/>
        </p:nvSpPr>
        <p:spPr>
          <a:xfrm>
            <a:off x="2777489" y="2451099"/>
            <a:ext cx="744982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Consensus Algorithm</a:t>
            </a:r>
          </a:p>
        </p:txBody>
      </p:sp>
      <p:sp>
        <p:nvSpPr>
          <p:cNvPr id="1156" name="合意"/>
          <p:cNvSpPr txBox="1"/>
          <p:nvPr/>
        </p:nvSpPr>
        <p:spPr>
          <a:xfrm>
            <a:off x="4091516" y="3270250"/>
            <a:ext cx="1333501"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合意</a:t>
            </a:r>
          </a:p>
        </p:txBody>
      </p:sp>
      <p:sp>
        <p:nvSpPr>
          <p:cNvPr id="1157" name="アルゴリズム"/>
          <p:cNvSpPr txBox="1"/>
          <p:nvPr/>
        </p:nvSpPr>
        <p:spPr>
          <a:xfrm>
            <a:off x="6956636" y="3321050"/>
            <a:ext cx="312166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アルゴリズム</a:t>
            </a:r>
          </a:p>
        </p:txBody>
      </p:sp>
      <p:sp>
        <p:nvSpPr>
          <p:cNvPr id="115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128</a:t>
            </a:fld>
            <a:endParaRPr/>
          </a:p>
        </p:txBody>
      </p:sp>
      <p:sp>
        <p:nvSpPr>
          <p:cNvPr id="1159" name="6.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6.2.1</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Proof of Work"/>
          <p:cNvSpPr txBox="1"/>
          <p:nvPr/>
        </p:nvSpPr>
        <p:spPr>
          <a:xfrm>
            <a:off x="3509645" y="1054100"/>
            <a:ext cx="5985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a:t>
            </a:r>
          </a:p>
        </p:txBody>
      </p:sp>
      <p:sp>
        <p:nvSpPr>
          <p:cNvPr id="1164" name="最も早く作られたブロックを採用する"/>
          <p:cNvSpPr txBox="1"/>
          <p:nvPr/>
        </p:nvSpPr>
        <p:spPr>
          <a:xfrm>
            <a:off x="400050" y="2895192"/>
            <a:ext cx="12204701" cy="81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600"/>
            </a:lvl1pPr>
          </a:lstStyle>
          <a:p>
            <a:r>
              <a:t>最も早く作られたブロックを採用する</a:t>
            </a:r>
          </a:p>
        </p:txBody>
      </p:sp>
      <p:sp>
        <p:nvSpPr>
          <p:cNvPr id="1165" name="角丸四角形"/>
          <p:cNvSpPr/>
          <p:nvPr/>
        </p:nvSpPr>
        <p:spPr>
          <a:xfrm>
            <a:off x="2596813" y="6718534"/>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166" name="ブロック"/>
          <p:cNvSpPr txBox="1"/>
          <p:nvPr/>
        </p:nvSpPr>
        <p:spPr>
          <a:xfrm>
            <a:off x="2746211" y="7078948"/>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167" name="線"/>
          <p:cNvSpPr/>
          <p:nvPr/>
        </p:nvSpPr>
        <p:spPr>
          <a:xfrm>
            <a:off x="5483052" y="7332948"/>
            <a:ext cx="2038696" cy="1"/>
          </a:xfrm>
          <a:prstGeom prst="line">
            <a:avLst/>
          </a:prstGeom>
          <a:ln w="1143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168" name="ハッシュ関数"/>
          <p:cNvSpPr txBox="1"/>
          <p:nvPr/>
        </p:nvSpPr>
        <p:spPr>
          <a:xfrm>
            <a:off x="5307964" y="6387356"/>
            <a:ext cx="2388871"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ハッシュ関数</a:t>
            </a:r>
          </a:p>
        </p:txBody>
      </p:sp>
      <p:sp>
        <p:nvSpPr>
          <p:cNvPr id="1169" name="ハッシュ値…"/>
          <p:cNvSpPr txBox="1"/>
          <p:nvPr/>
        </p:nvSpPr>
        <p:spPr>
          <a:xfrm>
            <a:off x="8117497" y="6710648"/>
            <a:ext cx="4143147"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ハッシュ値</a:t>
            </a:r>
          </a:p>
          <a:p>
            <a:pPr>
              <a:defRPr sz="3600"/>
            </a:pPr>
            <a:r>
              <a:t>(ブロックの識別子)</a:t>
            </a:r>
          </a:p>
        </p:txBody>
      </p:sp>
      <p:sp>
        <p:nvSpPr>
          <p:cNvPr id="1170" name="ハッシュ値を一定以下にするための”ナンス”を…"/>
          <p:cNvSpPr txBox="1"/>
          <p:nvPr/>
        </p:nvSpPr>
        <p:spPr>
          <a:xfrm>
            <a:off x="882187" y="4191000"/>
            <a:ext cx="10892537"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ハッシュ値を一定以下にするための”ナンス”を</a:t>
            </a:r>
          </a:p>
          <a:p>
            <a:pPr>
              <a:defRPr sz="4000"/>
            </a:pPr>
            <a:r>
              <a:t>求めなければならない</a:t>
            </a:r>
          </a:p>
        </p:txBody>
      </p:sp>
      <p:sp>
        <p:nvSpPr>
          <p:cNvPr id="117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129</a:t>
            </a:fld>
            <a:endParaRPr/>
          </a:p>
        </p:txBody>
      </p:sp>
      <p:sp>
        <p:nvSpPr>
          <p:cNvPr id="1172"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sp>
        <p:nvSpPr>
          <p:cNvPr id="227" name="ブロックチェーンの種類"/>
          <p:cNvSpPr txBox="1"/>
          <p:nvPr/>
        </p:nvSpPr>
        <p:spPr>
          <a:xfrm>
            <a:off x="2277110" y="827771"/>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ブロックチェーンの種類</a:t>
            </a:r>
          </a:p>
        </p:txBody>
      </p:sp>
      <p:sp>
        <p:nvSpPr>
          <p:cNvPr id="228" name="パブリックブロックチェーン"/>
          <p:cNvSpPr txBox="1"/>
          <p:nvPr/>
        </p:nvSpPr>
        <p:spPr>
          <a:xfrm>
            <a:off x="2008123" y="2622266"/>
            <a:ext cx="8988553"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lvl1pPr>
          </a:lstStyle>
          <a:p>
            <a:r>
              <a:t>パブリックブロックチェーン</a:t>
            </a:r>
          </a:p>
        </p:txBody>
      </p:sp>
      <p:sp>
        <p:nvSpPr>
          <p:cNvPr id="229" name="パーミッションドブロックチェーン"/>
          <p:cNvSpPr txBox="1"/>
          <p:nvPr/>
        </p:nvSpPr>
        <p:spPr>
          <a:xfrm>
            <a:off x="636523" y="5597578"/>
            <a:ext cx="11731753"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lvl1pPr>
          </a:lstStyle>
          <a:p>
            <a:r>
              <a:t>　パーミッションドブロックチェーン</a:t>
            </a:r>
          </a:p>
        </p:txBody>
      </p:sp>
      <p:sp>
        <p:nvSpPr>
          <p:cNvPr id="230" name="誰でもネットワークに参加することのできるブロックチェーン"/>
          <p:cNvSpPr txBox="1"/>
          <p:nvPr/>
        </p:nvSpPr>
        <p:spPr>
          <a:xfrm>
            <a:off x="413004" y="3928947"/>
            <a:ext cx="12178793"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誰でもネットワークに参加することのできるブロックチェーン</a:t>
            </a:r>
          </a:p>
        </p:txBody>
      </p:sp>
      <p:sp>
        <p:nvSpPr>
          <p:cNvPr id="231" name="許可を受けた人のみが参加できるブロックチェーン"/>
          <p:cNvSpPr txBox="1"/>
          <p:nvPr/>
        </p:nvSpPr>
        <p:spPr>
          <a:xfrm>
            <a:off x="1492504" y="6701058"/>
            <a:ext cx="10019793"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許可を受けた人のみが参加できるブロックチェーン</a:t>
            </a:r>
          </a:p>
        </p:txBody>
      </p:sp>
      <p:sp>
        <p:nvSpPr>
          <p:cNvPr id="232" name="プライベートブロックチェーン…"/>
          <p:cNvSpPr txBox="1"/>
          <p:nvPr/>
        </p:nvSpPr>
        <p:spPr>
          <a:xfrm>
            <a:off x="3028822" y="7520207"/>
            <a:ext cx="6947155" cy="122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3500"/>
            </a:pPr>
            <a:r>
              <a:t>プライベートブロックチェーン</a:t>
            </a:r>
          </a:p>
          <a:p>
            <a:pPr marL="228600" indent="-228600" algn="l">
              <a:buSzPct val="100000"/>
              <a:buChar char="•"/>
              <a:defRPr sz="3500"/>
            </a:pPr>
            <a:r>
              <a:t>コンソーシアムブロックチェーン</a:t>
            </a:r>
          </a:p>
        </p:txBody>
      </p:sp>
      <p:sp>
        <p:nvSpPr>
          <p:cNvPr id="233" name="1.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1.3.1</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roof of Workの流れ"/>
          <p:cNvSpPr txBox="1"/>
          <p:nvPr/>
        </p:nvSpPr>
        <p:spPr>
          <a:xfrm>
            <a:off x="2366644" y="1054100"/>
            <a:ext cx="8271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a:t>
            </a:r>
            <a:r>
              <a:rPr err="1"/>
              <a:t>Workの流れ</a:t>
            </a:r>
            <a:endParaRPr/>
          </a:p>
        </p:txBody>
      </p:sp>
      <p:sp>
        <p:nvSpPr>
          <p:cNvPr id="1177" name="マイナーがナンスの計算中"/>
          <p:cNvSpPr txBox="1"/>
          <p:nvPr/>
        </p:nvSpPr>
        <p:spPr>
          <a:xfrm>
            <a:off x="2673349" y="2578100"/>
            <a:ext cx="76581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マイナーがナンスの計算中</a:t>
            </a:r>
          </a:p>
        </p:txBody>
      </p:sp>
      <p:sp>
        <p:nvSpPr>
          <p:cNvPr id="117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130</a:t>
            </a:fld>
            <a:endParaRPr/>
          </a:p>
        </p:txBody>
      </p:sp>
      <p:pic>
        <p:nvPicPr>
          <p:cNvPr id="1179" name="vvAvDFdXY0dxGjhZ_p8zSBuCKGWUtNwazzFmcJXJidxzNdCwtYy5kXJSLRn4AZjm7fXvyWGLIpdWfnRyLAr3RjP-jdMRajQ6RQvX79IdgHSUgoJxPpCM92yu8QpRIHQU--wdK0jV.png" descr="vvAvDFdXY0dxGjhZ_p8zSBuCKGWUtNwazzFmcJXJidxzNdCwtYy5kXJSLRn4AZjm7fXvyWGLIpdWfnRyLAr3RjP-jdMRajQ6RQvX79IdgHSUgoJxPpCM92yu8QpRIHQU--wdK0jV.png"/>
          <p:cNvPicPr>
            <a:picLocks noChangeAspect="1"/>
          </p:cNvPicPr>
          <p:nvPr/>
        </p:nvPicPr>
        <p:blipFill>
          <a:blip r:embed="rId3"/>
          <a:stretch>
            <a:fillRect/>
          </a:stretch>
        </p:blipFill>
        <p:spPr>
          <a:xfrm>
            <a:off x="2589566" y="3841750"/>
            <a:ext cx="7825668" cy="4969215"/>
          </a:xfrm>
          <a:prstGeom prst="rect">
            <a:avLst/>
          </a:prstGeom>
          <a:ln w="12700">
            <a:miter lim="400000"/>
          </a:ln>
        </p:spPr>
      </p:pic>
      <p:sp>
        <p:nvSpPr>
          <p:cNvPr id="1180" name="マイナー"/>
          <p:cNvSpPr txBox="1"/>
          <p:nvPr/>
        </p:nvSpPr>
        <p:spPr>
          <a:xfrm>
            <a:off x="2821742" y="5005778"/>
            <a:ext cx="2547494" cy="73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chemeClr val="accent5">
                    <a:hueOff val="-82419"/>
                    <a:satOff val="-9513"/>
                    <a:lumOff val="-16343"/>
                  </a:schemeClr>
                </a:solidFill>
              </a:defRPr>
            </a:lvl1pPr>
          </a:lstStyle>
          <a:p>
            <a:r>
              <a:t>マイナー</a:t>
            </a:r>
          </a:p>
        </p:txBody>
      </p:sp>
      <p:sp>
        <p:nvSpPr>
          <p:cNvPr id="1181" name="マイナー"/>
          <p:cNvSpPr txBox="1"/>
          <p:nvPr/>
        </p:nvSpPr>
        <p:spPr>
          <a:xfrm>
            <a:off x="2821742" y="7964468"/>
            <a:ext cx="2547494" cy="73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chemeClr val="accent5">
                    <a:hueOff val="-82419"/>
                    <a:satOff val="-9513"/>
                    <a:lumOff val="-16343"/>
                  </a:schemeClr>
                </a:solidFill>
              </a:defRPr>
            </a:lvl1pPr>
          </a:lstStyle>
          <a:p>
            <a:r>
              <a:t>マイナー</a:t>
            </a:r>
          </a:p>
        </p:txBody>
      </p:sp>
      <p:sp>
        <p:nvSpPr>
          <p:cNvPr id="1182" name="マイナー"/>
          <p:cNvSpPr txBox="1"/>
          <p:nvPr/>
        </p:nvSpPr>
        <p:spPr>
          <a:xfrm>
            <a:off x="7555857" y="5005778"/>
            <a:ext cx="2547494" cy="73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chemeClr val="accent5">
                    <a:hueOff val="-82419"/>
                    <a:satOff val="-9513"/>
                    <a:lumOff val="-16343"/>
                  </a:schemeClr>
                </a:solidFill>
              </a:defRPr>
            </a:lvl1pPr>
          </a:lstStyle>
          <a:p>
            <a:r>
              <a:t>マイナー</a:t>
            </a:r>
          </a:p>
        </p:txBody>
      </p:sp>
      <p:sp>
        <p:nvSpPr>
          <p:cNvPr id="1183" name="マイナー"/>
          <p:cNvSpPr txBox="1"/>
          <p:nvPr/>
        </p:nvSpPr>
        <p:spPr>
          <a:xfrm>
            <a:off x="7555857" y="7964468"/>
            <a:ext cx="2547494" cy="73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chemeClr val="accent5">
                    <a:hueOff val="-82419"/>
                    <a:satOff val="-9513"/>
                    <a:lumOff val="-16343"/>
                  </a:schemeClr>
                </a:solidFill>
              </a:defRPr>
            </a:lvl1pPr>
          </a:lstStyle>
          <a:p>
            <a:r>
              <a:t>マイナー</a:t>
            </a:r>
          </a:p>
        </p:txBody>
      </p:sp>
      <p:sp>
        <p:nvSpPr>
          <p:cNvPr id="1184"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roof of Workの流れ"/>
          <p:cNvSpPr txBox="1"/>
          <p:nvPr/>
        </p:nvSpPr>
        <p:spPr>
          <a:xfrm>
            <a:off x="2366644" y="1054100"/>
            <a:ext cx="8271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Workの流れ</a:t>
            </a:r>
          </a:p>
        </p:txBody>
      </p:sp>
      <p:sp>
        <p:nvSpPr>
          <p:cNvPr id="1189" name="ナンス発見"/>
          <p:cNvSpPr txBox="1"/>
          <p:nvPr/>
        </p:nvSpPr>
        <p:spPr>
          <a:xfrm>
            <a:off x="4867274" y="2451099"/>
            <a:ext cx="327025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ナンス発見</a:t>
            </a:r>
          </a:p>
        </p:txBody>
      </p:sp>
      <p:sp>
        <p:nvSpPr>
          <p:cNvPr id="1190" name="発見！"/>
          <p:cNvSpPr txBox="1"/>
          <p:nvPr/>
        </p:nvSpPr>
        <p:spPr>
          <a:xfrm>
            <a:off x="3786650" y="8131175"/>
            <a:ext cx="1905001" cy="704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700">
                <a:solidFill>
                  <a:schemeClr val="accent5">
                    <a:hueOff val="-82419"/>
                    <a:satOff val="-9513"/>
                    <a:lumOff val="-16343"/>
                  </a:schemeClr>
                </a:solidFill>
              </a:defRPr>
            </a:lvl1pPr>
          </a:lstStyle>
          <a:p>
            <a:r>
              <a:t>発見！</a:t>
            </a:r>
          </a:p>
        </p:txBody>
      </p:sp>
      <p:sp>
        <p:nvSpPr>
          <p:cNvPr id="119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131</a:t>
            </a:fld>
            <a:endParaRPr/>
          </a:p>
        </p:txBody>
      </p:sp>
      <p:pic>
        <p:nvPicPr>
          <p:cNvPr id="1192" name="ブロックチェーン概論マニュアル作成 (9).png" descr="ブロックチェーン概論マニュアル作成 (9).png"/>
          <p:cNvPicPr>
            <a:picLocks noChangeAspect="1"/>
          </p:cNvPicPr>
          <p:nvPr/>
        </p:nvPicPr>
        <p:blipFill>
          <a:blip r:embed="rId3"/>
          <a:stretch>
            <a:fillRect/>
          </a:stretch>
        </p:blipFill>
        <p:spPr>
          <a:xfrm>
            <a:off x="3240923" y="3289829"/>
            <a:ext cx="2113350" cy="1663701"/>
          </a:xfrm>
          <a:prstGeom prst="rect">
            <a:avLst/>
          </a:prstGeom>
          <a:ln w="12700">
            <a:miter lim="400000"/>
          </a:ln>
        </p:spPr>
      </p:pic>
      <p:pic>
        <p:nvPicPr>
          <p:cNvPr id="1193" name="ブロックチェーン概論マニュアル作成 (10).png" descr="ブロックチェーン概論マニュアル作成 (10).png"/>
          <p:cNvPicPr>
            <a:picLocks noChangeAspect="1"/>
          </p:cNvPicPr>
          <p:nvPr/>
        </p:nvPicPr>
        <p:blipFill>
          <a:blip r:embed="rId4"/>
          <a:stretch>
            <a:fillRect/>
          </a:stretch>
        </p:blipFill>
        <p:spPr>
          <a:xfrm>
            <a:off x="3338748" y="6139919"/>
            <a:ext cx="1917701" cy="1917701"/>
          </a:xfrm>
          <a:prstGeom prst="rect">
            <a:avLst/>
          </a:prstGeom>
          <a:ln w="12700">
            <a:miter lim="400000"/>
          </a:ln>
        </p:spPr>
      </p:pic>
      <p:pic>
        <p:nvPicPr>
          <p:cNvPr id="1194" name="ブロックチェーン概論マニュアル作成 (11).png" descr="ブロックチェーン概論マニュアル作成 (11).png"/>
          <p:cNvPicPr>
            <a:picLocks noChangeAspect="1"/>
          </p:cNvPicPr>
          <p:nvPr/>
        </p:nvPicPr>
        <p:blipFill>
          <a:blip r:embed="rId5"/>
          <a:stretch>
            <a:fillRect/>
          </a:stretch>
        </p:blipFill>
        <p:spPr>
          <a:xfrm>
            <a:off x="8211853" y="6266919"/>
            <a:ext cx="1917701" cy="1781694"/>
          </a:xfrm>
          <a:prstGeom prst="rect">
            <a:avLst/>
          </a:prstGeom>
          <a:ln w="12700">
            <a:miter lim="400000"/>
          </a:ln>
        </p:spPr>
      </p:pic>
      <p:pic>
        <p:nvPicPr>
          <p:cNvPr id="1195" name="ブロックチェーン概論マニュアル作成 (12).png" descr="ブロックチェーン概論マニュアル作成 (12).png"/>
          <p:cNvPicPr>
            <a:picLocks noChangeAspect="1"/>
          </p:cNvPicPr>
          <p:nvPr/>
        </p:nvPicPr>
        <p:blipFill>
          <a:blip r:embed="rId6"/>
          <a:stretch>
            <a:fillRect/>
          </a:stretch>
        </p:blipFill>
        <p:spPr>
          <a:xfrm>
            <a:off x="8211853" y="3359679"/>
            <a:ext cx="1917701" cy="1663701"/>
          </a:xfrm>
          <a:prstGeom prst="rect">
            <a:avLst/>
          </a:prstGeom>
          <a:ln w="12700">
            <a:miter lim="400000"/>
          </a:ln>
        </p:spPr>
      </p:pic>
      <p:sp>
        <p:nvSpPr>
          <p:cNvPr id="1196"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Proof of Workの流れ"/>
          <p:cNvSpPr txBox="1"/>
          <p:nvPr/>
        </p:nvSpPr>
        <p:spPr>
          <a:xfrm>
            <a:off x="2366644" y="1054100"/>
            <a:ext cx="8271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Workの流れ</a:t>
            </a:r>
          </a:p>
        </p:txBody>
      </p:sp>
      <p:sp>
        <p:nvSpPr>
          <p:cNvPr id="1201" name="ブロックの伝達"/>
          <p:cNvSpPr txBox="1"/>
          <p:nvPr/>
        </p:nvSpPr>
        <p:spPr>
          <a:xfrm>
            <a:off x="4222750" y="2295422"/>
            <a:ext cx="4559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ブロックの伝達</a:t>
            </a:r>
          </a:p>
        </p:txBody>
      </p:sp>
      <p:sp>
        <p:nvSpPr>
          <p:cNvPr id="1202" name="角丸四角形"/>
          <p:cNvSpPr/>
          <p:nvPr/>
        </p:nvSpPr>
        <p:spPr>
          <a:xfrm>
            <a:off x="3595269" y="8048725"/>
            <a:ext cx="2038696" cy="1228831"/>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203" name="ブロック"/>
          <p:cNvSpPr txBox="1"/>
          <p:nvPr/>
        </p:nvSpPr>
        <p:spPr>
          <a:xfrm>
            <a:off x="3744667" y="8409140"/>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204" name="線"/>
          <p:cNvSpPr/>
          <p:nvPr/>
        </p:nvSpPr>
        <p:spPr>
          <a:xfrm>
            <a:off x="5801463" y="7053392"/>
            <a:ext cx="1587501" cy="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05" name="線"/>
          <p:cNvSpPr/>
          <p:nvPr/>
        </p:nvSpPr>
        <p:spPr>
          <a:xfrm flipV="1">
            <a:off x="4814855" y="5441832"/>
            <a:ext cx="1" cy="755980"/>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06" name="線"/>
          <p:cNvSpPr/>
          <p:nvPr/>
        </p:nvSpPr>
        <p:spPr>
          <a:xfrm flipV="1">
            <a:off x="5322414" y="5190616"/>
            <a:ext cx="1799377" cy="1232216"/>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0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132</a:t>
            </a:fld>
            <a:endParaRPr/>
          </a:p>
        </p:txBody>
      </p:sp>
      <p:pic>
        <p:nvPicPr>
          <p:cNvPr id="1208" name="ブロックチェーン概論マニュアル作成 (9).png" descr="ブロックチェーン概論マニュアル作成 (9).png"/>
          <p:cNvPicPr>
            <a:picLocks noChangeAspect="1"/>
          </p:cNvPicPr>
          <p:nvPr/>
        </p:nvPicPr>
        <p:blipFill>
          <a:blip r:embed="rId3"/>
          <a:stretch>
            <a:fillRect/>
          </a:stretch>
        </p:blipFill>
        <p:spPr>
          <a:xfrm>
            <a:off x="3370390" y="3206544"/>
            <a:ext cx="2113350" cy="1663701"/>
          </a:xfrm>
          <a:prstGeom prst="rect">
            <a:avLst/>
          </a:prstGeom>
          <a:ln w="12700">
            <a:miter lim="400000"/>
          </a:ln>
        </p:spPr>
      </p:pic>
      <p:pic>
        <p:nvPicPr>
          <p:cNvPr id="1209" name="ブロックチェーン概論マニュアル作成 (10).png" descr="ブロックチェーン概論マニュアル作成 (10).png"/>
          <p:cNvPicPr>
            <a:picLocks noChangeAspect="1"/>
          </p:cNvPicPr>
          <p:nvPr/>
        </p:nvPicPr>
        <p:blipFill>
          <a:blip r:embed="rId4"/>
          <a:stretch>
            <a:fillRect/>
          </a:stretch>
        </p:blipFill>
        <p:spPr>
          <a:xfrm>
            <a:off x="3468215" y="6056634"/>
            <a:ext cx="1917701" cy="1917701"/>
          </a:xfrm>
          <a:prstGeom prst="rect">
            <a:avLst/>
          </a:prstGeom>
          <a:ln w="12700">
            <a:miter lim="400000"/>
          </a:ln>
        </p:spPr>
      </p:pic>
      <p:pic>
        <p:nvPicPr>
          <p:cNvPr id="1210" name="ブロックチェーン概論マニュアル作成 (11).png" descr="ブロックチェーン概論マニュアル作成 (11).png"/>
          <p:cNvPicPr>
            <a:picLocks noChangeAspect="1"/>
          </p:cNvPicPr>
          <p:nvPr/>
        </p:nvPicPr>
        <p:blipFill>
          <a:blip r:embed="rId5"/>
          <a:stretch>
            <a:fillRect/>
          </a:stretch>
        </p:blipFill>
        <p:spPr>
          <a:xfrm>
            <a:off x="8341320" y="6183634"/>
            <a:ext cx="1917701" cy="1781694"/>
          </a:xfrm>
          <a:prstGeom prst="rect">
            <a:avLst/>
          </a:prstGeom>
          <a:ln w="12700">
            <a:miter lim="400000"/>
          </a:ln>
        </p:spPr>
      </p:pic>
      <p:pic>
        <p:nvPicPr>
          <p:cNvPr id="1211" name="ブロックチェーン概論マニュアル作成 (12).png" descr="ブロックチェーン概論マニュアル作成 (12).png"/>
          <p:cNvPicPr>
            <a:picLocks noChangeAspect="1"/>
          </p:cNvPicPr>
          <p:nvPr/>
        </p:nvPicPr>
        <p:blipFill>
          <a:blip r:embed="rId6"/>
          <a:stretch>
            <a:fillRect/>
          </a:stretch>
        </p:blipFill>
        <p:spPr>
          <a:xfrm>
            <a:off x="8341320" y="3276393"/>
            <a:ext cx="1917701" cy="1663701"/>
          </a:xfrm>
          <a:prstGeom prst="rect">
            <a:avLst/>
          </a:prstGeom>
          <a:ln w="12700">
            <a:miter lim="400000"/>
          </a:ln>
        </p:spPr>
      </p:pic>
      <p:sp>
        <p:nvSpPr>
          <p:cNvPr id="1212"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 name="ブロックチェーン概論マニュアル作成 (11).png" descr="ブロックチェーン概論マニュアル作成 (11).png"/>
          <p:cNvPicPr>
            <a:picLocks noChangeAspect="1"/>
          </p:cNvPicPr>
          <p:nvPr/>
        </p:nvPicPr>
        <p:blipFill>
          <a:blip r:embed="rId3"/>
          <a:stretch>
            <a:fillRect/>
          </a:stretch>
        </p:blipFill>
        <p:spPr>
          <a:xfrm>
            <a:off x="7832490" y="6221691"/>
            <a:ext cx="1917701" cy="1781694"/>
          </a:xfrm>
          <a:prstGeom prst="rect">
            <a:avLst/>
          </a:prstGeom>
          <a:ln w="12700">
            <a:miter lim="400000"/>
          </a:ln>
        </p:spPr>
      </p:pic>
      <p:pic>
        <p:nvPicPr>
          <p:cNvPr id="1217" name="ブロックチェーン概論マニュアル作成 (10).png" descr="ブロックチェーン概論マニュアル作成 (10).png"/>
          <p:cNvPicPr>
            <a:picLocks noChangeAspect="1"/>
          </p:cNvPicPr>
          <p:nvPr/>
        </p:nvPicPr>
        <p:blipFill>
          <a:blip r:embed="rId4"/>
          <a:stretch>
            <a:fillRect/>
          </a:stretch>
        </p:blipFill>
        <p:spPr>
          <a:xfrm>
            <a:off x="3665776" y="6153688"/>
            <a:ext cx="1917701" cy="1917701"/>
          </a:xfrm>
          <a:prstGeom prst="rect">
            <a:avLst/>
          </a:prstGeom>
          <a:ln w="12700">
            <a:miter lim="400000"/>
          </a:ln>
        </p:spPr>
      </p:pic>
      <p:sp>
        <p:nvSpPr>
          <p:cNvPr id="1218" name="Proof of Workの流れ"/>
          <p:cNvSpPr txBox="1"/>
          <p:nvPr/>
        </p:nvSpPr>
        <p:spPr>
          <a:xfrm>
            <a:off x="2366644" y="1054100"/>
            <a:ext cx="8271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Workの流れ</a:t>
            </a:r>
          </a:p>
        </p:txBody>
      </p:sp>
      <p:sp>
        <p:nvSpPr>
          <p:cNvPr id="1219" name="ブロックの受け入れ"/>
          <p:cNvSpPr txBox="1"/>
          <p:nvPr/>
        </p:nvSpPr>
        <p:spPr>
          <a:xfrm>
            <a:off x="3587749" y="2578100"/>
            <a:ext cx="5829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ブロックの受け入れ</a:t>
            </a:r>
          </a:p>
        </p:txBody>
      </p:sp>
      <p:sp>
        <p:nvSpPr>
          <p:cNvPr id="1220" name="角丸四角形"/>
          <p:cNvSpPr/>
          <p:nvPr/>
        </p:nvSpPr>
        <p:spPr>
          <a:xfrm>
            <a:off x="3830876" y="5304725"/>
            <a:ext cx="1587501" cy="685801"/>
          </a:xfrm>
          <a:prstGeom prst="roundRect">
            <a:avLst>
              <a:gd name="adj" fmla="val 2248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221" name="ブロック"/>
          <p:cNvSpPr txBox="1"/>
          <p:nvPr/>
        </p:nvSpPr>
        <p:spPr>
          <a:xfrm>
            <a:off x="4059476" y="5469825"/>
            <a:ext cx="11303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defRPr>
            </a:lvl1pPr>
          </a:lstStyle>
          <a:p>
            <a:r>
              <a:t>ブロック</a:t>
            </a:r>
          </a:p>
        </p:txBody>
      </p:sp>
      <p:sp>
        <p:nvSpPr>
          <p:cNvPr id="1222" name="角丸四角形"/>
          <p:cNvSpPr/>
          <p:nvPr/>
        </p:nvSpPr>
        <p:spPr>
          <a:xfrm>
            <a:off x="7997590" y="5304725"/>
            <a:ext cx="1587501" cy="685801"/>
          </a:xfrm>
          <a:prstGeom prst="roundRect">
            <a:avLst>
              <a:gd name="adj" fmla="val 2248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223" name="ブロック"/>
          <p:cNvSpPr txBox="1"/>
          <p:nvPr/>
        </p:nvSpPr>
        <p:spPr>
          <a:xfrm>
            <a:off x="8226190" y="5469825"/>
            <a:ext cx="11303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defRPr>
            </a:lvl1pPr>
          </a:lstStyle>
          <a:p>
            <a:r>
              <a:t>ブロック</a:t>
            </a:r>
          </a:p>
        </p:txBody>
      </p:sp>
      <p:sp>
        <p:nvSpPr>
          <p:cNvPr id="1224" name="角丸四角形"/>
          <p:cNvSpPr/>
          <p:nvPr/>
        </p:nvSpPr>
        <p:spPr>
          <a:xfrm>
            <a:off x="3945400" y="7832025"/>
            <a:ext cx="1587501" cy="685801"/>
          </a:xfrm>
          <a:prstGeom prst="roundRect">
            <a:avLst>
              <a:gd name="adj" fmla="val 2248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225" name="ブロック"/>
          <p:cNvSpPr txBox="1"/>
          <p:nvPr/>
        </p:nvSpPr>
        <p:spPr>
          <a:xfrm>
            <a:off x="4174000" y="7997125"/>
            <a:ext cx="11303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defRPr>
            </a:lvl1pPr>
          </a:lstStyle>
          <a:p>
            <a:r>
              <a:t>ブロック</a:t>
            </a:r>
          </a:p>
        </p:txBody>
      </p:sp>
      <p:sp>
        <p:nvSpPr>
          <p:cNvPr id="1226" name="角丸四角形"/>
          <p:cNvSpPr/>
          <p:nvPr/>
        </p:nvSpPr>
        <p:spPr>
          <a:xfrm>
            <a:off x="7997590" y="7743125"/>
            <a:ext cx="1587501" cy="685801"/>
          </a:xfrm>
          <a:prstGeom prst="roundRect">
            <a:avLst>
              <a:gd name="adj" fmla="val 2248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227" name="ブロック"/>
          <p:cNvSpPr txBox="1"/>
          <p:nvPr/>
        </p:nvSpPr>
        <p:spPr>
          <a:xfrm>
            <a:off x="8226190" y="7908225"/>
            <a:ext cx="1130301"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solidFill>
                  <a:srgbClr val="FFFFFF"/>
                </a:solidFill>
              </a:defRPr>
            </a:lvl1pPr>
          </a:lstStyle>
          <a:p>
            <a:r>
              <a:t>ブロック</a:t>
            </a:r>
          </a:p>
        </p:txBody>
      </p:sp>
      <p:sp>
        <p:nvSpPr>
          <p:cNvPr id="122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133</a:t>
            </a:fld>
            <a:endParaRPr/>
          </a:p>
        </p:txBody>
      </p:sp>
      <p:pic>
        <p:nvPicPr>
          <p:cNvPr id="1229" name="ブロックチェーン概論マニュアル作成 (9).png" descr="ブロックチェーン概論マニュアル作成 (9).png"/>
          <p:cNvPicPr>
            <a:picLocks noChangeAspect="1"/>
          </p:cNvPicPr>
          <p:nvPr/>
        </p:nvPicPr>
        <p:blipFill>
          <a:blip r:embed="rId5"/>
          <a:stretch>
            <a:fillRect/>
          </a:stretch>
        </p:blipFill>
        <p:spPr>
          <a:xfrm>
            <a:off x="3567951" y="3560412"/>
            <a:ext cx="2113350" cy="1663701"/>
          </a:xfrm>
          <a:prstGeom prst="rect">
            <a:avLst/>
          </a:prstGeom>
          <a:ln w="12700">
            <a:miter lim="400000"/>
          </a:ln>
        </p:spPr>
      </p:pic>
      <p:pic>
        <p:nvPicPr>
          <p:cNvPr id="1230" name="ブロックチェーン概論マニュアル作成 (12).png" descr="ブロックチェーン概論マニュアル作成 (12).png"/>
          <p:cNvPicPr>
            <a:picLocks noChangeAspect="1"/>
          </p:cNvPicPr>
          <p:nvPr/>
        </p:nvPicPr>
        <p:blipFill>
          <a:blip r:embed="rId6"/>
          <a:stretch>
            <a:fillRect/>
          </a:stretch>
        </p:blipFill>
        <p:spPr>
          <a:xfrm>
            <a:off x="7832490" y="3477862"/>
            <a:ext cx="1917701" cy="1663701"/>
          </a:xfrm>
          <a:prstGeom prst="rect">
            <a:avLst/>
          </a:prstGeom>
          <a:ln w="12700">
            <a:miter lim="400000"/>
          </a:ln>
        </p:spPr>
      </p:pic>
      <p:sp>
        <p:nvSpPr>
          <p:cNvPr id="1231"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134</a:t>
            </a:fld>
            <a:endParaRPr/>
          </a:p>
        </p:txBody>
      </p:sp>
      <p:sp>
        <p:nvSpPr>
          <p:cNvPr id="1236" name="演習6"/>
          <p:cNvSpPr txBox="1"/>
          <p:nvPr/>
        </p:nvSpPr>
        <p:spPr>
          <a:xfrm>
            <a:off x="5034049" y="811203"/>
            <a:ext cx="293670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ja-JP" altLang="en-US" dirty="0" smtClean="0"/>
              <a:t>６章</a:t>
            </a:r>
            <a:r>
              <a:rPr dirty="0" err="1" smtClean="0"/>
              <a:t>演習</a:t>
            </a:r>
            <a:endParaRPr dirty="0"/>
          </a:p>
        </p:txBody>
      </p:sp>
      <p:sp>
        <p:nvSpPr>
          <p:cNvPr id="1237" name="Proof of Workを体感する"/>
          <p:cNvSpPr txBox="1"/>
          <p:nvPr/>
        </p:nvSpPr>
        <p:spPr>
          <a:xfrm>
            <a:off x="2008028" y="3289021"/>
            <a:ext cx="8988744"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Proof of Workを体感する</a:t>
            </a:r>
          </a:p>
        </p:txBody>
      </p:sp>
      <p:sp>
        <p:nvSpPr>
          <p:cNvPr id="1238" name="10分間でできるだけ…"/>
          <p:cNvSpPr txBox="1"/>
          <p:nvPr/>
        </p:nvSpPr>
        <p:spPr>
          <a:xfrm>
            <a:off x="1024572" y="5628528"/>
            <a:ext cx="10955656"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10分間でできるだけ</a:t>
            </a:r>
          </a:p>
          <a:p>
            <a:pPr>
              <a:defRPr sz="4500"/>
            </a:pPr>
            <a:r>
              <a:t>小さいハッシュ値が出力される数字を探す</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Proof of Workの利点"/>
          <p:cNvSpPr txBox="1"/>
          <p:nvPr/>
        </p:nvSpPr>
        <p:spPr>
          <a:xfrm>
            <a:off x="2366644" y="1054100"/>
            <a:ext cx="8271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Workの利点</a:t>
            </a:r>
          </a:p>
        </p:txBody>
      </p:sp>
      <p:sp>
        <p:nvSpPr>
          <p:cNvPr id="1243" name="・誰でも参加することができる…"/>
          <p:cNvSpPr txBox="1"/>
          <p:nvPr/>
        </p:nvSpPr>
        <p:spPr>
          <a:xfrm>
            <a:off x="1237932" y="4184650"/>
            <a:ext cx="10528936" cy="1860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5500"/>
            </a:pPr>
            <a:r>
              <a:t>・誰でも参加することができる</a:t>
            </a:r>
          </a:p>
          <a:p>
            <a:pPr algn="l">
              <a:defRPr sz="5500"/>
            </a:pPr>
            <a:r>
              <a:t>・マイニングの権限が平等にある</a:t>
            </a:r>
          </a:p>
        </p:txBody>
      </p:sp>
      <p:sp>
        <p:nvSpPr>
          <p:cNvPr id="1244"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135</a:t>
            </a:fld>
            <a:endParaRPr/>
          </a:p>
        </p:txBody>
      </p:sp>
      <p:sp>
        <p:nvSpPr>
          <p:cNvPr id="1245"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Proof of Workの難点"/>
          <p:cNvSpPr txBox="1"/>
          <p:nvPr/>
        </p:nvSpPr>
        <p:spPr>
          <a:xfrm>
            <a:off x="2366644" y="1054100"/>
            <a:ext cx="8271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Workの難点</a:t>
            </a:r>
          </a:p>
        </p:txBody>
      </p:sp>
      <p:sp>
        <p:nvSpPr>
          <p:cNvPr id="1250" name="大量の電力を消費する…"/>
          <p:cNvSpPr txBox="1"/>
          <p:nvPr/>
        </p:nvSpPr>
        <p:spPr>
          <a:xfrm>
            <a:off x="2527017" y="4329358"/>
            <a:ext cx="7950766" cy="1816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50093" indent="-750093" algn="l">
              <a:buSzPct val="145000"/>
              <a:buChar char="•"/>
              <a:defRPr sz="5400"/>
            </a:pPr>
            <a:r>
              <a:t>大量の電力を消費する</a:t>
            </a:r>
          </a:p>
          <a:p>
            <a:pPr marL="750093" indent="-750093" algn="l">
              <a:buSzPct val="145000"/>
              <a:buChar char="•"/>
              <a:defRPr sz="5400"/>
            </a:pPr>
            <a:r>
              <a:t>マイニングの寡占化</a:t>
            </a:r>
          </a:p>
        </p:txBody>
      </p:sp>
      <p:sp>
        <p:nvSpPr>
          <p:cNvPr id="125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136</a:t>
            </a:fld>
            <a:endParaRPr/>
          </a:p>
        </p:txBody>
      </p:sp>
      <p:sp>
        <p:nvSpPr>
          <p:cNvPr id="1252"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ナンスの計算にはコストがかかる"/>
          <p:cNvSpPr txBox="1"/>
          <p:nvPr/>
        </p:nvSpPr>
        <p:spPr>
          <a:xfrm>
            <a:off x="1535976" y="2979618"/>
            <a:ext cx="962025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ナンスの計算にはコストがかかる</a:t>
            </a:r>
          </a:p>
        </p:txBody>
      </p:sp>
      <p:sp>
        <p:nvSpPr>
          <p:cNvPr id="1257" name="正しいブロックを作る"/>
          <p:cNvSpPr txBox="1"/>
          <p:nvPr/>
        </p:nvSpPr>
        <p:spPr>
          <a:xfrm>
            <a:off x="231573" y="4423701"/>
            <a:ext cx="5448301"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正しいブロックを作る</a:t>
            </a:r>
          </a:p>
        </p:txBody>
      </p:sp>
      <p:sp>
        <p:nvSpPr>
          <p:cNvPr id="1258" name="不正なブロックを作る"/>
          <p:cNvSpPr txBox="1"/>
          <p:nvPr/>
        </p:nvSpPr>
        <p:spPr>
          <a:xfrm>
            <a:off x="6839786" y="4436401"/>
            <a:ext cx="51943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不正なブロックを作る</a:t>
            </a:r>
          </a:p>
        </p:txBody>
      </p:sp>
      <p:sp>
        <p:nvSpPr>
          <p:cNvPr id="1259" name="線"/>
          <p:cNvSpPr/>
          <p:nvPr/>
        </p:nvSpPr>
        <p:spPr>
          <a:xfrm flipH="1">
            <a:off x="2955723" y="5400623"/>
            <a:ext cx="1" cy="1286570"/>
          </a:xfrm>
          <a:prstGeom prst="line">
            <a:avLst/>
          </a:prstGeom>
          <a:ln w="1016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60" name="マイニング報酬を得る"/>
          <p:cNvSpPr txBox="1"/>
          <p:nvPr/>
        </p:nvSpPr>
        <p:spPr>
          <a:xfrm>
            <a:off x="381433" y="7041814"/>
            <a:ext cx="51485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0433FF"/>
                </a:solidFill>
              </a:defRPr>
            </a:lvl1pPr>
          </a:lstStyle>
          <a:p>
            <a:r>
              <a:t>マイニング報酬を得る</a:t>
            </a:r>
          </a:p>
        </p:txBody>
      </p:sp>
      <p:sp>
        <p:nvSpPr>
          <p:cNvPr id="1261" name="線"/>
          <p:cNvSpPr/>
          <p:nvPr/>
        </p:nvSpPr>
        <p:spPr>
          <a:xfrm>
            <a:off x="9436936" y="5400623"/>
            <a:ext cx="1" cy="1286570"/>
          </a:xfrm>
          <a:prstGeom prst="line">
            <a:avLst/>
          </a:prstGeom>
          <a:ln w="1016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262" name="マイニング報酬は得られない"/>
          <p:cNvSpPr txBox="1"/>
          <p:nvPr/>
        </p:nvSpPr>
        <p:spPr>
          <a:xfrm>
            <a:off x="6100646" y="7041814"/>
            <a:ext cx="66725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rgbClr val="FF2600"/>
                </a:solidFill>
              </a:defRPr>
            </a:lvl1pPr>
          </a:lstStyle>
          <a:p>
            <a:r>
              <a:t>マイニング報酬は得られない</a:t>
            </a:r>
          </a:p>
        </p:txBody>
      </p:sp>
      <p:sp>
        <p:nvSpPr>
          <p:cNvPr id="1263" name="Proof of Workの仕組み"/>
          <p:cNvSpPr txBox="1"/>
          <p:nvPr/>
        </p:nvSpPr>
        <p:spPr>
          <a:xfrm>
            <a:off x="1985645" y="1054100"/>
            <a:ext cx="9033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Workの仕組み</a:t>
            </a:r>
          </a:p>
        </p:txBody>
      </p:sp>
      <p:sp>
        <p:nvSpPr>
          <p:cNvPr id="1264"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137</a:t>
            </a:fld>
            <a:endParaRPr/>
          </a:p>
        </p:txBody>
      </p:sp>
      <p:sp>
        <p:nvSpPr>
          <p:cNvPr id="1265"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Proof of Workの仕組み"/>
          <p:cNvSpPr txBox="1"/>
          <p:nvPr/>
        </p:nvSpPr>
        <p:spPr>
          <a:xfrm>
            <a:off x="1985645" y="1054100"/>
            <a:ext cx="90335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Workの仕組み</a:t>
            </a:r>
          </a:p>
        </p:txBody>
      </p:sp>
      <p:sp>
        <p:nvSpPr>
          <p:cNvPr id="1270" name="マイナーは最も得をする方法は、…"/>
          <p:cNvSpPr txBox="1"/>
          <p:nvPr/>
        </p:nvSpPr>
        <p:spPr>
          <a:xfrm>
            <a:off x="1634490" y="2764927"/>
            <a:ext cx="9735821"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マイナーは最も得をする方法は、</a:t>
            </a:r>
          </a:p>
          <a:p>
            <a:pPr>
              <a:defRPr sz="4000"/>
            </a:pPr>
            <a:r>
              <a:t>ブロックチェーンの仕組みに貢献すること</a:t>
            </a:r>
          </a:p>
        </p:txBody>
      </p:sp>
      <p:sp>
        <p:nvSpPr>
          <p:cNvPr id="1271" name="参加者が経済的合理性に基づいた判断を繰り返すことで、…"/>
          <p:cNvSpPr txBox="1"/>
          <p:nvPr/>
        </p:nvSpPr>
        <p:spPr>
          <a:xfrm>
            <a:off x="432384" y="7027244"/>
            <a:ext cx="12140032" cy="124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参加者が経済的合理性に基づいた判断を繰り返すことで、</a:t>
            </a:r>
          </a:p>
          <a:p>
            <a:pPr>
              <a:defRPr sz="3600"/>
            </a:pPr>
            <a:r>
              <a:t>自律的にブロックチェーンの仕組みが稼働する</a:t>
            </a:r>
          </a:p>
        </p:txBody>
      </p:sp>
      <p:sp>
        <p:nvSpPr>
          <p:cNvPr id="1272" name="・マイニングを行う…"/>
          <p:cNvSpPr txBox="1"/>
          <p:nvPr/>
        </p:nvSpPr>
        <p:spPr>
          <a:xfrm>
            <a:off x="3905250" y="4850403"/>
            <a:ext cx="5194300"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・マイニングを行う</a:t>
            </a:r>
          </a:p>
          <a:p>
            <a:pPr algn="l">
              <a:defRPr sz="4000"/>
            </a:pPr>
            <a:r>
              <a:t>・不正行為は行わない</a:t>
            </a:r>
          </a:p>
        </p:txBody>
      </p:sp>
      <p:sp>
        <p:nvSpPr>
          <p:cNvPr id="1273"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138</a:t>
            </a:fld>
            <a:endParaRPr/>
          </a:p>
        </p:txBody>
      </p:sp>
      <p:sp>
        <p:nvSpPr>
          <p:cNvPr id="1274" name="6.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6.3.1</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139</a:t>
            </a:fld>
            <a:endParaRPr/>
          </a:p>
        </p:txBody>
      </p:sp>
      <p:sp>
        <p:nvSpPr>
          <p:cNvPr id="1279" name="Proof of Stake"/>
          <p:cNvSpPr txBox="1"/>
          <p:nvPr/>
        </p:nvSpPr>
        <p:spPr>
          <a:xfrm>
            <a:off x="3433444" y="838200"/>
            <a:ext cx="61379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Stake</a:t>
            </a:r>
          </a:p>
        </p:txBody>
      </p:sp>
      <p:sp>
        <p:nvSpPr>
          <p:cNvPr id="1280" name="保有する通貨の量に応じて…"/>
          <p:cNvSpPr txBox="1"/>
          <p:nvPr/>
        </p:nvSpPr>
        <p:spPr>
          <a:xfrm>
            <a:off x="2674238" y="2451099"/>
            <a:ext cx="7656323" cy="156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600"/>
            </a:pPr>
            <a:r>
              <a:t>保有する通貨の量に応じて</a:t>
            </a:r>
          </a:p>
          <a:p>
            <a:pPr>
              <a:defRPr sz="4600"/>
            </a:pPr>
            <a:r>
              <a:t>マイニングの成功率が決まる</a:t>
            </a:r>
          </a:p>
        </p:txBody>
      </p:sp>
      <p:sp>
        <p:nvSpPr>
          <p:cNvPr id="1281" name="利点"/>
          <p:cNvSpPr txBox="1"/>
          <p:nvPr/>
        </p:nvSpPr>
        <p:spPr>
          <a:xfrm>
            <a:off x="5886449" y="4608772"/>
            <a:ext cx="1231901"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利点</a:t>
            </a:r>
          </a:p>
        </p:txBody>
      </p:sp>
      <p:sp>
        <p:nvSpPr>
          <p:cNvPr id="1282" name="消費電力が少ない"/>
          <p:cNvSpPr txBox="1"/>
          <p:nvPr/>
        </p:nvSpPr>
        <p:spPr>
          <a:xfrm>
            <a:off x="4278121" y="5368925"/>
            <a:ext cx="4448557"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28600" indent="-228600" algn="l">
              <a:buSzPct val="100000"/>
              <a:buChar char="•"/>
              <a:defRPr sz="4000"/>
            </a:lvl1pPr>
          </a:lstStyle>
          <a:p>
            <a:r>
              <a:t>消費電力が少ない</a:t>
            </a:r>
          </a:p>
        </p:txBody>
      </p:sp>
      <p:sp>
        <p:nvSpPr>
          <p:cNvPr id="1283" name="課題点"/>
          <p:cNvSpPr txBox="1"/>
          <p:nvPr/>
        </p:nvSpPr>
        <p:spPr>
          <a:xfrm>
            <a:off x="5607050" y="6572510"/>
            <a:ext cx="1790701"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課題点</a:t>
            </a:r>
          </a:p>
        </p:txBody>
      </p:sp>
      <p:sp>
        <p:nvSpPr>
          <p:cNvPr id="1284" name="通貨の流動性の低下…"/>
          <p:cNvSpPr txBox="1"/>
          <p:nvPr/>
        </p:nvSpPr>
        <p:spPr>
          <a:xfrm>
            <a:off x="3939540" y="7334251"/>
            <a:ext cx="5125721"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通貨の流動性の低下</a:t>
            </a:r>
          </a:p>
          <a:p>
            <a:pPr marL="228600" indent="-228600" algn="l">
              <a:buSzPct val="100000"/>
              <a:buChar char="•"/>
              <a:defRPr sz="4000"/>
            </a:pPr>
            <a:r>
              <a:t>貧富の差の拡大</a:t>
            </a:r>
          </a:p>
        </p:txBody>
      </p:sp>
      <p:sp>
        <p:nvSpPr>
          <p:cNvPr id="1285" name="6.3.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6.3.2</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238" name="パブリックブロックチェーン"/>
          <p:cNvSpPr txBox="1"/>
          <p:nvPr/>
        </p:nvSpPr>
        <p:spPr>
          <a:xfrm>
            <a:off x="1515109" y="819768"/>
            <a:ext cx="9974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パブリックブロックチェーン</a:t>
            </a:r>
          </a:p>
        </p:txBody>
      </p:sp>
      <p:sp>
        <p:nvSpPr>
          <p:cNvPr id="239" name="誰でも参加できるブロックチェーン"/>
          <p:cNvSpPr txBox="1"/>
          <p:nvPr/>
        </p:nvSpPr>
        <p:spPr>
          <a:xfrm>
            <a:off x="1384299" y="2611270"/>
            <a:ext cx="102362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誰でも参加できるブロックチェーン</a:t>
            </a:r>
          </a:p>
        </p:txBody>
      </p:sp>
      <p:sp>
        <p:nvSpPr>
          <p:cNvPr id="240" name="管理者が存在しない…"/>
          <p:cNvSpPr txBox="1"/>
          <p:nvPr/>
        </p:nvSpPr>
        <p:spPr>
          <a:xfrm>
            <a:off x="3149980" y="7423038"/>
            <a:ext cx="6704839"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500"/>
            </a:pPr>
            <a:r>
              <a:t>管理者が存在しない</a:t>
            </a:r>
          </a:p>
          <a:p>
            <a:pPr marL="228600" indent="-228600" algn="l">
              <a:buSzPct val="100000"/>
              <a:buChar char="•"/>
              <a:defRPr sz="4500"/>
            </a:pPr>
            <a:r>
              <a:t>誰でも内容を閲覧できる</a:t>
            </a:r>
          </a:p>
        </p:txBody>
      </p:sp>
      <p:pic>
        <p:nvPicPr>
          <p:cNvPr id="241" name="Z61uvPhezGk973TG20xe_j2i2imTUoze__XHKqd7zlPZOjcXMCevE7yT2nhnU1gtRipFhHKCs753X0KM8x6tj_nTUh1TifaAleyGXnqZncdsm52Yz1hcXUq4vjO2v4DqcopZSkXr.png" descr="Z61uvPhezGk973TG20xe_j2i2imTUoze__XHKqd7zlPZOjcXMCevE7yT2nhnU1gtRipFhHKCs753X0KM8x6tj_nTUh1TifaAleyGXnqZncdsm52Yz1hcXUq4vjO2v4DqcopZSkXr.png"/>
          <p:cNvPicPr>
            <a:picLocks noChangeAspect="1"/>
          </p:cNvPicPr>
          <p:nvPr/>
        </p:nvPicPr>
        <p:blipFill>
          <a:blip r:embed="rId3"/>
          <a:stretch>
            <a:fillRect/>
          </a:stretch>
        </p:blipFill>
        <p:spPr>
          <a:xfrm>
            <a:off x="3829035" y="3524891"/>
            <a:ext cx="5346730" cy="3567837"/>
          </a:xfrm>
          <a:prstGeom prst="rect">
            <a:avLst/>
          </a:prstGeom>
          <a:ln w="12700">
            <a:miter lim="400000"/>
          </a:ln>
        </p:spPr>
      </p:pic>
      <p:sp>
        <p:nvSpPr>
          <p:cNvPr id="242" name="1.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1.3.1</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140</a:t>
            </a:fld>
            <a:endParaRPr/>
          </a:p>
        </p:txBody>
      </p:sp>
      <p:sp>
        <p:nvSpPr>
          <p:cNvPr id="1290" name="Proof of Importance"/>
          <p:cNvSpPr txBox="1"/>
          <p:nvPr/>
        </p:nvSpPr>
        <p:spPr>
          <a:xfrm>
            <a:off x="2250820" y="838200"/>
            <a:ext cx="850315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Proof of Importance</a:t>
            </a:r>
          </a:p>
        </p:txBody>
      </p:sp>
      <p:sp>
        <p:nvSpPr>
          <p:cNvPr id="1291" name="通貨の保有量や取引量、取引相手によって、…"/>
          <p:cNvSpPr txBox="1"/>
          <p:nvPr/>
        </p:nvSpPr>
        <p:spPr>
          <a:xfrm>
            <a:off x="1308607" y="2451099"/>
            <a:ext cx="10387585"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通貨の保有量や取引量、取引相手によって、</a:t>
            </a:r>
          </a:p>
          <a:p>
            <a:pPr>
              <a:defRPr sz="4000"/>
            </a:pPr>
            <a:r>
              <a:t>“重要度”が決まり、</a:t>
            </a:r>
          </a:p>
          <a:p>
            <a:pPr>
              <a:defRPr sz="4000"/>
            </a:pPr>
            <a:r>
              <a:t>それによりマイニングの成功率が決まる</a:t>
            </a:r>
          </a:p>
        </p:txBody>
      </p:sp>
      <p:sp>
        <p:nvSpPr>
          <p:cNvPr id="1292" name="利点"/>
          <p:cNvSpPr txBox="1"/>
          <p:nvPr/>
        </p:nvSpPr>
        <p:spPr>
          <a:xfrm>
            <a:off x="5962649" y="4816193"/>
            <a:ext cx="1079501" cy="58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利点</a:t>
            </a:r>
          </a:p>
        </p:txBody>
      </p:sp>
      <p:sp>
        <p:nvSpPr>
          <p:cNvPr id="1293" name="消費電力が少ない…"/>
          <p:cNvSpPr txBox="1"/>
          <p:nvPr/>
        </p:nvSpPr>
        <p:spPr>
          <a:xfrm>
            <a:off x="3351834" y="5531568"/>
            <a:ext cx="6301131" cy="124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3600"/>
            </a:pPr>
            <a:r>
              <a:t>消費電力が少ない</a:t>
            </a:r>
          </a:p>
          <a:p>
            <a:pPr marL="228600" indent="-228600" algn="l">
              <a:buSzPct val="100000"/>
              <a:buChar char="•"/>
              <a:defRPr sz="3600"/>
            </a:pPr>
            <a:r>
              <a:t>通貨の流動性低下問題の解決</a:t>
            </a:r>
          </a:p>
        </p:txBody>
      </p:sp>
      <p:sp>
        <p:nvSpPr>
          <p:cNvPr id="1294" name="課題点"/>
          <p:cNvSpPr txBox="1"/>
          <p:nvPr/>
        </p:nvSpPr>
        <p:spPr>
          <a:xfrm>
            <a:off x="5721349" y="7707773"/>
            <a:ext cx="1562101"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課題点</a:t>
            </a:r>
          </a:p>
        </p:txBody>
      </p:sp>
      <p:sp>
        <p:nvSpPr>
          <p:cNvPr id="1295" name="貧富の差の拡大"/>
          <p:cNvSpPr txBox="1"/>
          <p:nvPr/>
        </p:nvSpPr>
        <p:spPr>
          <a:xfrm>
            <a:off x="4723434" y="8514786"/>
            <a:ext cx="3557932"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28600" indent="-228600">
              <a:buSzPct val="100000"/>
              <a:buChar char="•"/>
              <a:defRPr sz="3600"/>
            </a:lvl1pPr>
          </a:lstStyle>
          <a:p>
            <a:r>
              <a:t>貧富の差の拡大</a:t>
            </a:r>
          </a:p>
        </p:txBody>
      </p:sp>
      <p:sp>
        <p:nvSpPr>
          <p:cNvPr id="1296" name="6.3.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6.3.3</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141</a:t>
            </a:fld>
            <a:endParaRPr/>
          </a:p>
        </p:txBody>
      </p:sp>
      <p:sp>
        <p:nvSpPr>
          <p:cNvPr id="1301" name="PBFT"/>
          <p:cNvSpPr txBox="1"/>
          <p:nvPr/>
        </p:nvSpPr>
        <p:spPr>
          <a:xfrm>
            <a:off x="5371592" y="827771"/>
            <a:ext cx="2261617"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PBFT</a:t>
            </a:r>
          </a:p>
        </p:txBody>
      </p:sp>
      <p:sp>
        <p:nvSpPr>
          <p:cNvPr id="1302" name="コンソーシアムブロックチェーンで使用されることの多い…"/>
          <p:cNvSpPr txBox="1"/>
          <p:nvPr/>
        </p:nvSpPr>
        <p:spPr>
          <a:xfrm>
            <a:off x="462101" y="2852606"/>
            <a:ext cx="12080597"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コンソーシアムブロックチェーンで使用されることの多い</a:t>
            </a:r>
          </a:p>
          <a:p>
            <a:pPr>
              <a:defRPr sz="3600"/>
            </a:pPr>
            <a:r>
              <a:t>コンセンサスアルゴリズム</a:t>
            </a:r>
          </a:p>
        </p:txBody>
      </p:sp>
      <p:sp>
        <p:nvSpPr>
          <p:cNvPr id="1303" name="利点"/>
          <p:cNvSpPr txBox="1"/>
          <p:nvPr/>
        </p:nvSpPr>
        <p:spPr>
          <a:xfrm>
            <a:off x="5962649" y="4584700"/>
            <a:ext cx="1079501" cy="58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利点</a:t>
            </a:r>
          </a:p>
        </p:txBody>
      </p:sp>
      <p:sp>
        <p:nvSpPr>
          <p:cNvPr id="1304" name="ファイナリティーがある…"/>
          <p:cNvSpPr txBox="1"/>
          <p:nvPr/>
        </p:nvSpPr>
        <p:spPr>
          <a:xfrm>
            <a:off x="3666966" y="5362312"/>
            <a:ext cx="5670868" cy="1289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3700"/>
            </a:pPr>
            <a:r>
              <a:t>ファイナリティーがある</a:t>
            </a:r>
          </a:p>
          <a:p>
            <a:pPr marL="228600" indent="-228600" algn="l">
              <a:buSzPct val="100000"/>
              <a:buChar char="•"/>
              <a:defRPr sz="3700"/>
            </a:pPr>
            <a:r>
              <a:t>処理速度が速い</a:t>
            </a:r>
          </a:p>
        </p:txBody>
      </p:sp>
      <p:sp>
        <p:nvSpPr>
          <p:cNvPr id="1305" name="課題点"/>
          <p:cNvSpPr txBox="1"/>
          <p:nvPr/>
        </p:nvSpPr>
        <p:spPr>
          <a:xfrm>
            <a:off x="5721349" y="7187384"/>
            <a:ext cx="1562101"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課題点</a:t>
            </a:r>
          </a:p>
        </p:txBody>
      </p:sp>
      <p:sp>
        <p:nvSpPr>
          <p:cNvPr id="1306" name="Valadating-Peerの数に制約がある"/>
          <p:cNvSpPr txBox="1"/>
          <p:nvPr/>
        </p:nvSpPr>
        <p:spPr>
          <a:xfrm>
            <a:off x="2426430" y="8062229"/>
            <a:ext cx="8151940" cy="577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28600" indent="-228600">
              <a:buSzPct val="100000"/>
              <a:buChar char="•"/>
              <a:defRPr sz="3700"/>
            </a:lvl1pPr>
          </a:lstStyle>
          <a:p>
            <a:r>
              <a:t>Valadating-Peerの数に制約がある</a:t>
            </a:r>
          </a:p>
        </p:txBody>
      </p:sp>
      <p:sp>
        <p:nvSpPr>
          <p:cNvPr id="1307" name="6.3.4"/>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6.3.4</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142</a:t>
            </a:fld>
            <a:endParaRPr/>
          </a:p>
        </p:txBody>
      </p:sp>
      <p:sp>
        <p:nvSpPr>
          <p:cNvPr id="1312" name="二重支払い"/>
          <p:cNvSpPr txBox="1"/>
          <p:nvPr/>
        </p:nvSpPr>
        <p:spPr>
          <a:xfrm>
            <a:off x="4540250" y="809422"/>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二重支払い</a:t>
            </a:r>
          </a:p>
        </p:txBody>
      </p:sp>
      <p:sp>
        <p:nvSpPr>
          <p:cNvPr id="1313" name="デジタル通貨を利用する際に、…"/>
          <p:cNvSpPr txBox="1"/>
          <p:nvPr/>
        </p:nvSpPr>
        <p:spPr>
          <a:xfrm>
            <a:off x="2147874" y="4703660"/>
            <a:ext cx="8709052" cy="156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600"/>
            </a:pPr>
            <a:r>
              <a:t>デジタル通貨を利用する際に、</a:t>
            </a:r>
          </a:p>
          <a:p>
            <a:pPr>
              <a:defRPr sz="4600"/>
            </a:pPr>
            <a:r>
              <a:t>同じ通貨が2度以上使われる問題</a:t>
            </a:r>
          </a:p>
        </p:txBody>
      </p:sp>
      <p:sp>
        <p:nvSpPr>
          <p:cNvPr id="1314" name="6.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6.4.1</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ブロックチェーンの分岐"/>
          <p:cNvSpPr txBox="1"/>
          <p:nvPr/>
        </p:nvSpPr>
        <p:spPr>
          <a:xfrm>
            <a:off x="2277110" y="937086"/>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ブロックチェーンの分岐</a:t>
            </a:r>
          </a:p>
        </p:txBody>
      </p:sp>
      <p:sp>
        <p:nvSpPr>
          <p:cNvPr id="1319" name="線"/>
          <p:cNvSpPr/>
          <p:nvPr/>
        </p:nvSpPr>
        <p:spPr>
          <a:xfrm>
            <a:off x="3765101" y="5566798"/>
            <a:ext cx="1286765"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20" name="角丸四角形"/>
          <p:cNvSpPr/>
          <p:nvPr/>
        </p:nvSpPr>
        <p:spPr>
          <a:xfrm>
            <a:off x="1568343" y="4878167"/>
            <a:ext cx="2290447" cy="1377262"/>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21" name="線"/>
          <p:cNvSpPr/>
          <p:nvPr/>
        </p:nvSpPr>
        <p:spPr>
          <a:xfrm flipV="1">
            <a:off x="7337915" y="4622257"/>
            <a:ext cx="1114266" cy="843902"/>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22" name="線"/>
          <p:cNvSpPr/>
          <p:nvPr/>
        </p:nvSpPr>
        <p:spPr>
          <a:xfrm>
            <a:off x="7263695" y="5473242"/>
            <a:ext cx="1262706" cy="898312"/>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23" name="分岐"/>
          <p:cNvSpPr/>
          <p:nvPr/>
        </p:nvSpPr>
        <p:spPr>
          <a:xfrm>
            <a:off x="7638355" y="4261916"/>
            <a:ext cx="513385" cy="2609765"/>
          </a:xfrm>
          <a:prstGeom prst="roundRect">
            <a:avLst>
              <a:gd name="adj" fmla="val 37107"/>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latin typeface="+mn-lt"/>
                <a:ea typeface="+mn-ea"/>
                <a:cs typeface="+mn-cs"/>
                <a:sym typeface="ヒラギノ角ゴ ProN W3"/>
              </a:defRPr>
            </a:lvl1pPr>
          </a:lstStyle>
          <a:p>
            <a:r>
              <a:t>分岐</a:t>
            </a:r>
          </a:p>
        </p:txBody>
      </p:sp>
      <p:sp>
        <p:nvSpPr>
          <p:cNvPr id="1324" name="・同じタイミングでブロックが作成される…"/>
          <p:cNvSpPr txBox="1"/>
          <p:nvPr/>
        </p:nvSpPr>
        <p:spPr>
          <a:xfrm>
            <a:off x="1009745" y="2812281"/>
            <a:ext cx="11163110"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500"/>
            </a:pPr>
            <a:r>
              <a:t>・同じタイミングでブロックが作成される</a:t>
            </a:r>
          </a:p>
          <a:p>
            <a:pPr algn="l">
              <a:defRPr sz="4500"/>
            </a:pPr>
            <a:r>
              <a:t>・不正目的</a:t>
            </a:r>
          </a:p>
        </p:txBody>
      </p:sp>
      <p:sp>
        <p:nvSpPr>
          <p:cNvPr id="1325" name="矢印"/>
          <p:cNvSpPr/>
          <p:nvPr/>
        </p:nvSpPr>
        <p:spPr>
          <a:xfrm>
            <a:off x="2284423" y="7517872"/>
            <a:ext cx="8613754" cy="679451"/>
          </a:xfrm>
          <a:prstGeom prst="rightArrow">
            <a:avLst>
              <a:gd name="adj1" fmla="val 32000"/>
              <a:gd name="adj2" fmla="val 119626"/>
            </a:avLst>
          </a:prstGeom>
          <a:gradFill>
            <a:gsLst>
              <a:gs pos="0">
                <a:srgbClr val="929292"/>
              </a:gs>
              <a:gs pos="100000">
                <a:srgbClr val="000000"/>
              </a:gs>
            </a:gsLst>
            <a:lin ang="21583606"/>
          </a:gra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26" name="Old"/>
          <p:cNvSpPr txBox="1"/>
          <p:nvPr/>
        </p:nvSpPr>
        <p:spPr>
          <a:xfrm>
            <a:off x="633558" y="7517873"/>
            <a:ext cx="126746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Old</a:t>
            </a:r>
          </a:p>
        </p:txBody>
      </p:sp>
      <p:sp>
        <p:nvSpPr>
          <p:cNvPr id="1327" name="New"/>
          <p:cNvSpPr txBox="1"/>
          <p:nvPr/>
        </p:nvSpPr>
        <p:spPr>
          <a:xfrm>
            <a:off x="11281581" y="7489298"/>
            <a:ext cx="157988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New</a:t>
            </a:r>
          </a:p>
        </p:txBody>
      </p:sp>
      <p:sp>
        <p:nvSpPr>
          <p:cNvPr id="1328" name="角丸四角形"/>
          <p:cNvSpPr/>
          <p:nvPr/>
        </p:nvSpPr>
        <p:spPr>
          <a:xfrm>
            <a:off x="5057637" y="4878167"/>
            <a:ext cx="2290448" cy="1377262"/>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29" name="角丸四角形"/>
          <p:cNvSpPr/>
          <p:nvPr/>
        </p:nvSpPr>
        <p:spPr>
          <a:xfrm>
            <a:off x="8442011" y="3948297"/>
            <a:ext cx="2290447" cy="1377261"/>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30" name="角丸四角形"/>
          <p:cNvSpPr/>
          <p:nvPr/>
        </p:nvSpPr>
        <p:spPr>
          <a:xfrm>
            <a:off x="8442011" y="5733084"/>
            <a:ext cx="2290447" cy="1377262"/>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31" name="ブロック"/>
          <p:cNvSpPr txBox="1"/>
          <p:nvPr/>
        </p:nvSpPr>
        <p:spPr>
          <a:xfrm>
            <a:off x="1843616" y="5312798"/>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332" name="ブロック"/>
          <p:cNvSpPr txBox="1"/>
          <p:nvPr/>
        </p:nvSpPr>
        <p:spPr>
          <a:xfrm>
            <a:off x="5332910" y="5312798"/>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333" name="ブロック"/>
          <p:cNvSpPr txBox="1"/>
          <p:nvPr/>
        </p:nvSpPr>
        <p:spPr>
          <a:xfrm>
            <a:off x="8717284" y="4382928"/>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334" name="ブロック"/>
          <p:cNvSpPr txBox="1"/>
          <p:nvPr/>
        </p:nvSpPr>
        <p:spPr>
          <a:xfrm>
            <a:off x="8717284" y="6167715"/>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335" name="スライド番号"/>
          <p:cNvSpPr txBox="1">
            <a:spLocks noGrp="1"/>
          </p:cNvSpPr>
          <p:nvPr>
            <p:ph type="sldNum" sz="quarter" idx="2"/>
          </p:nvPr>
        </p:nvSpPr>
        <p:spPr>
          <a:xfrm>
            <a:off x="6272394" y="8495611"/>
            <a:ext cx="453239" cy="32430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143</a:t>
            </a:fld>
            <a:endParaRPr/>
          </a:p>
        </p:txBody>
      </p:sp>
      <p:sp>
        <p:nvSpPr>
          <p:cNvPr id="1336" name="6.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6.4.1</a:t>
            </a:r>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直鎖上の記録のみが参照される"/>
          <p:cNvSpPr txBox="1"/>
          <p:nvPr/>
        </p:nvSpPr>
        <p:spPr>
          <a:xfrm>
            <a:off x="2355849" y="2633763"/>
            <a:ext cx="8293101"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直鎖上の記録のみが参照される</a:t>
            </a:r>
          </a:p>
        </p:txBody>
      </p:sp>
      <p:sp>
        <p:nvSpPr>
          <p:cNvPr id="1341" name="どれを正規のチェーンとして採用するか？"/>
          <p:cNvSpPr txBox="1"/>
          <p:nvPr/>
        </p:nvSpPr>
        <p:spPr>
          <a:xfrm>
            <a:off x="1647190" y="8499214"/>
            <a:ext cx="971042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どれを正規のチェーンとして採用するか？</a:t>
            </a:r>
          </a:p>
        </p:txBody>
      </p:sp>
      <p:sp>
        <p:nvSpPr>
          <p:cNvPr id="1342" name="線"/>
          <p:cNvSpPr/>
          <p:nvPr/>
        </p:nvSpPr>
        <p:spPr>
          <a:xfrm flipV="1">
            <a:off x="2986545" y="5488796"/>
            <a:ext cx="1114266" cy="843902"/>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43" name="線"/>
          <p:cNvSpPr/>
          <p:nvPr/>
        </p:nvSpPr>
        <p:spPr>
          <a:xfrm>
            <a:off x="2912325" y="6316636"/>
            <a:ext cx="1262706" cy="898312"/>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44" name="分岐"/>
          <p:cNvSpPr/>
          <p:nvPr/>
        </p:nvSpPr>
        <p:spPr>
          <a:xfrm>
            <a:off x="3184340" y="5045356"/>
            <a:ext cx="513385" cy="2609765"/>
          </a:xfrm>
          <a:prstGeom prst="roundRect">
            <a:avLst>
              <a:gd name="adj" fmla="val 37107"/>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latin typeface="+mn-lt"/>
                <a:ea typeface="+mn-ea"/>
                <a:cs typeface="+mn-cs"/>
                <a:sym typeface="ヒラギノ角ゴ ProN W3"/>
              </a:defRPr>
            </a:lvl1pPr>
          </a:lstStyle>
          <a:p>
            <a:r>
              <a:t>分岐</a:t>
            </a:r>
          </a:p>
        </p:txBody>
      </p:sp>
      <p:sp>
        <p:nvSpPr>
          <p:cNvPr id="1345" name="角丸四角形"/>
          <p:cNvSpPr/>
          <p:nvPr/>
        </p:nvSpPr>
        <p:spPr>
          <a:xfrm>
            <a:off x="1051982" y="5766755"/>
            <a:ext cx="1935114" cy="1166967"/>
          </a:xfrm>
          <a:prstGeom prst="roundRect">
            <a:avLst>
              <a:gd name="adj" fmla="val 16069"/>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46" name="ブロック"/>
          <p:cNvSpPr txBox="1"/>
          <p:nvPr/>
        </p:nvSpPr>
        <p:spPr>
          <a:xfrm>
            <a:off x="3974923" y="7083518"/>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347" name="線"/>
          <p:cNvSpPr/>
          <p:nvPr/>
        </p:nvSpPr>
        <p:spPr>
          <a:xfrm flipV="1">
            <a:off x="5985222" y="4568891"/>
            <a:ext cx="1114267" cy="84390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48" name="線"/>
          <p:cNvSpPr/>
          <p:nvPr/>
        </p:nvSpPr>
        <p:spPr>
          <a:xfrm>
            <a:off x="5984611" y="5461591"/>
            <a:ext cx="1262706" cy="898312"/>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49" name="分岐"/>
          <p:cNvSpPr/>
          <p:nvPr/>
        </p:nvSpPr>
        <p:spPr>
          <a:xfrm>
            <a:off x="6359272" y="4118633"/>
            <a:ext cx="513384" cy="2609765"/>
          </a:xfrm>
          <a:prstGeom prst="roundRect">
            <a:avLst>
              <a:gd name="adj" fmla="val 37107"/>
            </a:avLst>
          </a:prstGeom>
          <a:solidFill>
            <a:srgbClr val="FF26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latin typeface="+mn-lt"/>
                <a:ea typeface="+mn-ea"/>
                <a:cs typeface="+mn-cs"/>
                <a:sym typeface="ヒラギノ角ゴ ProN W3"/>
              </a:defRPr>
            </a:lvl1pPr>
          </a:lstStyle>
          <a:p>
            <a:r>
              <a:t>分岐</a:t>
            </a:r>
          </a:p>
        </p:txBody>
      </p:sp>
      <p:sp>
        <p:nvSpPr>
          <p:cNvPr id="1350" name="角丸四角形"/>
          <p:cNvSpPr/>
          <p:nvPr/>
        </p:nvSpPr>
        <p:spPr>
          <a:xfrm>
            <a:off x="4074583" y="4906707"/>
            <a:ext cx="1935113" cy="1166967"/>
          </a:xfrm>
          <a:prstGeom prst="roundRect">
            <a:avLst>
              <a:gd name="adj" fmla="val 16069"/>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51" name="ブロック"/>
          <p:cNvSpPr txBox="1"/>
          <p:nvPr/>
        </p:nvSpPr>
        <p:spPr>
          <a:xfrm>
            <a:off x="4375389" y="5286990"/>
            <a:ext cx="1333501"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ブロック</a:t>
            </a:r>
          </a:p>
        </p:txBody>
      </p:sp>
      <p:sp>
        <p:nvSpPr>
          <p:cNvPr id="1352" name="角丸四角形"/>
          <p:cNvSpPr/>
          <p:nvPr/>
        </p:nvSpPr>
        <p:spPr>
          <a:xfrm>
            <a:off x="4074583" y="6637794"/>
            <a:ext cx="1935113" cy="1166967"/>
          </a:xfrm>
          <a:prstGeom prst="roundRect">
            <a:avLst>
              <a:gd name="adj" fmla="val 16069"/>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53" name="ブロック"/>
          <p:cNvSpPr txBox="1"/>
          <p:nvPr/>
        </p:nvSpPr>
        <p:spPr>
          <a:xfrm>
            <a:off x="4375389" y="7018077"/>
            <a:ext cx="1333501"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ブロック</a:t>
            </a:r>
          </a:p>
        </p:txBody>
      </p:sp>
      <p:sp>
        <p:nvSpPr>
          <p:cNvPr id="1354" name="角丸四角形"/>
          <p:cNvSpPr/>
          <p:nvPr/>
        </p:nvSpPr>
        <p:spPr>
          <a:xfrm>
            <a:off x="7097183" y="4014017"/>
            <a:ext cx="1935113" cy="1166967"/>
          </a:xfrm>
          <a:prstGeom prst="roundRect">
            <a:avLst>
              <a:gd name="adj" fmla="val 16069"/>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55" name="ブロック"/>
          <p:cNvSpPr txBox="1"/>
          <p:nvPr/>
        </p:nvSpPr>
        <p:spPr>
          <a:xfrm>
            <a:off x="7397988" y="4394300"/>
            <a:ext cx="1333501"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ブロック</a:t>
            </a:r>
          </a:p>
        </p:txBody>
      </p:sp>
      <p:sp>
        <p:nvSpPr>
          <p:cNvPr id="1356" name="角丸四角形"/>
          <p:cNvSpPr/>
          <p:nvPr/>
        </p:nvSpPr>
        <p:spPr>
          <a:xfrm>
            <a:off x="7097183" y="5766755"/>
            <a:ext cx="1935113" cy="1166967"/>
          </a:xfrm>
          <a:prstGeom prst="roundRect">
            <a:avLst>
              <a:gd name="adj" fmla="val 16069"/>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57" name="ブロック"/>
          <p:cNvSpPr txBox="1"/>
          <p:nvPr/>
        </p:nvSpPr>
        <p:spPr>
          <a:xfrm>
            <a:off x="7397988" y="6147038"/>
            <a:ext cx="1333501"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ブロック</a:t>
            </a:r>
          </a:p>
        </p:txBody>
      </p:sp>
      <p:sp>
        <p:nvSpPr>
          <p:cNvPr id="1358" name="線"/>
          <p:cNvSpPr/>
          <p:nvPr/>
        </p:nvSpPr>
        <p:spPr>
          <a:xfrm>
            <a:off x="9023635" y="4533097"/>
            <a:ext cx="513384"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59" name="角丸四角形"/>
          <p:cNvSpPr/>
          <p:nvPr/>
        </p:nvSpPr>
        <p:spPr>
          <a:xfrm>
            <a:off x="9534203" y="4014017"/>
            <a:ext cx="1935114" cy="1166967"/>
          </a:xfrm>
          <a:prstGeom prst="roundRect">
            <a:avLst>
              <a:gd name="adj" fmla="val 16069"/>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60" name="ブロック"/>
          <p:cNvSpPr txBox="1"/>
          <p:nvPr/>
        </p:nvSpPr>
        <p:spPr>
          <a:xfrm>
            <a:off x="9835009" y="4394300"/>
            <a:ext cx="1333501"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ブロック</a:t>
            </a:r>
          </a:p>
        </p:txBody>
      </p:sp>
      <p:sp>
        <p:nvSpPr>
          <p:cNvPr id="1361" name="ブロック"/>
          <p:cNvSpPr txBox="1"/>
          <p:nvPr/>
        </p:nvSpPr>
        <p:spPr>
          <a:xfrm>
            <a:off x="1352789" y="6147038"/>
            <a:ext cx="1333501"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ブロック</a:t>
            </a:r>
          </a:p>
        </p:txBody>
      </p:sp>
      <p:sp>
        <p:nvSpPr>
          <p:cNvPr id="1362"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144</a:t>
            </a:fld>
            <a:endParaRPr/>
          </a:p>
        </p:txBody>
      </p:sp>
      <p:sp>
        <p:nvSpPr>
          <p:cNvPr id="1363" name="ブロックチェーンの選択"/>
          <p:cNvSpPr txBox="1"/>
          <p:nvPr/>
        </p:nvSpPr>
        <p:spPr>
          <a:xfrm>
            <a:off x="2277110" y="937086"/>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ブロックチェーンの選択</a:t>
            </a:r>
          </a:p>
        </p:txBody>
      </p:sp>
      <p:sp>
        <p:nvSpPr>
          <p:cNvPr id="1364" name="6.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6.4.1</a:t>
            </a: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8" name="Longest chain方式…"/>
          <p:cNvSpPr txBox="1"/>
          <p:nvPr/>
        </p:nvSpPr>
        <p:spPr>
          <a:xfrm>
            <a:off x="3382759" y="2409824"/>
            <a:ext cx="6239282" cy="209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pPr>
            <a:r>
              <a:t>Longest chain方式</a:t>
            </a:r>
          </a:p>
          <a:p>
            <a:pPr algn="l">
              <a:defRPr sz="3100"/>
            </a:pPr>
            <a:r>
              <a:t>・</a:t>
            </a:r>
            <a:r>
              <a:rPr sz="3400"/>
              <a:t>最も長いチェーンを採用する</a:t>
            </a:r>
          </a:p>
          <a:p>
            <a:pPr algn="l">
              <a:defRPr sz="3400"/>
            </a:pPr>
            <a:r>
              <a:t>・Bitcoinで採用</a:t>
            </a:r>
          </a:p>
        </p:txBody>
      </p:sp>
      <p:pic>
        <p:nvPicPr>
          <p:cNvPr id="1369" name="スクリーンショット 2019-04-25 17.52.21.png" descr="スクリーンショット 2019-04-25 17.52.21.png"/>
          <p:cNvPicPr>
            <a:picLocks noChangeAspect="1"/>
          </p:cNvPicPr>
          <p:nvPr/>
        </p:nvPicPr>
        <p:blipFill>
          <a:blip r:embed="rId3"/>
          <a:stretch>
            <a:fillRect/>
          </a:stretch>
        </p:blipFill>
        <p:spPr>
          <a:xfrm>
            <a:off x="908107" y="4820158"/>
            <a:ext cx="9867786" cy="4133342"/>
          </a:xfrm>
          <a:prstGeom prst="rect">
            <a:avLst/>
          </a:prstGeom>
          <a:ln w="12700">
            <a:miter lim="400000"/>
          </a:ln>
        </p:spPr>
      </p:pic>
      <p:sp>
        <p:nvSpPr>
          <p:cNvPr id="1370" name="採用！"/>
          <p:cNvSpPr txBox="1"/>
          <p:nvPr/>
        </p:nvSpPr>
        <p:spPr>
          <a:xfrm>
            <a:off x="10801349" y="5499100"/>
            <a:ext cx="1714501"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solidFill>
                  <a:schemeClr val="accent5">
                    <a:hueOff val="-82419"/>
                    <a:satOff val="-9513"/>
                    <a:lumOff val="-16343"/>
                  </a:schemeClr>
                </a:solidFill>
              </a:defRPr>
            </a:lvl1pPr>
          </a:lstStyle>
          <a:p>
            <a:r>
              <a:t>採用！</a:t>
            </a:r>
          </a:p>
        </p:txBody>
      </p:sp>
      <p:sp>
        <p:nvSpPr>
          <p:cNvPr id="137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145</a:t>
            </a:fld>
            <a:endParaRPr/>
          </a:p>
        </p:txBody>
      </p:sp>
      <p:sp>
        <p:nvSpPr>
          <p:cNvPr id="1372" name="ブロックチェーンの選択"/>
          <p:cNvSpPr txBox="1"/>
          <p:nvPr/>
        </p:nvSpPr>
        <p:spPr>
          <a:xfrm>
            <a:off x="2277110" y="937086"/>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ブロックチェーンの選択</a:t>
            </a:r>
          </a:p>
        </p:txBody>
      </p:sp>
      <p:sp>
        <p:nvSpPr>
          <p:cNvPr id="1373" name="6.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6.4.1</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146</a:t>
            </a:fld>
            <a:endParaRPr/>
          </a:p>
        </p:txBody>
      </p:sp>
      <p:sp>
        <p:nvSpPr>
          <p:cNvPr id="1378" name="承認数"/>
          <p:cNvSpPr txBox="1"/>
          <p:nvPr/>
        </p:nvSpPr>
        <p:spPr>
          <a:xfrm>
            <a:off x="5302250" y="763177"/>
            <a:ext cx="2400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承認数</a:t>
            </a:r>
          </a:p>
        </p:txBody>
      </p:sp>
      <p:sp>
        <p:nvSpPr>
          <p:cNvPr id="1379" name="トランザクションがブロックに含まれることを…"/>
          <p:cNvSpPr txBox="1"/>
          <p:nvPr/>
        </p:nvSpPr>
        <p:spPr>
          <a:xfrm>
            <a:off x="620274" y="2748267"/>
            <a:ext cx="11764252" cy="147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300"/>
            </a:pPr>
            <a:r>
              <a:t>トランザクションがブロックに含まれることを</a:t>
            </a:r>
          </a:p>
          <a:p>
            <a:pPr>
              <a:defRPr sz="4300"/>
            </a:pPr>
            <a:r>
              <a:t>トランザクションが承認されたという</a:t>
            </a:r>
          </a:p>
        </p:txBody>
      </p:sp>
      <p:sp>
        <p:nvSpPr>
          <p:cNvPr id="1380" name="線"/>
          <p:cNvSpPr/>
          <p:nvPr/>
        </p:nvSpPr>
        <p:spPr>
          <a:xfrm>
            <a:off x="-506245" y="7674268"/>
            <a:ext cx="1241209"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81" name="線"/>
          <p:cNvSpPr/>
          <p:nvPr/>
        </p:nvSpPr>
        <p:spPr>
          <a:xfrm>
            <a:off x="2209800" y="7674268"/>
            <a:ext cx="1241209"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82" name="線"/>
          <p:cNvSpPr/>
          <p:nvPr/>
        </p:nvSpPr>
        <p:spPr>
          <a:xfrm>
            <a:off x="4762694" y="7674268"/>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83" name="線"/>
          <p:cNvSpPr/>
          <p:nvPr/>
        </p:nvSpPr>
        <p:spPr>
          <a:xfrm>
            <a:off x="7150294" y="7674268"/>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84" name="線"/>
          <p:cNvSpPr/>
          <p:nvPr/>
        </p:nvSpPr>
        <p:spPr>
          <a:xfrm>
            <a:off x="9553791" y="7674268"/>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385" name="角丸四角形"/>
          <p:cNvSpPr/>
          <p:nvPr/>
        </p:nvSpPr>
        <p:spPr>
          <a:xfrm>
            <a:off x="707852" y="7059854"/>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86" name="５承認"/>
          <p:cNvSpPr txBox="1"/>
          <p:nvPr/>
        </p:nvSpPr>
        <p:spPr>
          <a:xfrm>
            <a:off x="1060450" y="7420269"/>
            <a:ext cx="13335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５承認</a:t>
            </a:r>
          </a:p>
        </p:txBody>
      </p:sp>
      <p:sp>
        <p:nvSpPr>
          <p:cNvPr id="1387" name="角丸四角形"/>
          <p:cNvSpPr/>
          <p:nvPr/>
        </p:nvSpPr>
        <p:spPr>
          <a:xfrm>
            <a:off x="3095452" y="7059854"/>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88" name="4承認"/>
          <p:cNvSpPr txBox="1"/>
          <p:nvPr/>
        </p:nvSpPr>
        <p:spPr>
          <a:xfrm>
            <a:off x="3506571" y="7420269"/>
            <a:ext cx="121645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4承認</a:t>
            </a:r>
          </a:p>
        </p:txBody>
      </p:sp>
      <p:sp>
        <p:nvSpPr>
          <p:cNvPr id="1389" name="角丸四角形"/>
          <p:cNvSpPr/>
          <p:nvPr/>
        </p:nvSpPr>
        <p:spPr>
          <a:xfrm>
            <a:off x="5483052" y="7059854"/>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90" name="3承認"/>
          <p:cNvSpPr txBox="1"/>
          <p:nvPr/>
        </p:nvSpPr>
        <p:spPr>
          <a:xfrm>
            <a:off x="5894171" y="7420269"/>
            <a:ext cx="121645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3承認</a:t>
            </a:r>
          </a:p>
        </p:txBody>
      </p:sp>
      <p:sp>
        <p:nvSpPr>
          <p:cNvPr id="1391" name="角丸四角形"/>
          <p:cNvSpPr/>
          <p:nvPr/>
        </p:nvSpPr>
        <p:spPr>
          <a:xfrm>
            <a:off x="7870652" y="7059854"/>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92" name="2承認"/>
          <p:cNvSpPr txBox="1"/>
          <p:nvPr/>
        </p:nvSpPr>
        <p:spPr>
          <a:xfrm>
            <a:off x="8281771" y="7420269"/>
            <a:ext cx="121645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2承認</a:t>
            </a:r>
          </a:p>
        </p:txBody>
      </p:sp>
      <p:sp>
        <p:nvSpPr>
          <p:cNvPr id="1393" name="角丸四角形"/>
          <p:cNvSpPr/>
          <p:nvPr/>
        </p:nvSpPr>
        <p:spPr>
          <a:xfrm>
            <a:off x="10258252" y="7059854"/>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394" name="1承認"/>
          <p:cNvSpPr txBox="1"/>
          <p:nvPr/>
        </p:nvSpPr>
        <p:spPr>
          <a:xfrm>
            <a:off x="10669371" y="7420269"/>
            <a:ext cx="121645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1承認</a:t>
            </a:r>
          </a:p>
        </p:txBody>
      </p:sp>
      <p:sp>
        <p:nvSpPr>
          <p:cNvPr id="1395" name="特定のブロックに注目した時、…"/>
          <p:cNvSpPr txBox="1"/>
          <p:nvPr/>
        </p:nvSpPr>
        <p:spPr>
          <a:xfrm>
            <a:off x="199263" y="4871038"/>
            <a:ext cx="12606275"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a:pPr>
            <a:r>
              <a:t>特定のブロックに注目した時、</a:t>
            </a:r>
          </a:p>
          <a:p>
            <a:pPr>
              <a:defRPr sz="3400"/>
            </a:pPr>
            <a:r>
              <a:t>自身も含め新しい方に繋がっているブロックの数を承認数という</a:t>
            </a:r>
          </a:p>
        </p:txBody>
      </p:sp>
      <p:sp>
        <p:nvSpPr>
          <p:cNvPr id="1396" name="New"/>
          <p:cNvSpPr txBox="1"/>
          <p:nvPr/>
        </p:nvSpPr>
        <p:spPr>
          <a:xfrm>
            <a:off x="9945111" y="8569325"/>
            <a:ext cx="1726439"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solidFill>
                  <a:schemeClr val="accent5">
                    <a:hueOff val="-82419"/>
                    <a:satOff val="-9513"/>
                    <a:lumOff val="-16343"/>
                  </a:schemeClr>
                </a:solidFill>
              </a:defRPr>
            </a:lvl1pPr>
          </a:lstStyle>
          <a:p>
            <a:r>
              <a:t>New</a:t>
            </a:r>
          </a:p>
        </p:txBody>
      </p:sp>
      <p:sp>
        <p:nvSpPr>
          <p:cNvPr id="1397" name="Old"/>
          <p:cNvSpPr txBox="1"/>
          <p:nvPr/>
        </p:nvSpPr>
        <p:spPr>
          <a:xfrm>
            <a:off x="1670139" y="8569325"/>
            <a:ext cx="1382777"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solidFill>
                  <a:schemeClr val="accent5">
                    <a:hueOff val="-82419"/>
                    <a:satOff val="-9513"/>
                    <a:lumOff val="-16343"/>
                  </a:schemeClr>
                </a:solidFill>
              </a:defRPr>
            </a:lvl1pPr>
          </a:lstStyle>
          <a:p>
            <a:r>
              <a:t>Old</a:t>
            </a:r>
          </a:p>
        </p:txBody>
      </p:sp>
      <p:sp>
        <p:nvSpPr>
          <p:cNvPr id="1398" name="6.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6.4.1</a:t>
            </a: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改ざん目的の分岐"/>
          <p:cNvSpPr txBox="1"/>
          <p:nvPr/>
        </p:nvSpPr>
        <p:spPr>
          <a:xfrm>
            <a:off x="3408679" y="955442"/>
            <a:ext cx="618744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改ざん目的の分岐</a:t>
            </a:r>
          </a:p>
        </p:txBody>
      </p:sp>
      <p:sp>
        <p:nvSpPr>
          <p:cNvPr id="1403" name="線"/>
          <p:cNvSpPr/>
          <p:nvPr/>
        </p:nvSpPr>
        <p:spPr>
          <a:xfrm>
            <a:off x="3965629" y="3212604"/>
            <a:ext cx="1062850"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04" name="線"/>
          <p:cNvSpPr/>
          <p:nvPr/>
        </p:nvSpPr>
        <p:spPr>
          <a:xfrm>
            <a:off x="6878347" y="3212604"/>
            <a:ext cx="1212247"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pic>
        <p:nvPicPr>
          <p:cNvPr id="1405" name="computer_hacker_black1.png" descr="computer_hacker_black1.png"/>
          <p:cNvPicPr>
            <a:picLocks noChangeAspect="1"/>
          </p:cNvPicPr>
          <p:nvPr/>
        </p:nvPicPr>
        <p:blipFill>
          <a:blip r:embed="rId3"/>
          <a:stretch>
            <a:fillRect/>
          </a:stretch>
        </p:blipFill>
        <p:spPr>
          <a:xfrm>
            <a:off x="1088435" y="6463260"/>
            <a:ext cx="2286001" cy="2286001"/>
          </a:xfrm>
          <a:prstGeom prst="rect">
            <a:avLst/>
          </a:prstGeom>
          <a:ln w="12700">
            <a:miter lim="400000"/>
          </a:ln>
        </p:spPr>
      </p:pic>
      <p:sp>
        <p:nvSpPr>
          <p:cNvPr id="1406" name="線"/>
          <p:cNvSpPr/>
          <p:nvPr/>
        </p:nvSpPr>
        <p:spPr>
          <a:xfrm>
            <a:off x="3965629" y="3212604"/>
            <a:ext cx="1062850" cy="1983047"/>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07" name="線"/>
          <p:cNvSpPr/>
          <p:nvPr/>
        </p:nvSpPr>
        <p:spPr>
          <a:xfrm flipV="1">
            <a:off x="2802702" y="4004228"/>
            <a:ext cx="1994691" cy="2245359"/>
          </a:xfrm>
          <a:prstGeom prst="line">
            <a:avLst/>
          </a:prstGeom>
          <a:ln w="1143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08" name="このブロックに記録されている取引をなかったことにしたい"/>
          <p:cNvSpPr/>
          <p:nvPr/>
        </p:nvSpPr>
        <p:spPr>
          <a:xfrm>
            <a:off x="3083435" y="6074980"/>
            <a:ext cx="9632227" cy="1752979"/>
          </a:xfrm>
          <a:prstGeom prst="wedgeEllipseCallout">
            <a:avLst>
              <a:gd name="adj1" fmla="val -49883"/>
              <a:gd name="adj2" fmla="val 60263"/>
            </a:avLst>
          </a:prstGeom>
          <a:solidFill>
            <a:srgbClr val="531B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900">
                <a:solidFill>
                  <a:srgbClr val="FFFFFF"/>
                </a:solidFill>
              </a:defRPr>
            </a:lvl1pPr>
          </a:lstStyle>
          <a:p>
            <a:r>
              <a:t>このブロックに記録されている取引をなかったことにしたい</a:t>
            </a:r>
          </a:p>
        </p:txBody>
      </p:sp>
      <p:sp>
        <p:nvSpPr>
          <p:cNvPr id="1409" name="角丸四角形"/>
          <p:cNvSpPr/>
          <p:nvPr/>
        </p:nvSpPr>
        <p:spPr>
          <a:xfrm>
            <a:off x="1973535" y="2598189"/>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410" name="ブロック"/>
          <p:cNvSpPr txBox="1"/>
          <p:nvPr/>
        </p:nvSpPr>
        <p:spPr>
          <a:xfrm>
            <a:off x="2122933" y="2958604"/>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11" name="角丸四角形"/>
          <p:cNvSpPr/>
          <p:nvPr/>
        </p:nvSpPr>
        <p:spPr>
          <a:xfrm>
            <a:off x="4934064" y="2649731"/>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412" name="ブロック"/>
          <p:cNvSpPr txBox="1"/>
          <p:nvPr/>
        </p:nvSpPr>
        <p:spPr>
          <a:xfrm>
            <a:off x="5083462" y="3010146"/>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13" name="角丸四角形"/>
          <p:cNvSpPr/>
          <p:nvPr/>
        </p:nvSpPr>
        <p:spPr>
          <a:xfrm>
            <a:off x="7996180" y="2598189"/>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414" name="ブロック"/>
          <p:cNvSpPr txBox="1"/>
          <p:nvPr/>
        </p:nvSpPr>
        <p:spPr>
          <a:xfrm>
            <a:off x="8145577" y="2958604"/>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15" name="角丸四角形"/>
          <p:cNvSpPr/>
          <p:nvPr/>
        </p:nvSpPr>
        <p:spPr>
          <a:xfrm>
            <a:off x="4934064" y="4513888"/>
            <a:ext cx="2038696" cy="1228830"/>
          </a:xfrm>
          <a:prstGeom prst="roundRect">
            <a:avLst>
              <a:gd name="adj" fmla="val 16116"/>
            </a:avLst>
          </a:prstGeom>
          <a:solidFill>
            <a:srgbClr val="FF2600"/>
          </a:solidFill>
          <a:ln w="12700">
            <a:miter lim="400000"/>
          </a:ln>
        </p:spPr>
        <p:txBody>
          <a:bodyPr lIns="50800" tIns="50800" rIns="50800" bIns="50800" anchor="ctr"/>
          <a:lstStyle/>
          <a:p>
            <a:pPr>
              <a:defRPr sz="3300">
                <a:solidFill>
                  <a:srgbClr val="FF2600"/>
                </a:solidFill>
                <a:latin typeface="+mn-lt"/>
                <a:ea typeface="+mn-ea"/>
                <a:cs typeface="+mn-cs"/>
                <a:sym typeface="ヒラギノ角ゴ ProN W3"/>
              </a:defRPr>
            </a:pPr>
            <a:endParaRPr/>
          </a:p>
        </p:txBody>
      </p:sp>
      <p:sp>
        <p:nvSpPr>
          <p:cNvPr id="1416" name="ブロック"/>
          <p:cNvSpPr txBox="1"/>
          <p:nvPr/>
        </p:nvSpPr>
        <p:spPr>
          <a:xfrm>
            <a:off x="5083462" y="4874303"/>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1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147</a:t>
            </a:fld>
            <a:endParaRPr/>
          </a:p>
        </p:txBody>
      </p:sp>
      <p:sp>
        <p:nvSpPr>
          <p:cNvPr id="1418" name="6.4.1"/>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a:t>
            </a:r>
            <a:r>
              <a:rPr lang="en-US" altLang="ja-JP"/>
              <a:t>2</a:t>
            </a:r>
            <a:endParaRP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改ざん目的の分岐"/>
          <p:cNvSpPr txBox="1"/>
          <p:nvPr/>
        </p:nvSpPr>
        <p:spPr>
          <a:xfrm>
            <a:off x="3408679" y="1010393"/>
            <a:ext cx="6187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改ざん目的の分岐</a:t>
            </a:r>
          </a:p>
        </p:txBody>
      </p:sp>
      <p:sp>
        <p:nvSpPr>
          <p:cNvPr id="1423" name="線"/>
          <p:cNvSpPr/>
          <p:nvPr/>
        </p:nvSpPr>
        <p:spPr>
          <a:xfrm>
            <a:off x="3434583" y="3065514"/>
            <a:ext cx="1062850"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24" name="線"/>
          <p:cNvSpPr/>
          <p:nvPr/>
        </p:nvSpPr>
        <p:spPr>
          <a:xfrm>
            <a:off x="6347301" y="3065514"/>
            <a:ext cx="1212246"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pic>
        <p:nvPicPr>
          <p:cNvPr id="1425" name="computer_hacker_black1.png" descr="computer_hacker_black1.png"/>
          <p:cNvPicPr>
            <a:picLocks noChangeAspect="1"/>
          </p:cNvPicPr>
          <p:nvPr/>
        </p:nvPicPr>
        <p:blipFill>
          <a:blip r:embed="rId3"/>
          <a:stretch>
            <a:fillRect/>
          </a:stretch>
        </p:blipFill>
        <p:spPr>
          <a:xfrm>
            <a:off x="438856" y="6919378"/>
            <a:ext cx="2286001" cy="2286001"/>
          </a:xfrm>
          <a:prstGeom prst="rect">
            <a:avLst/>
          </a:prstGeom>
          <a:ln w="12700">
            <a:miter lim="400000"/>
          </a:ln>
        </p:spPr>
      </p:pic>
      <p:sp>
        <p:nvSpPr>
          <p:cNvPr id="1426" name="線"/>
          <p:cNvSpPr/>
          <p:nvPr/>
        </p:nvSpPr>
        <p:spPr>
          <a:xfrm>
            <a:off x="3434583" y="3065515"/>
            <a:ext cx="1062850" cy="1983047"/>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27" name="チェーンの切り替えに成功！！"/>
          <p:cNvSpPr/>
          <p:nvPr/>
        </p:nvSpPr>
        <p:spPr>
          <a:xfrm>
            <a:off x="2658779" y="6317663"/>
            <a:ext cx="9632226" cy="1752980"/>
          </a:xfrm>
          <a:prstGeom prst="wedgeEllipseCallout">
            <a:avLst>
              <a:gd name="adj1" fmla="val -49883"/>
              <a:gd name="adj2" fmla="val 60263"/>
            </a:avLst>
          </a:prstGeom>
          <a:solidFill>
            <a:srgbClr val="531B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900">
                <a:solidFill>
                  <a:srgbClr val="FFFFFF"/>
                </a:solidFill>
              </a:defRPr>
            </a:lvl1pPr>
          </a:lstStyle>
          <a:p>
            <a:r>
              <a:t>チェーンの切り替えに成功！！</a:t>
            </a:r>
          </a:p>
        </p:txBody>
      </p:sp>
      <p:sp>
        <p:nvSpPr>
          <p:cNvPr id="1428" name="角丸四角形"/>
          <p:cNvSpPr/>
          <p:nvPr/>
        </p:nvSpPr>
        <p:spPr>
          <a:xfrm>
            <a:off x="1442489" y="2451100"/>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429" name="ブロック"/>
          <p:cNvSpPr txBox="1"/>
          <p:nvPr/>
        </p:nvSpPr>
        <p:spPr>
          <a:xfrm>
            <a:off x="1591887" y="2811515"/>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30" name="角丸四角形"/>
          <p:cNvSpPr/>
          <p:nvPr/>
        </p:nvSpPr>
        <p:spPr>
          <a:xfrm>
            <a:off x="4403018" y="2502642"/>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431" name="ブロック"/>
          <p:cNvSpPr txBox="1"/>
          <p:nvPr/>
        </p:nvSpPr>
        <p:spPr>
          <a:xfrm>
            <a:off x="4552416" y="2863057"/>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32" name="角丸四角形"/>
          <p:cNvSpPr/>
          <p:nvPr/>
        </p:nvSpPr>
        <p:spPr>
          <a:xfrm>
            <a:off x="7465134" y="2451100"/>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433" name="ブロック"/>
          <p:cNvSpPr txBox="1"/>
          <p:nvPr/>
        </p:nvSpPr>
        <p:spPr>
          <a:xfrm>
            <a:off x="7614531" y="2811515"/>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34" name="角丸四角形"/>
          <p:cNvSpPr/>
          <p:nvPr/>
        </p:nvSpPr>
        <p:spPr>
          <a:xfrm>
            <a:off x="4403018" y="4366798"/>
            <a:ext cx="2038696" cy="1228830"/>
          </a:xfrm>
          <a:prstGeom prst="roundRect">
            <a:avLst>
              <a:gd name="adj" fmla="val 16116"/>
            </a:avLst>
          </a:prstGeom>
          <a:solidFill>
            <a:srgbClr val="FF2600"/>
          </a:solidFill>
          <a:ln w="12700">
            <a:miter lim="400000"/>
          </a:ln>
        </p:spPr>
        <p:txBody>
          <a:bodyPr lIns="50800" tIns="50800" rIns="50800" bIns="50800" anchor="ctr"/>
          <a:lstStyle/>
          <a:p>
            <a:pPr>
              <a:defRPr sz="3300">
                <a:solidFill>
                  <a:srgbClr val="FF2600"/>
                </a:solidFill>
                <a:latin typeface="+mn-lt"/>
                <a:ea typeface="+mn-ea"/>
                <a:cs typeface="+mn-cs"/>
                <a:sym typeface="ヒラギノ角ゴ ProN W3"/>
              </a:defRPr>
            </a:pPr>
            <a:endParaRPr/>
          </a:p>
        </p:txBody>
      </p:sp>
      <p:sp>
        <p:nvSpPr>
          <p:cNvPr id="1435" name="ブロック"/>
          <p:cNvSpPr txBox="1"/>
          <p:nvPr/>
        </p:nvSpPr>
        <p:spPr>
          <a:xfrm>
            <a:off x="4552416" y="4727213"/>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36" name="角丸四角形"/>
          <p:cNvSpPr/>
          <p:nvPr/>
        </p:nvSpPr>
        <p:spPr>
          <a:xfrm>
            <a:off x="7465134" y="4384381"/>
            <a:ext cx="2038696" cy="1228831"/>
          </a:xfrm>
          <a:prstGeom prst="roundRect">
            <a:avLst>
              <a:gd name="adj" fmla="val 16116"/>
            </a:avLst>
          </a:prstGeom>
          <a:solidFill>
            <a:srgbClr val="FF2600"/>
          </a:solidFill>
          <a:ln w="12700">
            <a:miter lim="400000"/>
          </a:ln>
        </p:spPr>
        <p:txBody>
          <a:bodyPr lIns="50800" tIns="50800" rIns="50800" bIns="50800" anchor="ctr"/>
          <a:lstStyle/>
          <a:p>
            <a:pPr>
              <a:defRPr sz="3300">
                <a:solidFill>
                  <a:srgbClr val="FF2600"/>
                </a:solidFill>
                <a:latin typeface="+mn-lt"/>
                <a:ea typeface="+mn-ea"/>
                <a:cs typeface="+mn-cs"/>
                <a:sym typeface="ヒラギノ角ゴ ProN W3"/>
              </a:defRPr>
            </a:pPr>
            <a:endParaRPr/>
          </a:p>
        </p:txBody>
      </p:sp>
      <p:sp>
        <p:nvSpPr>
          <p:cNvPr id="1437" name="ブロック"/>
          <p:cNvSpPr txBox="1"/>
          <p:nvPr/>
        </p:nvSpPr>
        <p:spPr>
          <a:xfrm>
            <a:off x="7614532" y="4744796"/>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38" name="角丸四角形"/>
          <p:cNvSpPr/>
          <p:nvPr/>
        </p:nvSpPr>
        <p:spPr>
          <a:xfrm>
            <a:off x="10527248" y="4384381"/>
            <a:ext cx="2038697" cy="1228831"/>
          </a:xfrm>
          <a:prstGeom prst="roundRect">
            <a:avLst>
              <a:gd name="adj" fmla="val 16116"/>
            </a:avLst>
          </a:prstGeom>
          <a:solidFill>
            <a:srgbClr val="FF2600"/>
          </a:solidFill>
          <a:ln w="12700">
            <a:miter lim="400000"/>
          </a:ln>
        </p:spPr>
        <p:txBody>
          <a:bodyPr lIns="50800" tIns="50800" rIns="50800" bIns="50800" anchor="ctr"/>
          <a:lstStyle/>
          <a:p>
            <a:pPr>
              <a:defRPr sz="3300">
                <a:solidFill>
                  <a:srgbClr val="FF2600"/>
                </a:solidFill>
                <a:latin typeface="+mn-lt"/>
                <a:ea typeface="+mn-ea"/>
                <a:cs typeface="+mn-cs"/>
                <a:sym typeface="ヒラギノ角ゴ ProN W3"/>
              </a:defRPr>
            </a:pPr>
            <a:endParaRPr/>
          </a:p>
        </p:txBody>
      </p:sp>
      <p:sp>
        <p:nvSpPr>
          <p:cNvPr id="1439" name="ブロック"/>
          <p:cNvSpPr txBox="1"/>
          <p:nvPr/>
        </p:nvSpPr>
        <p:spPr>
          <a:xfrm>
            <a:off x="10676646" y="4727213"/>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440" name="線"/>
          <p:cNvSpPr/>
          <p:nvPr/>
        </p:nvSpPr>
        <p:spPr>
          <a:xfrm>
            <a:off x="6421999" y="4998796"/>
            <a:ext cx="1062850"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41" name="線"/>
          <p:cNvSpPr/>
          <p:nvPr/>
        </p:nvSpPr>
        <p:spPr>
          <a:xfrm>
            <a:off x="9484114" y="4998796"/>
            <a:ext cx="1062850"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42"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148</a:t>
            </a:fld>
            <a:endParaRPr/>
          </a:p>
        </p:txBody>
      </p:sp>
      <p:sp>
        <p:nvSpPr>
          <p:cNvPr id="1443" name="6.4.1"/>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a:t>
            </a:r>
            <a:r>
              <a:rPr lang="en-US" altLang="ja-JP"/>
              <a:t>.2</a:t>
            </a:r>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149</a:t>
            </a:fld>
            <a:endParaRPr/>
          </a:p>
        </p:txBody>
      </p:sp>
      <p:sp>
        <p:nvSpPr>
          <p:cNvPr id="1448" name="二重支払いを防ぐ方法"/>
          <p:cNvSpPr txBox="1"/>
          <p:nvPr/>
        </p:nvSpPr>
        <p:spPr>
          <a:xfrm>
            <a:off x="2635249" y="924661"/>
            <a:ext cx="773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二重支払いを防ぐ方法</a:t>
            </a:r>
          </a:p>
        </p:txBody>
      </p:sp>
      <p:sp>
        <p:nvSpPr>
          <p:cNvPr id="1449" name="承認数をできるだけ増やす…"/>
          <p:cNvSpPr txBox="1"/>
          <p:nvPr/>
        </p:nvSpPr>
        <p:spPr>
          <a:xfrm>
            <a:off x="110490" y="4333875"/>
            <a:ext cx="12783821" cy="156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000"/>
            </a:pPr>
            <a:r>
              <a:t>承認数をできるだけ増やす</a:t>
            </a:r>
          </a:p>
          <a:p>
            <a:pPr>
              <a:defRPr sz="4000"/>
            </a:pPr>
            <a:r>
              <a:t>→分岐したチェーンが追いつく確率をできるだけ下げる</a:t>
            </a:r>
          </a:p>
        </p:txBody>
      </p:sp>
      <p:sp>
        <p:nvSpPr>
          <p:cNvPr id="1450" name="6.4.1"/>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a:t>
            </a:r>
            <a:r>
              <a:rPr lang="en-US" altLang="ja-JP"/>
              <a:t>2</a:t>
            </a: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
        <p:nvSpPr>
          <p:cNvPr id="247" name="パブリックブロックチェーン"/>
          <p:cNvSpPr txBox="1"/>
          <p:nvPr/>
        </p:nvSpPr>
        <p:spPr>
          <a:xfrm>
            <a:off x="1515109" y="819768"/>
            <a:ext cx="9974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パブリックブロックチェーン</a:t>
            </a:r>
          </a:p>
        </p:txBody>
      </p:sp>
      <p:sp>
        <p:nvSpPr>
          <p:cNvPr id="248" name="利点"/>
          <p:cNvSpPr txBox="1"/>
          <p:nvPr/>
        </p:nvSpPr>
        <p:spPr>
          <a:xfrm>
            <a:off x="5810249" y="2451099"/>
            <a:ext cx="13843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利点</a:t>
            </a:r>
          </a:p>
        </p:txBody>
      </p:sp>
      <p:sp>
        <p:nvSpPr>
          <p:cNvPr id="249" name="管理者の影響を受けない…"/>
          <p:cNvSpPr txBox="1"/>
          <p:nvPr/>
        </p:nvSpPr>
        <p:spPr>
          <a:xfrm>
            <a:off x="2894306" y="3587749"/>
            <a:ext cx="7216188"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625078" indent="-625078" algn="l">
              <a:buSzPct val="145000"/>
              <a:buChar char="•"/>
              <a:defRPr sz="4500"/>
            </a:pPr>
            <a:r>
              <a:t>管理者の影響を受けない</a:t>
            </a:r>
          </a:p>
          <a:p>
            <a:pPr marL="625078" indent="-625078" algn="l">
              <a:buSzPct val="145000"/>
              <a:buChar char="•"/>
              <a:defRPr sz="4500"/>
            </a:pPr>
            <a:r>
              <a:t>記録の改ざんが難しい</a:t>
            </a:r>
          </a:p>
        </p:txBody>
      </p:sp>
      <p:sp>
        <p:nvSpPr>
          <p:cNvPr id="250" name="課題点"/>
          <p:cNvSpPr txBox="1"/>
          <p:nvPr/>
        </p:nvSpPr>
        <p:spPr>
          <a:xfrm>
            <a:off x="5492749" y="5873749"/>
            <a:ext cx="20193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課題点</a:t>
            </a:r>
          </a:p>
        </p:txBody>
      </p:sp>
      <p:sp>
        <p:nvSpPr>
          <p:cNvPr id="251" name="仕様の変更が難しい…"/>
          <p:cNvSpPr txBox="1"/>
          <p:nvPr/>
        </p:nvSpPr>
        <p:spPr>
          <a:xfrm>
            <a:off x="3557917" y="7035180"/>
            <a:ext cx="5888966"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33375" indent="-333375">
              <a:buSzPct val="145000"/>
              <a:buChar char="•"/>
              <a:defRPr sz="4500"/>
            </a:pPr>
            <a:r>
              <a:t>仕様の変更が難しい</a:t>
            </a:r>
          </a:p>
          <a:p>
            <a:pPr marL="333375" indent="-333375">
              <a:buSzPct val="145000"/>
              <a:buChar char="•"/>
              <a:defRPr sz="4500"/>
            </a:pPr>
            <a:r>
              <a:t>処理に時間がかかる</a:t>
            </a:r>
          </a:p>
        </p:txBody>
      </p:sp>
      <p:sp>
        <p:nvSpPr>
          <p:cNvPr id="252" name="1.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1.3.1</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150</a:t>
            </a:fld>
            <a:endParaRPr/>
          </a:p>
        </p:txBody>
      </p:sp>
      <p:sp>
        <p:nvSpPr>
          <p:cNvPr id="1455" name="二重支払いを防ぐ方法"/>
          <p:cNvSpPr txBox="1"/>
          <p:nvPr/>
        </p:nvSpPr>
        <p:spPr>
          <a:xfrm>
            <a:off x="2635249" y="924661"/>
            <a:ext cx="773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二重支払いを防ぐ方法</a:t>
            </a:r>
          </a:p>
        </p:txBody>
      </p:sp>
      <p:pic>
        <p:nvPicPr>
          <p:cNvPr id="1456" name="cXf-Ktg5cd8Qr7rmEecuxHdOIa5siT2fHKFtpOBvqa7O7WxFbtBTgQ_v_7tHD8YFdxnH3vgn8YrLdCeqqMcpY79Eg7fjWQ9YiSv_sJEl4052YymKIBwJY5x7LBSWPsIukDOIO6ug.png" descr="cXf-Ktg5cd8Qr7rmEecuxHdOIa5siT2fHKFtpOBvqa7O7WxFbtBTgQ_v_7tHD8YFdxnH3vgn8YrLdCeqqMcpY79Eg7fjWQ9YiSv_sJEl4052YymKIBwJY5x7LBSWPsIukDOIO6ug.png"/>
          <p:cNvPicPr>
            <a:picLocks noChangeAspect="1"/>
          </p:cNvPicPr>
          <p:nvPr/>
        </p:nvPicPr>
        <p:blipFill>
          <a:blip r:embed="rId3"/>
          <a:stretch>
            <a:fillRect/>
          </a:stretch>
        </p:blipFill>
        <p:spPr>
          <a:xfrm>
            <a:off x="2257530" y="6770382"/>
            <a:ext cx="8877301" cy="2391324"/>
          </a:xfrm>
          <a:prstGeom prst="rect">
            <a:avLst/>
          </a:prstGeom>
          <a:ln w="12700">
            <a:miter lim="400000"/>
          </a:ln>
        </p:spPr>
      </p:pic>
      <p:pic>
        <p:nvPicPr>
          <p:cNvPr id="1457" name="vWczoIv_WtpAw0ycAgj9dWqCA8LQVuKxUt1zU7pMDdjXhR0nFHTnh-M5zdVdBu7sOiRXrzufsYNUuU7gz5_4xM8H3XQ0BAQ8HZp50KsgVK_SUsKcEPlsZlWsFOHhZv9N839SuNet.png" descr="vWczoIv_WtpAw0ycAgj9dWqCA8LQVuKxUt1zU7pMDdjXhR0nFHTnh-M5zdVdBu7sOiRXrzufsYNUuU7gz5_4xM8H3XQ0BAQ8HZp50KsgVK_SUsKcEPlsZlWsFOHhZv9N839SuNet.png"/>
          <p:cNvPicPr>
            <a:picLocks noChangeAspect="1"/>
          </p:cNvPicPr>
          <p:nvPr/>
        </p:nvPicPr>
        <p:blipFill>
          <a:blip r:embed="rId4"/>
          <a:stretch>
            <a:fillRect/>
          </a:stretch>
        </p:blipFill>
        <p:spPr>
          <a:xfrm>
            <a:off x="1616234" y="4711761"/>
            <a:ext cx="9772332" cy="1923928"/>
          </a:xfrm>
          <a:prstGeom prst="rect">
            <a:avLst/>
          </a:prstGeom>
          <a:ln w="12700">
            <a:miter lim="400000"/>
          </a:ln>
        </p:spPr>
      </p:pic>
      <p:sp>
        <p:nvSpPr>
          <p:cNvPr id="1458" name="最新のブロックから深い場所での分岐すると、…"/>
          <p:cNvSpPr txBox="1"/>
          <p:nvPr/>
        </p:nvSpPr>
        <p:spPr>
          <a:xfrm>
            <a:off x="1026667" y="2574353"/>
            <a:ext cx="10951465"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最新のブロックから深い場所での分岐すると、</a:t>
            </a:r>
          </a:p>
          <a:p>
            <a:pPr>
              <a:defRPr sz="4000"/>
            </a:pPr>
            <a:r>
              <a:t>追いつかなければならないブロック数が多く、</a:t>
            </a:r>
          </a:p>
          <a:p>
            <a:pPr>
              <a:defRPr sz="4000"/>
            </a:pPr>
            <a:r>
              <a:t>追いつくことが確率的に難しい</a:t>
            </a:r>
          </a:p>
        </p:txBody>
      </p:sp>
      <p:sp>
        <p:nvSpPr>
          <p:cNvPr id="1459" name="6.4.1"/>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a:t>
            </a:r>
            <a:r>
              <a:rPr lang="en-US" altLang="ja-JP"/>
              <a:t>2</a:t>
            </a:r>
            <a:endParaRP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 name="51%攻撃"/>
          <p:cNvSpPr txBox="1"/>
          <p:nvPr/>
        </p:nvSpPr>
        <p:spPr>
          <a:xfrm>
            <a:off x="4784471" y="1054100"/>
            <a:ext cx="343585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51%攻撃</a:t>
            </a:r>
          </a:p>
        </p:txBody>
      </p:sp>
      <p:sp>
        <p:nvSpPr>
          <p:cNvPr id="1464" name="大量の計算資源を投じて…"/>
          <p:cNvSpPr txBox="1"/>
          <p:nvPr/>
        </p:nvSpPr>
        <p:spPr>
          <a:xfrm>
            <a:off x="187325" y="3362334"/>
            <a:ext cx="12630151"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大量の計算資源を投じて</a:t>
            </a:r>
          </a:p>
          <a:p>
            <a:pPr>
              <a:defRPr sz="4500"/>
            </a:pPr>
            <a:r>
              <a:t>メインのブロックチェーンを切り替える攻撃手法</a:t>
            </a:r>
          </a:p>
        </p:txBody>
      </p:sp>
      <p:sp>
        <p:nvSpPr>
          <p:cNvPr id="1465" name="マイナー全体の計算力に対して、…"/>
          <p:cNvSpPr txBox="1"/>
          <p:nvPr/>
        </p:nvSpPr>
        <p:spPr>
          <a:xfrm>
            <a:off x="279457" y="5348187"/>
            <a:ext cx="12445887" cy="200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マイナー全体の計算力に対して、</a:t>
            </a:r>
          </a:p>
          <a:p>
            <a:pPr>
              <a:defRPr sz="3700"/>
            </a:pPr>
            <a:r>
              <a:t>悪意を持ったマイナーの計算力が高い割合を占めた場合に</a:t>
            </a:r>
          </a:p>
          <a:p>
            <a:pPr>
              <a:defRPr sz="3700"/>
            </a:pPr>
            <a:r>
              <a:t>発生する可能性がある</a:t>
            </a:r>
          </a:p>
        </p:txBody>
      </p:sp>
      <p:sp>
        <p:nvSpPr>
          <p:cNvPr id="1466"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151</a:t>
            </a:fld>
            <a:endParaRPr/>
          </a:p>
        </p:txBody>
      </p:sp>
      <p:sp>
        <p:nvSpPr>
          <p:cNvPr id="1467" name="6.4.1"/>
          <p:cNvSpPr txBox="1"/>
          <p:nvPr/>
        </p:nvSpPr>
        <p:spPr>
          <a:xfrm>
            <a:off x="419572" y="204305"/>
            <a:ext cx="869581"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6.4</a:t>
            </a:r>
            <a:r>
              <a:rPr lang="en-US" altLang="ja-JP"/>
              <a:t>.3</a:t>
            </a:r>
            <a:endParaRP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152</a:t>
            </a:fld>
            <a:endParaRPr/>
          </a:p>
        </p:txBody>
      </p:sp>
      <p:sp>
        <p:nvSpPr>
          <p:cNvPr id="1472" name="51%攻撃"/>
          <p:cNvSpPr txBox="1"/>
          <p:nvPr/>
        </p:nvSpPr>
        <p:spPr>
          <a:xfrm>
            <a:off x="4784471" y="1054100"/>
            <a:ext cx="343585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51%攻撃</a:t>
            </a:r>
          </a:p>
        </p:txBody>
      </p:sp>
      <p:sp>
        <p:nvSpPr>
          <p:cNvPr id="1473" name="51%攻撃でできること"/>
          <p:cNvSpPr txBox="1"/>
          <p:nvPr/>
        </p:nvSpPr>
        <p:spPr>
          <a:xfrm>
            <a:off x="3156267" y="2666687"/>
            <a:ext cx="6692266"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51%攻撃でできること</a:t>
            </a:r>
          </a:p>
        </p:txBody>
      </p:sp>
      <p:sp>
        <p:nvSpPr>
          <p:cNvPr id="1474" name="自分が保有していた通貨を再度使うこと…"/>
          <p:cNvSpPr txBox="1"/>
          <p:nvPr/>
        </p:nvSpPr>
        <p:spPr>
          <a:xfrm>
            <a:off x="1666239" y="3799928"/>
            <a:ext cx="9672321"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自分が保有していた通貨を再度使うこと</a:t>
            </a:r>
          </a:p>
          <a:p>
            <a:pPr marL="228600" indent="-228600" algn="l">
              <a:buSzPct val="100000"/>
              <a:buChar char="•"/>
              <a:defRPr sz="4000"/>
            </a:pPr>
            <a:r>
              <a:t>マイニングを独占すること</a:t>
            </a:r>
          </a:p>
        </p:txBody>
      </p:sp>
      <p:sp>
        <p:nvSpPr>
          <p:cNvPr id="1475" name="51%攻撃でできないこと"/>
          <p:cNvSpPr txBox="1"/>
          <p:nvPr/>
        </p:nvSpPr>
        <p:spPr>
          <a:xfrm>
            <a:off x="2838767" y="5975193"/>
            <a:ext cx="7327266"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51%攻撃でできないこと</a:t>
            </a:r>
          </a:p>
        </p:txBody>
      </p:sp>
      <p:sp>
        <p:nvSpPr>
          <p:cNvPr id="1476" name="他人の通貨を盗むこと…"/>
          <p:cNvSpPr txBox="1"/>
          <p:nvPr/>
        </p:nvSpPr>
        <p:spPr>
          <a:xfrm>
            <a:off x="3008122" y="7053755"/>
            <a:ext cx="6988557"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他人の通貨を盗むこと</a:t>
            </a:r>
          </a:p>
          <a:p>
            <a:pPr marL="228600" indent="-228600" algn="l">
              <a:buSzPct val="100000"/>
              <a:buChar char="•"/>
              <a:defRPr sz="4000"/>
            </a:pPr>
            <a:r>
              <a:t>通貨を無尽蔵に発行すること</a:t>
            </a:r>
          </a:p>
        </p:txBody>
      </p:sp>
      <p:sp>
        <p:nvSpPr>
          <p:cNvPr id="1477" name="6.4.1"/>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6.4.</a:t>
            </a:r>
            <a:r>
              <a:rPr lang="en-US" altLang="ja-JP"/>
              <a:t>3</a:t>
            </a:r>
            <a:endParaRP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153</a:t>
            </a:fld>
            <a:endParaRPr/>
          </a:p>
        </p:txBody>
      </p:sp>
      <p:sp>
        <p:nvSpPr>
          <p:cNvPr id="1482" name="7. ブロックチェーンの課題"/>
          <p:cNvSpPr txBox="1"/>
          <p:nvPr/>
        </p:nvSpPr>
        <p:spPr>
          <a:xfrm>
            <a:off x="1776095" y="4445000"/>
            <a:ext cx="94526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7. ブロックチェーンの課題</a:t>
            </a: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ブロックチェーンのトリレンマ"/>
          <p:cNvSpPr txBox="1"/>
          <p:nvPr/>
        </p:nvSpPr>
        <p:spPr>
          <a:xfrm>
            <a:off x="1149349" y="850900"/>
            <a:ext cx="107061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ブロックチェーンのトリレンマ</a:t>
            </a:r>
          </a:p>
        </p:txBody>
      </p:sp>
      <p:sp>
        <p:nvSpPr>
          <p:cNvPr id="1485" name="線"/>
          <p:cNvSpPr/>
          <p:nvPr/>
        </p:nvSpPr>
        <p:spPr>
          <a:xfrm flipV="1">
            <a:off x="3835259" y="3144413"/>
            <a:ext cx="2680082" cy="4640615"/>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86" name="線"/>
          <p:cNvSpPr/>
          <p:nvPr/>
        </p:nvSpPr>
        <p:spPr>
          <a:xfrm flipH="1" flipV="1">
            <a:off x="6489559" y="3144413"/>
            <a:ext cx="2680081" cy="4640615"/>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87" name="線"/>
          <p:cNvSpPr/>
          <p:nvPr/>
        </p:nvSpPr>
        <p:spPr>
          <a:xfrm>
            <a:off x="3822934" y="7788820"/>
            <a:ext cx="5358932"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88" name="Scalability"/>
          <p:cNvSpPr txBox="1"/>
          <p:nvPr/>
        </p:nvSpPr>
        <p:spPr>
          <a:xfrm>
            <a:off x="4781042" y="2324100"/>
            <a:ext cx="3442717"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FF2600"/>
                </a:solidFill>
              </a:defRPr>
            </a:lvl1pPr>
          </a:lstStyle>
          <a:p>
            <a:r>
              <a:t>Scalability</a:t>
            </a:r>
          </a:p>
        </p:txBody>
      </p:sp>
      <p:sp>
        <p:nvSpPr>
          <p:cNvPr id="1489" name="Security"/>
          <p:cNvSpPr txBox="1"/>
          <p:nvPr/>
        </p:nvSpPr>
        <p:spPr>
          <a:xfrm>
            <a:off x="1566246" y="8369300"/>
            <a:ext cx="2842261"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0433FF"/>
                </a:solidFill>
              </a:defRPr>
            </a:lvl1pPr>
          </a:lstStyle>
          <a:p>
            <a:r>
              <a:t>Security</a:t>
            </a:r>
          </a:p>
        </p:txBody>
      </p:sp>
      <p:sp>
        <p:nvSpPr>
          <p:cNvPr id="1490" name="Decentralization"/>
          <p:cNvSpPr txBox="1"/>
          <p:nvPr/>
        </p:nvSpPr>
        <p:spPr>
          <a:xfrm>
            <a:off x="7052088" y="8369300"/>
            <a:ext cx="5419650"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solidFill>
                  <a:srgbClr val="008F00"/>
                </a:solidFill>
              </a:defRPr>
            </a:lvl1pPr>
          </a:lstStyle>
          <a:p>
            <a:r>
              <a:t>Decentralization</a:t>
            </a:r>
          </a:p>
        </p:txBody>
      </p:sp>
      <p:sp>
        <p:nvSpPr>
          <p:cNvPr id="1491" name="楕円"/>
          <p:cNvSpPr/>
          <p:nvPr/>
        </p:nvSpPr>
        <p:spPr>
          <a:xfrm>
            <a:off x="6243286" y="3038201"/>
            <a:ext cx="518228" cy="495300"/>
          </a:xfrm>
          <a:prstGeom prst="ellipse">
            <a:avLst/>
          </a:prstGeom>
          <a:solidFill>
            <a:schemeClr val="accent1">
              <a:hueOff val="114395"/>
              <a:lumOff val="-249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92" name="楕円"/>
          <p:cNvSpPr/>
          <p:nvPr/>
        </p:nvSpPr>
        <p:spPr>
          <a:xfrm>
            <a:off x="3624551" y="7541170"/>
            <a:ext cx="518228" cy="495300"/>
          </a:xfrm>
          <a:prstGeom prst="ellipse">
            <a:avLst/>
          </a:prstGeom>
          <a:solidFill>
            <a:schemeClr val="accent1">
              <a:hueOff val="114395"/>
              <a:lumOff val="-249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93" name="楕円"/>
          <p:cNvSpPr/>
          <p:nvPr/>
        </p:nvSpPr>
        <p:spPr>
          <a:xfrm>
            <a:off x="8868602" y="7541170"/>
            <a:ext cx="518229" cy="495300"/>
          </a:xfrm>
          <a:prstGeom prst="ellipse">
            <a:avLst/>
          </a:prstGeom>
          <a:solidFill>
            <a:schemeClr val="accent1">
              <a:hueOff val="114395"/>
              <a:lumOff val="-249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494"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154</a:t>
            </a:fld>
            <a:endParaRPr/>
          </a:p>
        </p:txBody>
      </p:sp>
      <p:sp>
        <p:nvSpPr>
          <p:cNvPr id="1495" name="7.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7.1.1</a:t>
            </a:r>
          </a:p>
        </p:txBody>
      </p:sp>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ブロックチェーンの種類"/>
          <p:cNvSpPr txBox="1"/>
          <p:nvPr/>
        </p:nvSpPr>
        <p:spPr>
          <a:xfrm>
            <a:off x="2277110" y="939800"/>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ブロックチェーンの種類</a:t>
            </a:r>
          </a:p>
        </p:txBody>
      </p:sp>
      <p:sp>
        <p:nvSpPr>
          <p:cNvPr id="1500" name="パブリックブロックチェーン…"/>
          <p:cNvSpPr txBox="1"/>
          <p:nvPr/>
        </p:nvSpPr>
        <p:spPr>
          <a:xfrm>
            <a:off x="3073908" y="2768600"/>
            <a:ext cx="6856985"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パブリックブロックチェーン</a:t>
            </a:r>
          </a:p>
          <a:p>
            <a:pPr>
              <a:defRPr sz="4000"/>
            </a:pPr>
            <a:r>
              <a:t>誰でも参加することができる</a:t>
            </a:r>
          </a:p>
        </p:txBody>
      </p:sp>
      <p:sp>
        <p:nvSpPr>
          <p:cNvPr id="1501" name="パーミッションドブロックチェーン…"/>
          <p:cNvSpPr txBox="1"/>
          <p:nvPr/>
        </p:nvSpPr>
        <p:spPr>
          <a:xfrm>
            <a:off x="2311908" y="5200650"/>
            <a:ext cx="8380985"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パーミッションドブロックチェーン</a:t>
            </a:r>
          </a:p>
          <a:p>
            <a:pPr>
              <a:defRPr sz="4000"/>
            </a:pPr>
            <a:r>
              <a:t>参加者は制限される</a:t>
            </a:r>
          </a:p>
        </p:txBody>
      </p:sp>
      <p:sp>
        <p:nvSpPr>
          <p:cNvPr id="1502" name="Decentralization(分散性)に大きな違いがある…"/>
          <p:cNvSpPr txBox="1"/>
          <p:nvPr/>
        </p:nvSpPr>
        <p:spPr>
          <a:xfrm>
            <a:off x="895858" y="7461250"/>
            <a:ext cx="11213085" cy="132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Decentralization(分散性)に大きな違いがある</a:t>
            </a:r>
          </a:p>
          <a:p>
            <a:pPr>
              <a:defRPr sz="3600"/>
            </a:pPr>
            <a:r>
              <a:t>→それぞれの特徴は大きく異なる</a:t>
            </a:r>
          </a:p>
        </p:txBody>
      </p:sp>
      <p:sp>
        <p:nvSpPr>
          <p:cNvPr id="1503"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155</a:t>
            </a:fld>
            <a:endParaRPr/>
          </a:p>
        </p:txBody>
      </p:sp>
      <p:sp>
        <p:nvSpPr>
          <p:cNvPr id="1504" name="7.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7.1.1</a:t>
            </a: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 name="スケーラビリティ問題"/>
          <p:cNvSpPr txBox="1"/>
          <p:nvPr/>
        </p:nvSpPr>
        <p:spPr>
          <a:xfrm>
            <a:off x="2650490" y="838200"/>
            <a:ext cx="770382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スケーラビリティ問題</a:t>
            </a:r>
          </a:p>
        </p:txBody>
      </p:sp>
      <p:sp>
        <p:nvSpPr>
          <p:cNvPr id="1509" name="・Bitcoinの処理能力  : 7TPS…"/>
          <p:cNvSpPr txBox="1"/>
          <p:nvPr/>
        </p:nvSpPr>
        <p:spPr>
          <a:xfrm>
            <a:off x="1963153" y="5824584"/>
            <a:ext cx="9078494" cy="233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400"/>
            </a:pPr>
            <a:r>
              <a:t>・Bitcoinの処理能力　　: 7</a:t>
            </a:r>
            <a:r>
              <a:rPr sz="3800"/>
              <a:t>TPS</a:t>
            </a:r>
          </a:p>
          <a:p>
            <a:pPr algn="l">
              <a:defRPr sz="4400"/>
            </a:pPr>
            <a:r>
              <a:t>・Ethereumの処理能力 : 15</a:t>
            </a:r>
            <a:r>
              <a:rPr sz="3800"/>
              <a:t>TPS</a:t>
            </a:r>
          </a:p>
          <a:p>
            <a:pPr algn="l">
              <a:defRPr sz="4400"/>
            </a:pPr>
            <a:r>
              <a:t>・VISAカード               : 数千</a:t>
            </a:r>
            <a:r>
              <a:rPr sz="3800"/>
              <a:t>TPS</a:t>
            </a:r>
          </a:p>
        </p:txBody>
      </p:sp>
      <p:sp>
        <p:nvSpPr>
          <p:cNvPr id="1510" name="一定時間に処理することのできる…"/>
          <p:cNvSpPr txBox="1"/>
          <p:nvPr/>
        </p:nvSpPr>
        <p:spPr>
          <a:xfrm>
            <a:off x="1263650" y="2950392"/>
            <a:ext cx="10477500" cy="162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pPr>
            <a:r>
              <a:t>一定時間に処理することのできる</a:t>
            </a:r>
          </a:p>
          <a:p>
            <a:pPr>
              <a:defRPr sz="4800"/>
            </a:pPr>
            <a:r>
              <a:t>トランザクションの数には制約がある</a:t>
            </a:r>
          </a:p>
        </p:txBody>
      </p:sp>
      <p:sp>
        <p:nvSpPr>
          <p:cNvPr id="151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156</a:t>
            </a:fld>
            <a:endParaRPr/>
          </a:p>
        </p:txBody>
      </p:sp>
      <p:sp>
        <p:nvSpPr>
          <p:cNvPr id="1512" name="7.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7.1.1</a:t>
            </a:r>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スケーラビリティ問題"/>
          <p:cNvSpPr txBox="1"/>
          <p:nvPr/>
        </p:nvSpPr>
        <p:spPr>
          <a:xfrm>
            <a:off x="2650490" y="838200"/>
            <a:ext cx="770382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スケーラビリティ問題</a:t>
            </a:r>
          </a:p>
        </p:txBody>
      </p:sp>
      <p:sp>
        <p:nvSpPr>
          <p:cNvPr id="1517" name="角丸四角形"/>
          <p:cNvSpPr/>
          <p:nvPr/>
        </p:nvSpPr>
        <p:spPr>
          <a:xfrm>
            <a:off x="3920838" y="2362200"/>
            <a:ext cx="5163124" cy="2853137"/>
          </a:xfrm>
          <a:prstGeom prst="roundRect">
            <a:avLst>
              <a:gd name="adj" fmla="val 15000"/>
            </a:avLst>
          </a:prstGeom>
          <a:ln w="50800">
            <a:solidFill>
              <a:schemeClr val="accent1">
                <a:lumOff val="-13575"/>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18" name="Tx"/>
          <p:cNvSpPr/>
          <p:nvPr/>
        </p:nvSpPr>
        <p:spPr>
          <a:xfrm>
            <a:off x="4329408" y="2629851"/>
            <a:ext cx="1041498" cy="863600"/>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defRPr>
            </a:lvl1pPr>
          </a:lstStyle>
          <a:p>
            <a:r>
              <a:t>Tx</a:t>
            </a:r>
          </a:p>
        </p:txBody>
      </p:sp>
      <p:sp>
        <p:nvSpPr>
          <p:cNvPr id="1519" name="Tx"/>
          <p:cNvSpPr/>
          <p:nvPr/>
        </p:nvSpPr>
        <p:spPr>
          <a:xfrm>
            <a:off x="5981651" y="2629851"/>
            <a:ext cx="1041498" cy="863600"/>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defRPr>
            </a:lvl1pPr>
          </a:lstStyle>
          <a:p>
            <a:r>
              <a:t>Tx</a:t>
            </a:r>
          </a:p>
        </p:txBody>
      </p:sp>
      <p:sp>
        <p:nvSpPr>
          <p:cNvPr id="1520" name="Tx"/>
          <p:cNvSpPr/>
          <p:nvPr/>
        </p:nvSpPr>
        <p:spPr>
          <a:xfrm>
            <a:off x="7633894" y="4059222"/>
            <a:ext cx="1041498" cy="863600"/>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defRPr>
            </a:lvl1pPr>
          </a:lstStyle>
          <a:p>
            <a:r>
              <a:t>Tx</a:t>
            </a:r>
          </a:p>
        </p:txBody>
      </p:sp>
      <p:sp>
        <p:nvSpPr>
          <p:cNvPr id="1521" name="Tx"/>
          <p:cNvSpPr/>
          <p:nvPr/>
        </p:nvSpPr>
        <p:spPr>
          <a:xfrm>
            <a:off x="4329408" y="4059222"/>
            <a:ext cx="1041498" cy="863600"/>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defRPr>
            </a:lvl1pPr>
          </a:lstStyle>
          <a:p>
            <a:r>
              <a:t>Tx</a:t>
            </a:r>
          </a:p>
        </p:txBody>
      </p:sp>
      <p:sp>
        <p:nvSpPr>
          <p:cNvPr id="1522" name="Tx"/>
          <p:cNvSpPr/>
          <p:nvPr/>
        </p:nvSpPr>
        <p:spPr>
          <a:xfrm>
            <a:off x="5981651" y="4059222"/>
            <a:ext cx="1041498" cy="863600"/>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defRPr>
            </a:lvl1pPr>
          </a:lstStyle>
          <a:p>
            <a:r>
              <a:t>Tx</a:t>
            </a:r>
          </a:p>
        </p:txBody>
      </p:sp>
      <p:sp>
        <p:nvSpPr>
          <p:cNvPr id="1523" name="Tx"/>
          <p:cNvSpPr/>
          <p:nvPr/>
        </p:nvSpPr>
        <p:spPr>
          <a:xfrm>
            <a:off x="7633894" y="2629851"/>
            <a:ext cx="1041498" cy="863600"/>
          </a:xfrm>
          <a:prstGeom prst="rect">
            <a:avLst/>
          </a:prstGeom>
          <a:solidFill>
            <a:schemeClr val="accent1">
              <a:lumOff val="-1357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a:solidFill>
                  <a:srgbClr val="FFFFFF"/>
                </a:solidFill>
              </a:defRPr>
            </a:lvl1pPr>
          </a:lstStyle>
          <a:p>
            <a:r>
              <a:t>Tx</a:t>
            </a:r>
          </a:p>
        </p:txBody>
      </p:sp>
      <p:sp>
        <p:nvSpPr>
          <p:cNvPr id="1524" name="ブロックに含めることのできるトランザクション数には制約がある"/>
          <p:cNvSpPr txBox="1"/>
          <p:nvPr/>
        </p:nvSpPr>
        <p:spPr>
          <a:xfrm>
            <a:off x="539749" y="5406739"/>
            <a:ext cx="11925301" cy="501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ブロックに含めることのできるトランザクション数には制約がある</a:t>
            </a:r>
          </a:p>
        </p:txBody>
      </p:sp>
      <p:sp>
        <p:nvSpPr>
          <p:cNvPr id="1525" name="線"/>
          <p:cNvSpPr/>
          <p:nvPr/>
        </p:nvSpPr>
        <p:spPr>
          <a:xfrm>
            <a:off x="-506245" y="7268567"/>
            <a:ext cx="1241209"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26" name="線"/>
          <p:cNvSpPr/>
          <p:nvPr/>
        </p:nvSpPr>
        <p:spPr>
          <a:xfrm>
            <a:off x="2209800" y="7268567"/>
            <a:ext cx="1241209"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27" name="線"/>
          <p:cNvSpPr/>
          <p:nvPr/>
        </p:nvSpPr>
        <p:spPr>
          <a:xfrm>
            <a:off x="4762694" y="7268567"/>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28" name="線"/>
          <p:cNvSpPr/>
          <p:nvPr/>
        </p:nvSpPr>
        <p:spPr>
          <a:xfrm>
            <a:off x="7150294" y="7268567"/>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29" name="線"/>
          <p:cNvSpPr/>
          <p:nvPr/>
        </p:nvSpPr>
        <p:spPr>
          <a:xfrm>
            <a:off x="9553791" y="7268567"/>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30" name="角丸四角形"/>
          <p:cNvSpPr/>
          <p:nvPr/>
        </p:nvSpPr>
        <p:spPr>
          <a:xfrm>
            <a:off x="707852" y="6654153"/>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31" name="ブロック"/>
          <p:cNvSpPr txBox="1"/>
          <p:nvPr/>
        </p:nvSpPr>
        <p:spPr>
          <a:xfrm>
            <a:off x="857249" y="7014568"/>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32" name="角丸四角形"/>
          <p:cNvSpPr/>
          <p:nvPr/>
        </p:nvSpPr>
        <p:spPr>
          <a:xfrm>
            <a:off x="3095452" y="6654153"/>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33" name="ブロック"/>
          <p:cNvSpPr txBox="1"/>
          <p:nvPr/>
        </p:nvSpPr>
        <p:spPr>
          <a:xfrm>
            <a:off x="3244849" y="7014568"/>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34" name="角丸四角形"/>
          <p:cNvSpPr/>
          <p:nvPr/>
        </p:nvSpPr>
        <p:spPr>
          <a:xfrm>
            <a:off x="5483052" y="6654153"/>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35" name="ブロック"/>
          <p:cNvSpPr txBox="1"/>
          <p:nvPr/>
        </p:nvSpPr>
        <p:spPr>
          <a:xfrm>
            <a:off x="5632449" y="7014568"/>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36" name="角丸四角形"/>
          <p:cNvSpPr/>
          <p:nvPr/>
        </p:nvSpPr>
        <p:spPr>
          <a:xfrm>
            <a:off x="7870652" y="6654153"/>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37" name="ブロック"/>
          <p:cNvSpPr txBox="1"/>
          <p:nvPr/>
        </p:nvSpPr>
        <p:spPr>
          <a:xfrm>
            <a:off x="8020049" y="7014568"/>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38" name="角丸四角形"/>
          <p:cNvSpPr/>
          <p:nvPr/>
        </p:nvSpPr>
        <p:spPr>
          <a:xfrm>
            <a:off x="10258252" y="6654153"/>
            <a:ext cx="2038696" cy="1228830"/>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39" name="ブロック"/>
          <p:cNvSpPr txBox="1"/>
          <p:nvPr/>
        </p:nvSpPr>
        <p:spPr>
          <a:xfrm>
            <a:off x="10407649" y="7014568"/>
            <a:ext cx="17399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40" name="ブロックが生成される時間間隔は一定"/>
          <p:cNvSpPr txBox="1"/>
          <p:nvPr/>
        </p:nvSpPr>
        <p:spPr>
          <a:xfrm>
            <a:off x="2559049" y="8178801"/>
            <a:ext cx="7886701" cy="55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ブロックが生成される時間間隔は一定</a:t>
            </a:r>
          </a:p>
        </p:txBody>
      </p:sp>
      <p:sp>
        <p:nvSpPr>
          <p:cNvPr id="154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157</a:t>
            </a:fld>
            <a:endParaRPr/>
          </a:p>
        </p:txBody>
      </p:sp>
      <p:sp>
        <p:nvSpPr>
          <p:cNvPr id="1542" name="7.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7.1.1</a:t>
            </a: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158</a:t>
            </a:fld>
            <a:endParaRPr/>
          </a:p>
        </p:txBody>
      </p:sp>
      <p:sp>
        <p:nvSpPr>
          <p:cNvPr id="1547" name="演習7"/>
          <p:cNvSpPr txBox="1"/>
          <p:nvPr/>
        </p:nvSpPr>
        <p:spPr>
          <a:xfrm>
            <a:off x="5034049" y="714313"/>
            <a:ext cx="293670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ja-JP" altLang="en-US" dirty="0" smtClean="0"/>
              <a:t>７章</a:t>
            </a:r>
            <a:r>
              <a:rPr dirty="0" err="1" smtClean="0"/>
              <a:t>演習</a:t>
            </a:r>
            <a:endParaRPr dirty="0"/>
          </a:p>
        </p:txBody>
      </p:sp>
      <p:sp>
        <p:nvSpPr>
          <p:cNvPr id="1548" name="ブロックやトランザクションに手を加えることで…"/>
          <p:cNvSpPr txBox="1"/>
          <p:nvPr/>
        </p:nvSpPr>
        <p:spPr>
          <a:xfrm>
            <a:off x="216585" y="4365625"/>
            <a:ext cx="12571630" cy="149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a:pPr>
            <a:r>
              <a:t>ブロックやトランザクションに手を加えることで</a:t>
            </a:r>
          </a:p>
          <a:p>
            <a:pPr>
              <a:defRPr sz="4400"/>
            </a:pPr>
            <a:r>
              <a:t>スケーラビリティ問題を解決する方法を考える</a:t>
            </a: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マイクロペイメント"/>
          <p:cNvSpPr txBox="1"/>
          <p:nvPr/>
        </p:nvSpPr>
        <p:spPr>
          <a:xfrm>
            <a:off x="3103879" y="863600"/>
            <a:ext cx="67970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マイクロペイメント</a:t>
            </a:r>
          </a:p>
        </p:txBody>
      </p:sp>
      <p:sp>
        <p:nvSpPr>
          <p:cNvPr id="1553" name="Public Blockchainを利用するためには…"/>
          <p:cNvSpPr txBox="1"/>
          <p:nvPr/>
        </p:nvSpPr>
        <p:spPr>
          <a:xfrm>
            <a:off x="843045" y="2985703"/>
            <a:ext cx="11318711" cy="160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700"/>
            </a:pPr>
            <a:r>
              <a:t>Public Blockchainを利用するためには</a:t>
            </a:r>
          </a:p>
          <a:p>
            <a:pPr>
              <a:defRPr sz="4700"/>
            </a:pPr>
            <a:r>
              <a:t>手数料が必要</a:t>
            </a:r>
          </a:p>
        </p:txBody>
      </p:sp>
      <p:sp>
        <p:nvSpPr>
          <p:cNvPr id="1554" name="手数料は…"/>
          <p:cNvSpPr txBox="1"/>
          <p:nvPr/>
        </p:nvSpPr>
        <p:spPr>
          <a:xfrm>
            <a:off x="444500" y="5309201"/>
            <a:ext cx="12115801" cy="3270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手数料は</a:t>
            </a:r>
          </a:p>
          <a:p>
            <a:pPr>
              <a:defRPr sz="4500"/>
            </a:pPr>
            <a:r>
              <a:t>通貨の送金額ではなく、</a:t>
            </a:r>
          </a:p>
          <a:p>
            <a:pPr>
              <a:defRPr sz="4500"/>
            </a:pPr>
            <a:r>
              <a:t>トランザクションの</a:t>
            </a:r>
          </a:p>
          <a:p>
            <a:pPr>
              <a:defRPr sz="4500"/>
            </a:pPr>
            <a:r>
              <a:t>データサイズや要求する処理量に応じて決まる</a:t>
            </a:r>
          </a:p>
        </p:txBody>
      </p:sp>
      <p:sp>
        <p:nvSpPr>
          <p:cNvPr id="1555"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159</a:t>
            </a:fld>
            <a:endParaRPr/>
          </a:p>
        </p:txBody>
      </p:sp>
      <p:sp>
        <p:nvSpPr>
          <p:cNvPr id="1556" name="7.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7.1.2</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257" name="パブリックブロックチェーン"/>
          <p:cNvSpPr txBox="1"/>
          <p:nvPr/>
        </p:nvSpPr>
        <p:spPr>
          <a:xfrm>
            <a:off x="1515109" y="819768"/>
            <a:ext cx="9974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パブリックブロックチェーン</a:t>
            </a:r>
          </a:p>
        </p:txBody>
      </p:sp>
      <p:sp>
        <p:nvSpPr>
          <p:cNvPr id="258" name="パブリックブロックチェーンに参加するためには、…"/>
          <p:cNvSpPr txBox="1"/>
          <p:nvPr/>
        </p:nvSpPr>
        <p:spPr>
          <a:xfrm>
            <a:off x="279907" y="2992437"/>
            <a:ext cx="12444985"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パブリックブロックチェーンに参加するためには、　</a:t>
            </a:r>
          </a:p>
          <a:p>
            <a:pPr>
              <a:defRPr sz="4000"/>
            </a:pPr>
            <a:r>
              <a:t>webサイトからクライアントソフトを入手する</a:t>
            </a:r>
          </a:p>
        </p:txBody>
      </p:sp>
      <p:sp>
        <p:nvSpPr>
          <p:cNvPr id="259" name="Bitcoinのクライアントソフト"/>
          <p:cNvSpPr txBox="1"/>
          <p:nvPr/>
        </p:nvSpPr>
        <p:spPr>
          <a:xfrm>
            <a:off x="2112009" y="5305425"/>
            <a:ext cx="878078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Bitcoinのクライアントソフト</a:t>
            </a:r>
          </a:p>
        </p:txBody>
      </p:sp>
      <p:sp>
        <p:nvSpPr>
          <p:cNvPr id="260" name="Bitcoin Core…"/>
          <p:cNvSpPr txBox="1"/>
          <p:nvPr/>
        </p:nvSpPr>
        <p:spPr>
          <a:xfrm>
            <a:off x="1187958" y="6450948"/>
            <a:ext cx="10628885" cy="147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Bitcoin Core</a:t>
            </a:r>
          </a:p>
          <a:p>
            <a:pPr>
              <a:defRPr sz="4000"/>
            </a:pPr>
            <a:r>
              <a:t>Bitcoinネットワークの中で最も利用者が多い</a:t>
            </a:r>
          </a:p>
        </p:txBody>
      </p:sp>
      <p:sp>
        <p:nvSpPr>
          <p:cNvPr id="261" name="1.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1.3.1</a:t>
            </a:r>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線"/>
          <p:cNvSpPr/>
          <p:nvPr/>
        </p:nvSpPr>
        <p:spPr>
          <a:xfrm>
            <a:off x="-518511" y="4068952"/>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61" name="線"/>
          <p:cNvSpPr/>
          <p:nvPr/>
        </p:nvSpPr>
        <p:spPr>
          <a:xfrm>
            <a:off x="2072289" y="4068952"/>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62" name="線"/>
          <p:cNvSpPr/>
          <p:nvPr/>
        </p:nvSpPr>
        <p:spPr>
          <a:xfrm>
            <a:off x="4625184" y="4068952"/>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63" name="線"/>
          <p:cNvSpPr/>
          <p:nvPr/>
        </p:nvSpPr>
        <p:spPr>
          <a:xfrm>
            <a:off x="7012784" y="4068952"/>
            <a:ext cx="12412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64" name="線"/>
          <p:cNvSpPr/>
          <p:nvPr/>
        </p:nvSpPr>
        <p:spPr>
          <a:xfrm>
            <a:off x="9416281" y="4068952"/>
            <a:ext cx="1241209"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65" name="角丸四角形"/>
          <p:cNvSpPr/>
          <p:nvPr/>
        </p:nvSpPr>
        <p:spPr>
          <a:xfrm>
            <a:off x="570342" y="3454537"/>
            <a:ext cx="2038696" cy="1228831"/>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66" name="ブロック"/>
          <p:cNvSpPr txBox="1"/>
          <p:nvPr/>
        </p:nvSpPr>
        <p:spPr>
          <a:xfrm>
            <a:off x="719739" y="3814953"/>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67" name="角丸四角形"/>
          <p:cNvSpPr/>
          <p:nvPr/>
        </p:nvSpPr>
        <p:spPr>
          <a:xfrm>
            <a:off x="2957942" y="3454537"/>
            <a:ext cx="2038696" cy="1228831"/>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68" name="ブロック"/>
          <p:cNvSpPr txBox="1"/>
          <p:nvPr/>
        </p:nvSpPr>
        <p:spPr>
          <a:xfrm>
            <a:off x="3107339" y="3814953"/>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69" name="角丸四角形"/>
          <p:cNvSpPr/>
          <p:nvPr/>
        </p:nvSpPr>
        <p:spPr>
          <a:xfrm>
            <a:off x="5345542" y="3454537"/>
            <a:ext cx="2038696" cy="1228831"/>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70" name="ブロック"/>
          <p:cNvSpPr txBox="1"/>
          <p:nvPr/>
        </p:nvSpPr>
        <p:spPr>
          <a:xfrm>
            <a:off x="5494939" y="3814953"/>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71" name="角丸四角形"/>
          <p:cNvSpPr/>
          <p:nvPr/>
        </p:nvSpPr>
        <p:spPr>
          <a:xfrm>
            <a:off x="7733141" y="3454537"/>
            <a:ext cx="2038697" cy="1228831"/>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72" name="ブロック"/>
          <p:cNvSpPr txBox="1"/>
          <p:nvPr/>
        </p:nvSpPr>
        <p:spPr>
          <a:xfrm>
            <a:off x="7882539" y="3814953"/>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73" name="角丸四角形"/>
          <p:cNvSpPr/>
          <p:nvPr/>
        </p:nvSpPr>
        <p:spPr>
          <a:xfrm>
            <a:off x="10120741" y="3454537"/>
            <a:ext cx="2038697" cy="1228831"/>
          </a:xfrm>
          <a:prstGeom prst="roundRect">
            <a:avLst>
              <a:gd name="adj" fmla="val 16116"/>
            </a:avLst>
          </a:prstGeom>
          <a:solidFill>
            <a:srgbClr val="005493"/>
          </a:solidFill>
          <a:ln w="12700">
            <a:miter lim="400000"/>
          </a:ln>
        </p:spPr>
        <p:txBody>
          <a:bodyPr lIns="50800" tIns="50800" rIns="50800" bIns="50800" anchor="ctr"/>
          <a:lstStyle/>
          <a:p>
            <a:pPr>
              <a:defRPr sz="3300">
                <a:solidFill>
                  <a:srgbClr val="FFFFFF"/>
                </a:solidFill>
                <a:latin typeface="+mn-lt"/>
                <a:ea typeface="+mn-ea"/>
                <a:cs typeface="+mn-cs"/>
                <a:sym typeface="ヒラギノ角ゴ ProN W3"/>
              </a:defRPr>
            </a:pPr>
            <a:endParaRPr/>
          </a:p>
        </p:txBody>
      </p:sp>
      <p:sp>
        <p:nvSpPr>
          <p:cNvPr id="1574" name="ブロック"/>
          <p:cNvSpPr txBox="1"/>
          <p:nvPr/>
        </p:nvSpPr>
        <p:spPr>
          <a:xfrm>
            <a:off x="10270139" y="3814953"/>
            <a:ext cx="17399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solidFill>
                  <a:srgbClr val="FFFFFF"/>
                </a:solidFill>
              </a:defRPr>
            </a:lvl1pPr>
          </a:lstStyle>
          <a:p>
            <a:r>
              <a:t>ブロック</a:t>
            </a:r>
          </a:p>
        </p:txBody>
      </p:sp>
      <p:sp>
        <p:nvSpPr>
          <p:cNvPr id="1575" name="契約A"/>
          <p:cNvSpPr txBox="1"/>
          <p:nvPr/>
        </p:nvSpPr>
        <p:spPr>
          <a:xfrm>
            <a:off x="3278230" y="4758626"/>
            <a:ext cx="1398119"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契約A</a:t>
            </a:r>
          </a:p>
        </p:txBody>
      </p:sp>
      <p:sp>
        <p:nvSpPr>
          <p:cNvPr id="1576" name="New"/>
          <p:cNvSpPr txBox="1"/>
          <p:nvPr/>
        </p:nvSpPr>
        <p:spPr>
          <a:xfrm>
            <a:off x="10555330" y="4758626"/>
            <a:ext cx="1169519" cy="5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solidFill>
                  <a:schemeClr val="accent5">
                    <a:hueOff val="-82419"/>
                    <a:satOff val="-9513"/>
                    <a:lumOff val="-16343"/>
                  </a:schemeClr>
                </a:solidFill>
              </a:defRPr>
            </a:lvl1pPr>
          </a:lstStyle>
          <a:p>
            <a:r>
              <a:t>New</a:t>
            </a:r>
          </a:p>
        </p:txBody>
      </p:sp>
      <p:sp>
        <p:nvSpPr>
          <p:cNvPr id="1577" name="時間の経過に伴い、ブロックが積み重なることで、…"/>
          <p:cNvSpPr txBox="1"/>
          <p:nvPr/>
        </p:nvSpPr>
        <p:spPr>
          <a:xfrm>
            <a:off x="196926" y="5844476"/>
            <a:ext cx="12610948"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時間の経過に伴い、ブロックが積み重なることで、</a:t>
            </a:r>
          </a:p>
          <a:p>
            <a:pPr>
              <a:defRPr sz="3600"/>
            </a:pPr>
            <a:r>
              <a:t>そのブロックが取り消される確率は指数関数的に小さくなる</a:t>
            </a:r>
          </a:p>
          <a:p>
            <a:pPr>
              <a:defRPr sz="3600"/>
            </a:pPr>
            <a:r>
              <a:t>→安全に取引を行うためには時間が必要になる</a:t>
            </a:r>
          </a:p>
        </p:txBody>
      </p:sp>
      <p:sp>
        <p:nvSpPr>
          <p:cNvPr id="157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160</a:t>
            </a:fld>
            <a:endParaRPr/>
          </a:p>
        </p:txBody>
      </p:sp>
      <p:sp>
        <p:nvSpPr>
          <p:cNvPr id="1579" name="処理速度の問題"/>
          <p:cNvSpPr txBox="1"/>
          <p:nvPr/>
        </p:nvSpPr>
        <p:spPr>
          <a:xfrm>
            <a:off x="3778250" y="88900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処理速度の問題</a:t>
            </a:r>
          </a:p>
        </p:txBody>
      </p:sp>
      <p:sp>
        <p:nvSpPr>
          <p:cNvPr id="1580" name="7.1.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7.1.3</a:t>
            </a: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どのタイミングで契約完了？"/>
          <p:cNvSpPr txBox="1"/>
          <p:nvPr/>
        </p:nvSpPr>
        <p:spPr>
          <a:xfrm>
            <a:off x="1739900" y="3613291"/>
            <a:ext cx="9525000" cy="831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a:lvl1pPr>
          </a:lstStyle>
          <a:p>
            <a:r>
              <a:t>どのタイミングで契約完了？</a:t>
            </a:r>
          </a:p>
        </p:txBody>
      </p:sp>
      <p:sp>
        <p:nvSpPr>
          <p:cNvPr id="1585" name="即時性"/>
          <p:cNvSpPr txBox="1"/>
          <p:nvPr/>
        </p:nvSpPr>
        <p:spPr>
          <a:xfrm>
            <a:off x="2533650" y="5644162"/>
            <a:ext cx="2857500"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lvl1pPr>
          </a:lstStyle>
          <a:p>
            <a:r>
              <a:t>即時性　</a:t>
            </a:r>
          </a:p>
        </p:txBody>
      </p:sp>
      <p:sp>
        <p:nvSpPr>
          <p:cNvPr id="1586" name="安全性"/>
          <p:cNvSpPr txBox="1"/>
          <p:nvPr/>
        </p:nvSpPr>
        <p:spPr>
          <a:xfrm>
            <a:off x="8299449" y="5644162"/>
            <a:ext cx="2171701"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lvl1pPr>
          </a:lstStyle>
          <a:p>
            <a:r>
              <a:t>安全性</a:t>
            </a:r>
          </a:p>
        </p:txBody>
      </p:sp>
      <p:sp>
        <p:nvSpPr>
          <p:cNvPr id="1587" name="線"/>
          <p:cNvSpPr/>
          <p:nvPr/>
        </p:nvSpPr>
        <p:spPr>
          <a:xfrm>
            <a:off x="5753100" y="5759120"/>
            <a:ext cx="1955801" cy="1"/>
          </a:xfrm>
          <a:prstGeom prst="line">
            <a:avLst/>
          </a:prstGeom>
          <a:ln w="114300">
            <a:solidFill>
              <a:schemeClr val="accent1">
                <a:lumOff val="-13575"/>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88" name="線"/>
          <p:cNvSpPr/>
          <p:nvPr/>
        </p:nvSpPr>
        <p:spPr>
          <a:xfrm flipH="1">
            <a:off x="5599822" y="6228362"/>
            <a:ext cx="1955801" cy="1"/>
          </a:xfrm>
          <a:prstGeom prst="line">
            <a:avLst/>
          </a:prstGeom>
          <a:ln w="114300">
            <a:solidFill>
              <a:schemeClr val="accent1">
                <a:lumOff val="-13575"/>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589"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161</a:t>
            </a:fld>
            <a:endParaRPr/>
          </a:p>
        </p:txBody>
      </p:sp>
      <p:sp>
        <p:nvSpPr>
          <p:cNvPr id="1590" name="処理速度の問題"/>
          <p:cNvSpPr txBox="1"/>
          <p:nvPr/>
        </p:nvSpPr>
        <p:spPr>
          <a:xfrm>
            <a:off x="3778250" y="88900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処理速度の問題</a:t>
            </a:r>
          </a:p>
        </p:txBody>
      </p:sp>
      <p:sp>
        <p:nvSpPr>
          <p:cNvPr id="1591" name="7.1.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7.1.3</a:t>
            </a: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5" name="ライトニングネットワーク"/>
          <p:cNvSpPr txBox="1"/>
          <p:nvPr/>
        </p:nvSpPr>
        <p:spPr>
          <a:xfrm>
            <a:off x="2264727" y="960650"/>
            <a:ext cx="8475346" cy="80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ライトニングネットワーク</a:t>
            </a:r>
          </a:p>
        </p:txBody>
      </p:sp>
      <p:sp>
        <p:nvSpPr>
          <p:cNvPr id="1596" name="ビットコインの決済に特化した…"/>
          <p:cNvSpPr txBox="1"/>
          <p:nvPr/>
        </p:nvSpPr>
        <p:spPr>
          <a:xfrm>
            <a:off x="2085695" y="2896954"/>
            <a:ext cx="8833410"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pPr>
            <a:r>
              <a:t>ビットコインの決済に特化した</a:t>
            </a:r>
          </a:p>
          <a:p>
            <a:pPr>
              <a:defRPr sz="4800"/>
            </a:pPr>
            <a:r>
              <a:t>セカンドレイヤー技術</a:t>
            </a:r>
          </a:p>
        </p:txBody>
      </p:sp>
      <p:sp>
        <p:nvSpPr>
          <p:cNvPr id="159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162</a:t>
            </a:fld>
            <a:endParaRPr/>
          </a:p>
        </p:txBody>
      </p:sp>
      <p:sp>
        <p:nvSpPr>
          <p:cNvPr id="1598" name="即時決済…"/>
          <p:cNvSpPr txBox="1"/>
          <p:nvPr/>
        </p:nvSpPr>
        <p:spPr>
          <a:xfrm>
            <a:off x="4483576" y="5241459"/>
            <a:ext cx="4473576" cy="289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20000"/>
              </a:lnSpc>
              <a:buSzPct val="100000"/>
              <a:buChar char="•"/>
              <a:defRPr sz="5000"/>
            </a:pPr>
            <a:r>
              <a:t>即時決済</a:t>
            </a:r>
          </a:p>
          <a:p>
            <a:pPr marL="228600" indent="-228600" algn="l">
              <a:lnSpc>
                <a:spcPct val="120000"/>
              </a:lnSpc>
              <a:buSzPct val="100000"/>
              <a:buChar char="•"/>
              <a:defRPr sz="5000"/>
            </a:pPr>
            <a:r>
              <a:t>大きな処理力</a:t>
            </a:r>
          </a:p>
          <a:p>
            <a:pPr marL="228600" indent="-228600" algn="l">
              <a:lnSpc>
                <a:spcPct val="120000"/>
              </a:lnSpc>
              <a:buSzPct val="100000"/>
              <a:buChar char="•"/>
              <a:defRPr sz="5000"/>
            </a:pPr>
            <a:r>
              <a:t>低手数料</a:t>
            </a:r>
          </a:p>
        </p:txBody>
      </p:sp>
      <p:sp>
        <p:nvSpPr>
          <p:cNvPr id="1599" name="7.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7.2.1</a:t>
            </a:r>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163</a:t>
            </a:fld>
            <a:endParaRPr/>
          </a:p>
        </p:txBody>
      </p:sp>
      <p:sp>
        <p:nvSpPr>
          <p:cNvPr id="1604" name="Plasma(プラズマ)"/>
          <p:cNvSpPr txBox="1"/>
          <p:nvPr/>
        </p:nvSpPr>
        <p:spPr>
          <a:xfrm>
            <a:off x="3162935" y="901580"/>
            <a:ext cx="667893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Plasma(プラズマ)</a:t>
            </a:r>
          </a:p>
        </p:txBody>
      </p:sp>
      <p:sp>
        <p:nvSpPr>
          <p:cNvPr id="1605" name="Ethereumのセカンドレイヤー技術"/>
          <p:cNvSpPr txBox="1"/>
          <p:nvPr/>
        </p:nvSpPr>
        <p:spPr>
          <a:xfrm>
            <a:off x="1804384" y="2691799"/>
            <a:ext cx="9396032"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Ethereumのセカンドレイヤー技術</a:t>
            </a:r>
          </a:p>
        </p:txBody>
      </p:sp>
      <p:pic>
        <p:nvPicPr>
          <p:cNvPr id="1606" name="Ethereum-Plasma1-1024x576.png" descr="Ethereum-Plasma1-1024x576.png"/>
          <p:cNvPicPr>
            <a:picLocks noChangeAspect="1"/>
          </p:cNvPicPr>
          <p:nvPr/>
        </p:nvPicPr>
        <p:blipFill>
          <a:blip r:embed="rId3"/>
          <a:stretch>
            <a:fillRect/>
          </a:stretch>
        </p:blipFill>
        <p:spPr>
          <a:xfrm>
            <a:off x="1680760" y="4011998"/>
            <a:ext cx="9643280" cy="5424346"/>
          </a:xfrm>
          <a:prstGeom prst="rect">
            <a:avLst/>
          </a:prstGeom>
          <a:ln w="12700">
            <a:miter lim="400000"/>
          </a:ln>
        </p:spPr>
      </p:pic>
      <p:sp>
        <p:nvSpPr>
          <p:cNvPr id="1607" name="7.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7.2.2</a:t>
            </a:r>
          </a:p>
        </p:txBody>
      </p:sp>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164</a:t>
            </a:fld>
            <a:endParaRPr/>
          </a:p>
        </p:txBody>
      </p:sp>
      <p:sp>
        <p:nvSpPr>
          <p:cNvPr id="1612" name="8. スマートコントラクトの概要"/>
          <p:cNvSpPr txBox="1"/>
          <p:nvPr/>
        </p:nvSpPr>
        <p:spPr>
          <a:xfrm>
            <a:off x="1002664" y="4445000"/>
            <a:ext cx="1099947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8. スマートコントラクトの概要</a:t>
            </a: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 name="広義のスマートコントラクト"/>
          <p:cNvSpPr txBox="1"/>
          <p:nvPr/>
        </p:nvSpPr>
        <p:spPr>
          <a:xfrm>
            <a:off x="1503679" y="812800"/>
            <a:ext cx="9997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広義のスマートコントラクト</a:t>
            </a:r>
          </a:p>
        </p:txBody>
      </p:sp>
      <p:sp>
        <p:nvSpPr>
          <p:cNvPr id="1615" name="賢い契約…"/>
          <p:cNvSpPr txBox="1"/>
          <p:nvPr/>
        </p:nvSpPr>
        <p:spPr>
          <a:xfrm>
            <a:off x="260393" y="2683376"/>
            <a:ext cx="12484014" cy="3479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33375" indent="-333375" algn="l">
              <a:buSzPct val="145000"/>
              <a:buChar char="•"/>
              <a:defRPr sz="3800"/>
            </a:pPr>
            <a:r>
              <a:t>賢い契約</a:t>
            </a:r>
          </a:p>
          <a:p>
            <a:pPr marL="333375" indent="-333375" algn="l">
              <a:buSzPct val="145000"/>
              <a:buChar char="•"/>
              <a:defRPr sz="3800"/>
            </a:pPr>
            <a:r>
              <a:t>契約の自動化</a:t>
            </a:r>
          </a:p>
          <a:p>
            <a:pPr marL="333375" indent="-333375" algn="l">
              <a:buSzPct val="145000"/>
              <a:buChar char="•"/>
              <a:defRPr sz="3800"/>
            </a:pPr>
            <a:r>
              <a:t>プログラム化された契約</a:t>
            </a:r>
          </a:p>
          <a:p>
            <a:pPr marL="333375" indent="-333375" algn="l">
              <a:buSzPct val="145000"/>
              <a:buChar char="•"/>
              <a:defRPr sz="3800"/>
            </a:pPr>
            <a:r>
              <a:t>自動執行権のある契約</a:t>
            </a:r>
          </a:p>
          <a:p>
            <a:pPr marL="333375" indent="-333375" algn="l">
              <a:buSzPct val="145000"/>
              <a:buChar char="•"/>
              <a:defRPr sz="3800"/>
            </a:pPr>
            <a:r>
              <a:t>スマートコントラクト・プラットフォーム上で動く契約</a:t>
            </a:r>
          </a:p>
        </p:txBody>
      </p:sp>
      <p:sp>
        <p:nvSpPr>
          <p:cNvPr id="1616" name="“スマートコントラクト” には様々な解釈がある…"/>
          <p:cNvSpPr txBox="1"/>
          <p:nvPr/>
        </p:nvSpPr>
        <p:spPr>
          <a:xfrm>
            <a:off x="141732" y="6795501"/>
            <a:ext cx="12721337" cy="158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600"/>
            </a:pPr>
            <a:r>
              <a:t>“スマートコントラクト” には様々な解釈がある</a:t>
            </a:r>
          </a:p>
          <a:p>
            <a:pPr>
              <a:defRPr sz="4800"/>
            </a:pPr>
            <a:r>
              <a:t>→人が介在しない商取引</a:t>
            </a:r>
          </a:p>
        </p:txBody>
      </p:sp>
      <p:sp>
        <p:nvSpPr>
          <p:cNvPr id="161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165</a:t>
            </a:fld>
            <a:endParaRPr/>
          </a:p>
        </p:txBody>
      </p:sp>
      <p:sp>
        <p:nvSpPr>
          <p:cNvPr id="1618" name="8.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8.1.1</a:t>
            </a: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 name="広義のスマートコントラクト"/>
          <p:cNvSpPr txBox="1"/>
          <p:nvPr/>
        </p:nvSpPr>
        <p:spPr>
          <a:xfrm>
            <a:off x="1503679" y="812800"/>
            <a:ext cx="9997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広義のスマートコントラクト</a:t>
            </a:r>
          </a:p>
        </p:txBody>
      </p:sp>
      <p:sp>
        <p:nvSpPr>
          <p:cNvPr id="1623" name="スマートコントラクトは…"/>
          <p:cNvSpPr txBox="1"/>
          <p:nvPr/>
        </p:nvSpPr>
        <p:spPr>
          <a:xfrm>
            <a:off x="395221" y="6916123"/>
            <a:ext cx="11815573"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a:pPr>
            <a:r>
              <a:t>スマートコントラクトは</a:t>
            </a:r>
          </a:p>
          <a:p>
            <a:pPr>
              <a:defRPr sz="4400"/>
            </a:pPr>
            <a:r>
              <a:t>ブロックチェーンができる前から存在する技術</a:t>
            </a:r>
          </a:p>
        </p:txBody>
      </p:sp>
      <p:sp>
        <p:nvSpPr>
          <p:cNvPr id="1624" name="・自動販売機…"/>
          <p:cNvSpPr txBox="1"/>
          <p:nvPr/>
        </p:nvSpPr>
        <p:spPr>
          <a:xfrm>
            <a:off x="3689438" y="2695071"/>
            <a:ext cx="5625923" cy="223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200"/>
            </a:pPr>
            <a:r>
              <a:t>・自動販売機</a:t>
            </a:r>
          </a:p>
          <a:p>
            <a:pPr algn="l">
              <a:defRPr sz="4200"/>
            </a:pPr>
            <a:r>
              <a:t>・オンラインでの決済</a:t>
            </a:r>
          </a:p>
          <a:p>
            <a:pPr algn="l">
              <a:defRPr sz="4200"/>
            </a:pPr>
            <a:r>
              <a:t>・自動改札</a:t>
            </a:r>
          </a:p>
        </p:txBody>
      </p:sp>
      <p:sp>
        <p:nvSpPr>
          <p:cNvPr id="1625" name="日常生活で使用している技術"/>
          <p:cNvSpPr txBox="1"/>
          <p:nvPr/>
        </p:nvSpPr>
        <p:spPr>
          <a:xfrm>
            <a:off x="2662555" y="5264126"/>
            <a:ext cx="7679691"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lvl1pPr>
          </a:lstStyle>
          <a:p>
            <a:r>
              <a:t>日常生活で使用している技術</a:t>
            </a:r>
          </a:p>
        </p:txBody>
      </p:sp>
      <p:sp>
        <p:nvSpPr>
          <p:cNvPr id="1626"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166</a:t>
            </a:fld>
            <a:endParaRPr/>
          </a:p>
        </p:txBody>
      </p:sp>
      <p:sp>
        <p:nvSpPr>
          <p:cNvPr id="1627" name="8.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8.1.1</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スマートコントラクトの仕組み"/>
          <p:cNvSpPr txBox="1"/>
          <p:nvPr/>
        </p:nvSpPr>
        <p:spPr>
          <a:xfrm>
            <a:off x="1122679" y="939800"/>
            <a:ext cx="10759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スマートコントラクトの仕組み</a:t>
            </a:r>
          </a:p>
        </p:txBody>
      </p:sp>
      <p:sp>
        <p:nvSpPr>
          <p:cNvPr id="1632"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167</a:t>
            </a:fld>
            <a:endParaRPr/>
          </a:p>
        </p:txBody>
      </p:sp>
      <p:pic>
        <p:nvPicPr>
          <p:cNvPr id="1633" name="R2ViRUtXvTM15fsQDGAoOVLJTyuKTBJ3WEQoiXoKh7b1PjhVOnW30EkL2Fxp7TVZ6EztaRe4F6ewiTlJKpt8hYOo7GfqEm0LjJVH8EItUkcfN4rElrmMJl0AxCsfMGHhuHQVRVKL.png" descr="R2ViRUtXvTM15fsQDGAoOVLJTyuKTBJ3WEQoiXoKh7b1PjhVOnW30EkL2Fxp7TVZ6EztaRe4F6ewiTlJKpt8hYOo7GfqEm0LjJVH8EItUkcfN4rElrmMJl0AxCsfMGHhuHQVRVKL.png"/>
          <p:cNvPicPr>
            <a:picLocks noChangeAspect="1"/>
          </p:cNvPicPr>
          <p:nvPr/>
        </p:nvPicPr>
        <p:blipFill>
          <a:blip r:embed="rId3"/>
          <a:stretch>
            <a:fillRect/>
          </a:stretch>
        </p:blipFill>
        <p:spPr>
          <a:xfrm>
            <a:off x="325384" y="2886061"/>
            <a:ext cx="12354032" cy="5327677"/>
          </a:xfrm>
          <a:prstGeom prst="rect">
            <a:avLst/>
          </a:prstGeom>
          <a:ln w="12700">
            <a:miter lim="400000"/>
          </a:ln>
        </p:spPr>
      </p:pic>
      <p:sp>
        <p:nvSpPr>
          <p:cNvPr id="1634" name="8.1.2"/>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a:t>
            </a:r>
            <a:r>
              <a:rPr lang="en-US" altLang="ja-JP"/>
              <a:t>1</a:t>
            </a:r>
            <a:endParaRP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 name="スマートコントラクトとブロックチェーン"/>
          <p:cNvSpPr txBox="1"/>
          <p:nvPr/>
        </p:nvSpPr>
        <p:spPr>
          <a:xfrm>
            <a:off x="441324" y="1003300"/>
            <a:ext cx="1212215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スマートコントラクトとブロックチェーン</a:t>
            </a:r>
          </a:p>
        </p:txBody>
      </p:sp>
      <p:sp>
        <p:nvSpPr>
          <p:cNvPr id="1639" name="なぜ今、…"/>
          <p:cNvSpPr txBox="1"/>
          <p:nvPr/>
        </p:nvSpPr>
        <p:spPr>
          <a:xfrm>
            <a:off x="312997" y="2686050"/>
            <a:ext cx="12378805" cy="160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700"/>
            </a:pPr>
            <a:r>
              <a:t>なぜ今、</a:t>
            </a:r>
          </a:p>
          <a:p>
            <a:pPr>
              <a:defRPr sz="4700"/>
            </a:pPr>
            <a:r>
              <a:t>スマートコントラクトが注目されているのか?</a:t>
            </a:r>
          </a:p>
        </p:txBody>
      </p:sp>
      <p:sp>
        <p:nvSpPr>
          <p:cNvPr id="1640" name="線"/>
          <p:cNvSpPr/>
          <p:nvPr/>
        </p:nvSpPr>
        <p:spPr>
          <a:xfrm>
            <a:off x="6502399" y="4480780"/>
            <a:ext cx="1" cy="1048157"/>
          </a:xfrm>
          <a:prstGeom prst="line">
            <a:avLst/>
          </a:prstGeom>
          <a:ln w="1016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41" name="ブロックチェーンにより…"/>
          <p:cNvSpPr txBox="1"/>
          <p:nvPr/>
        </p:nvSpPr>
        <p:spPr>
          <a:xfrm>
            <a:off x="577850" y="5952853"/>
            <a:ext cx="11849101"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pPr>
            <a:r>
              <a:t>ブロックチェーンにより</a:t>
            </a:r>
          </a:p>
          <a:p>
            <a:pPr>
              <a:defRPr sz="4200"/>
            </a:pPr>
            <a:r>
              <a:t>これまでできなかったことができるようになった</a:t>
            </a:r>
          </a:p>
        </p:txBody>
      </p:sp>
      <p:sp>
        <p:nvSpPr>
          <p:cNvPr id="1642"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168</a:t>
            </a:fld>
            <a:endParaRPr/>
          </a:p>
        </p:txBody>
      </p:sp>
      <p:sp>
        <p:nvSpPr>
          <p:cNvPr id="1643" name="8.1.2"/>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a:t>
            </a:r>
            <a:r>
              <a:rPr lang="en-US" altLang="ja-JP"/>
              <a:t>1</a:t>
            </a:r>
            <a:endParaRPr/>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7" name="smart-contract_image1.jpg" descr="smart-contract_image1.jpg"/>
          <p:cNvPicPr>
            <a:picLocks noChangeAspect="1"/>
          </p:cNvPicPr>
          <p:nvPr/>
        </p:nvPicPr>
        <p:blipFill>
          <a:blip r:embed="rId3"/>
          <a:stretch>
            <a:fillRect/>
          </a:stretch>
        </p:blipFill>
        <p:spPr>
          <a:xfrm>
            <a:off x="2189356" y="2298700"/>
            <a:ext cx="8626088" cy="6469565"/>
          </a:xfrm>
          <a:prstGeom prst="rect">
            <a:avLst/>
          </a:prstGeom>
          <a:ln w="12700">
            <a:miter lim="400000"/>
          </a:ln>
        </p:spPr>
      </p:pic>
      <p:sp>
        <p:nvSpPr>
          <p:cNvPr id="1648" name="スマートコントラクトとブロックチェーン"/>
          <p:cNvSpPr txBox="1"/>
          <p:nvPr/>
        </p:nvSpPr>
        <p:spPr>
          <a:xfrm>
            <a:off x="441324" y="1003300"/>
            <a:ext cx="1212215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スマートコントラクトとブロックチェーン</a:t>
            </a:r>
          </a:p>
        </p:txBody>
      </p:sp>
      <p:sp>
        <p:nvSpPr>
          <p:cNvPr id="1649" name="四角形"/>
          <p:cNvSpPr/>
          <p:nvPr/>
        </p:nvSpPr>
        <p:spPr>
          <a:xfrm>
            <a:off x="4443743" y="3233960"/>
            <a:ext cx="6467145" cy="4599045"/>
          </a:xfrm>
          <a:prstGeom prst="rect">
            <a:avLst/>
          </a:prstGeom>
          <a:ln w="101600">
            <a:solidFill>
              <a:schemeClr val="accent5">
                <a:hueOff val="-82419"/>
                <a:satOff val="-9513"/>
                <a:lumOff val="-16343"/>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50" name="この部分にブロックチェーンを用いる"/>
          <p:cNvSpPr txBox="1"/>
          <p:nvPr/>
        </p:nvSpPr>
        <p:spPr>
          <a:xfrm>
            <a:off x="2994698" y="8222192"/>
            <a:ext cx="9365235" cy="654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lvl1pPr>
          </a:lstStyle>
          <a:p>
            <a:r>
              <a:t>この部分にブロックチェーンを用いる</a:t>
            </a:r>
          </a:p>
        </p:txBody>
      </p:sp>
      <p:sp>
        <p:nvSpPr>
          <p:cNvPr id="1651"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169</a:t>
            </a:fld>
            <a:endParaRPr/>
          </a:p>
        </p:txBody>
      </p:sp>
      <p:sp>
        <p:nvSpPr>
          <p:cNvPr id="1652" name="8.1.2"/>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a:t>
            </a:r>
            <a:r>
              <a:rPr lang="en-US" altLang="ja-JP"/>
              <a:t>1</a:t>
            </a: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TpubgLjIN-Pa5bu_PNNN9UXFsm9LUsR4epnbYeQ-rL-IY9HSnFkDxA14UlPU9j_GBTr8XrBBeoRKLGZsCyGD70SLyFuFC1f79c5YdbeclR8Nm_FzPt59tv1mfhNT7mhmfJvHBv2w.jpg" descr="TpubgLjIN-Pa5bu_PNNN9UXFsm9LUsR4epnbYeQ-rL-IY9HSnFkDxA14UlPU9j_GBTr8XrBBeoRKLGZsCyGD70SLyFuFC1f79c5YdbeclR8Nm_FzPt59tv1mfhNT7mhmfJvHBv2w.jpg"/>
          <p:cNvPicPr>
            <a:picLocks noChangeAspect="1"/>
          </p:cNvPicPr>
          <p:nvPr/>
        </p:nvPicPr>
        <p:blipFill>
          <a:blip r:embed="rId3"/>
          <a:stretch>
            <a:fillRect/>
          </a:stretch>
        </p:blipFill>
        <p:spPr>
          <a:xfrm>
            <a:off x="3206934" y="3202125"/>
            <a:ext cx="6590932" cy="4943200"/>
          </a:xfrm>
          <a:prstGeom prst="rect">
            <a:avLst/>
          </a:prstGeom>
          <a:ln w="12700">
            <a:miter lim="400000"/>
          </a:ln>
        </p:spPr>
      </p:pic>
      <p:sp>
        <p:nvSpPr>
          <p:cNvPr id="26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267" name="プライベートブロックチェーン"/>
          <p:cNvSpPr txBox="1"/>
          <p:nvPr/>
        </p:nvSpPr>
        <p:spPr>
          <a:xfrm>
            <a:off x="1198879" y="733453"/>
            <a:ext cx="106070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プライベートブロックチェーン</a:t>
            </a:r>
          </a:p>
        </p:txBody>
      </p:sp>
      <p:sp>
        <p:nvSpPr>
          <p:cNvPr id="268" name="単一の管理者が存在するブロックチェーン"/>
          <p:cNvSpPr txBox="1"/>
          <p:nvPr/>
        </p:nvSpPr>
        <p:spPr>
          <a:xfrm>
            <a:off x="431799" y="2848335"/>
            <a:ext cx="121412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単一の管理者が存在するブロックチェーン</a:t>
            </a:r>
          </a:p>
        </p:txBody>
      </p:sp>
      <p:sp>
        <p:nvSpPr>
          <p:cNvPr id="269" name="書き込みには権限が必要…"/>
          <p:cNvSpPr txBox="1"/>
          <p:nvPr/>
        </p:nvSpPr>
        <p:spPr>
          <a:xfrm>
            <a:off x="3054826" y="7645080"/>
            <a:ext cx="6895148"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500"/>
            </a:pPr>
            <a:r>
              <a:t>書き込みには権限が必要</a:t>
            </a:r>
          </a:p>
          <a:p>
            <a:pPr marL="228600" indent="-228600" algn="l">
              <a:buSzPct val="100000"/>
              <a:buChar char="•"/>
              <a:defRPr sz="4500"/>
            </a:pPr>
            <a:r>
              <a:t>閲覧は管理者の許可制</a:t>
            </a:r>
          </a:p>
        </p:txBody>
      </p:sp>
      <p:sp>
        <p:nvSpPr>
          <p:cNvPr id="270" name="1.3.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1.3.2</a:t>
            </a:r>
          </a:p>
        </p:txBody>
      </p:sp>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スマートコントラクトの特徴"/>
          <p:cNvSpPr txBox="1"/>
          <p:nvPr/>
        </p:nvSpPr>
        <p:spPr>
          <a:xfrm>
            <a:off x="2327275" y="1016000"/>
            <a:ext cx="835025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スマートコントラクトの特徴</a:t>
            </a:r>
          </a:p>
        </p:txBody>
      </p:sp>
      <p:sp>
        <p:nvSpPr>
          <p:cNvPr id="1657" name="透明性の高さ…"/>
          <p:cNvSpPr txBox="1"/>
          <p:nvPr/>
        </p:nvSpPr>
        <p:spPr>
          <a:xfrm>
            <a:off x="4152772" y="5964857"/>
            <a:ext cx="4699255" cy="1593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600"/>
            </a:pPr>
            <a:r>
              <a:t>透明性の高さ</a:t>
            </a:r>
          </a:p>
          <a:p>
            <a:pPr>
              <a:defRPr sz="3300"/>
            </a:pPr>
            <a:r>
              <a:t>ブロックチェーンに記録</a:t>
            </a:r>
          </a:p>
        </p:txBody>
      </p:sp>
      <p:sp>
        <p:nvSpPr>
          <p:cNvPr id="1658" name="耐改ざん性…"/>
          <p:cNvSpPr txBox="1"/>
          <p:nvPr/>
        </p:nvSpPr>
        <p:spPr>
          <a:xfrm>
            <a:off x="7291386" y="2979253"/>
            <a:ext cx="4699255" cy="1593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600"/>
            </a:pPr>
            <a:r>
              <a:t>耐改ざん性</a:t>
            </a:r>
          </a:p>
          <a:p>
            <a:pPr>
              <a:defRPr sz="3300"/>
            </a:pPr>
            <a:r>
              <a:t>ブロックチェーンに記録</a:t>
            </a:r>
          </a:p>
        </p:txBody>
      </p:sp>
      <p:sp>
        <p:nvSpPr>
          <p:cNvPr id="1659" name="トラストレス…"/>
          <p:cNvSpPr txBox="1"/>
          <p:nvPr/>
        </p:nvSpPr>
        <p:spPr>
          <a:xfrm>
            <a:off x="51477" y="2979253"/>
            <a:ext cx="6400801" cy="1593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600"/>
            </a:pPr>
            <a:r>
              <a:t>トラストレス</a:t>
            </a:r>
          </a:p>
          <a:p>
            <a:pPr>
              <a:defRPr sz="3300"/>
            </a:pPr>
            <a:r>
              <a:t>取引相手に対する信頼が必要ない</a:t>
            </a:r>
          </a:p>
        </p:txBody>
      </p:sp>
      <p:sp>
        <p:nvSpPr>
          <p:cNvPr id="1660"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170</a:t>
            </a:fld>
            <a:endParaRPr/>
          </a:p>
        </p:txBody>
      </p:sp>
      <p:sp>
        <p:nvSpPr>
          <p:cNvPr id="1661" name="8.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8.1.2</a:t>
            </a:r>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 name="トラストレス"/>
          <p:cNvSpPr txBox="1"/>
          <p:nvPr/>
        </p:nvSpPr>
        <p:spPr>
          <a:xfrm>
            <a:off x="4204969" y="888025"/>
            <a:ext cx="459486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トラストレス</a:t>
            </a:r>
          </a:p>
        </p:txBody>
      </p:sp>
      <p:sp>
        <p:nvSpPr>
          <p:cNvPr id="1666" name="仲介者を介さずに安全な取引を行うことができる"/>
          <p:cNvSpPr txBox="1"/>
          <p:nvPr/>
        </p:nvSpPr>
        <p:spPr>
          <a:xfrm>
            <a:off x="857249" y="2436688"/>
            <a:ext cx="112903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仲介者を介さずに安全な取引を行うことができる</a:t>
            </a:r>
          </a:p>
        </p:txBody>
      </p:sp>
      <p:sp>
        <p:nvSpPr>
          <p:cNvPr id="1667" name="従来のスマートコントラクト"/>
          <p:cNvSpPr txBox="1"/>
          <p:nvPr/>
        </p:nvSpPr>
        <p:spPr>
          <a:xfrm>
            <a:off x="3488658" y="3431925"/>
            <a:ext cx="6027484" cy="552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従来のスマートコントラクト </a:t>
            </a:r>
          </a:p>
        </p:txBody>
      </p:sp>
      <p:sp>
        <p:nvSpPr>
          <p:cNvPr id="1668" name="ブロックチェーンを用いたスマートコントラクト"/>
          <p:cNvSpPr txBox="1"/>
          <p:nvPr/>
        </p:nvSpPr>
        <p:spPr>
          <a:xfrm>
            <a:off x="1501743" y="6663763"/>
            <a:ext cx="10001314" cy="552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ブロックチェーンを用いたスマートコントラクト </a:t>
            </a:r>
          </a:p>
        </p:txBody>
      </p:sp>
      <p:pic>
        <p:nvPicPr>
          <p:cNvPr id="1669" name="manager_man.png" descr="manager_man.png"/>
          <p:cNvPicPr>
            <a:picLocks noChangeAspect="1"/>
          </p:cNvPicPr>
          <p:nvPr/>
        </p:nvPicPr>
        <p:blipFill>
          <a:blip r:embed="rId3"/>
          <a:stretch>
            <a:fillRect/>
          </a:stretch>
        </p:blipFill>
        <p:spPr>
          <a:xfrm>
            <a:off x="5865415" y="4091512"/>
            <a:ext cx="1273970" cy="2069625"/>
          </a:xfrm>
          <a:prstGeom prst="rect">
            <a:avLst/>
          </a:prstGeom>
          <a:ln w="12700">
            <a:miter lim="400000"/>
          </a:ln>
        </p:spPr>
      </p:pic>
      <p:pic>
        <p:nvPicPr>
          <p:cNvPr id="1670" name="computer09_obaasan.png" descr="computer09_obaasan.png"/>
          <p:cNvPicPr>
            <a:picLocks noChangeAspect="1"/>
          </p:cNvPicPr>
          <p:nvPr/>
        </p:nvPicPr>
        <p:blipFill>
          <a:blip r:embed="rId4"/>
          <a:stretch>
            <a:fillRect/>
          </a:stretch>
        </p:blipFill>
        <p:spPr>
          <a:xfrm>
            <a:off x="9523537" y="4551472"/>
            <a:ext cx="1149704" cy="1149705"/>
          </a:xfrm>
          <a:prstGeom prst="rect">
            <a:avLst/>
          </a:prstGeom>
          <a:ln w="12700">
            <a:miter lim="400000"/>
          </a:ln>
        </p:spPr>
      </p:pic>
      <p:pic>
        <p:nvPicPr>
          <p:cNvPr id="1671" name="computer05_businessman.png" descr="computer05_businessman.png"/>
          <p:cNvPicPr>
            <a:picLocks noChangeAspect="1"/>
          </p:cNvPicPr>
          <p:nvPr/>
        </p:nvPicPr>
        <p:blipFill>
          <a:blip r:embed="rId5"/>
          <a:stretch>
            <a:fillRect/>
          </a:stretch>
        </p:blipFill>
        <p:spPr>
          <a:xfrm>
            <a:off x="2331559" y="4551472"/>
            <a:ext cx="1149704" cy="1149705"/>
          </a:xfrm>
          <a:prstGeom prst="rect">
            <a:avLst/>
          </a:prstGeom>
          <a:ln w="12700">
            <a:miter lim="400000"/>
          </a:ln>
        </p:spPr>
      </p:pic>
      <p:sp>
        <p:nvSpPr>
          <p:cNvPr id="1672" name="線"/>
          <p:cNvSpPr/>
          <p:nvPr/>
        </p:nvSpPr>
        <p:spPr>
          <a:xfrm>
            <a:off x="3637461" y="4876800"/>
            <a:ext cx="2071756" cy="0"/>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73" name="線"/>
          <p:cNvSpPr/>
          <p:nvPr/>
        </p:nvSpPr>
        <p:spPr>
          <a:xfrm>
            <a:off x="7295583" y="4876800"/>
            <a:ext cx="2071756" cy="0"/>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74" name="線"/>
          <p:cNvSpPr/>
          <p:nvPr/>
        </p:nvSpPr>
        <p:spPr>
          <a:xfrm flipH="1">
            <a:off x="3637461" y="5525916"/>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75" name="線"/>
          <p:cNvSpPr/>
          <p:nvPr/>
        </p:nvSpPr>
        <p:spPr>
          <a:xfrm flipH="1">
            <a:off x="7295583" y="5525916"/>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pic>
        <p:nvPicPr>
          <p:cNvPr id="1676" name="computer05_businessman.png" descr="computer05_businessman.png"/>
          <p:cNvPicPr>
            <a:picLocks noChangeAspect="1"/>
          </p:cNvPicPr>
          <p:nvPr/>
        </p:nvPicPr>
        <p:blipFill>
          <a:blip r:embed="rId5"/>
          <a:stretch>
            <a:fillRect/>
          </a:stretch>
        </p:blipFill>
        <p:spPr>
          <a:xfrm>
            <a:off x="4098487" y="7911101"/>
            <a:ext cx="1149704" cy="1149705"/>
          </a:xfrm>
          <a:prstGeom prst="rect">
            <a:avLst/>
          </a:prstGeom>
          <a:ln w="12700">
            <a:miter lim="400000"/>
          </a:ln>
        </p:spPr>
      </p:pic>
      <p:pic>
        <p:nvPicPr>
          <p:cNvPr id="1677" name="computer09_obaasan.png" descr="computer09_obaasan.png"/>
          <p:cNvPicPr>
            <a:picLocks noChangeAspect="1"/>
          </p:cNvPicPr>
          <p:nvPr/>
        </p:nvPicPr>
        <p:blipFill>
          <a:blip r:embed="rId4"/>
          <a:stretch>
            <a:fillRect/>
          </a:stretch>
        </p:blipFill>
        <p:spPr>
          <a:xfrm>
            <a:off x="7915731" y="7911101"/>
            <a:ext cx="1149705" cy="1149705"/>
          </a:xfrm>
          <a:prstGeom prst="rect">
            <a:avLst/>
          </a:prstGeom>
          <a:ln w="12700">
            <a:miter lim="400000"/>
          </a:ln>
        </p:spPr>
      </p:pic>
      <p:sp>
        <p:nvSpPr>
          <p:cNvPr id="1678" name="線"/>
          <p:cNvSpPr/>
          <p:nvPr/>
        </p:nvSpPr>
        <p:spPr>
          <a:xfrm>
            <a:off x="5466522" y="8086361"/>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79" name="線"/>
          <p:cNvSpPr/>
          <p:nvPr/>
        </p:nvSpPr>
        <p:spPr>
          <a:xfrm flipH="1">
            <a:off x="5466522" y="8735477"/>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80"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171</a:t>
            </a:fld>
            <a:endParaRPr/>
          </a:p>
        </p:txBody>
      </p:sp>
      <p:sp>
        <p:nvSpPr>
          <p:cNvPr id="1681" name="8.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8.1.2</a:t>
            </a:r>
          </a:p>
        </p:txBody>
      </p:sp>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手数料の削減"/>
          <p:cNvSpPr txBox="1"/>
          <p:nvPr/>
        </p:nvSpPr>
        <p:spPr>
          <a:xfrm>
            <a:off x="4159249" y="888025"/>
            <a:ext cx="4686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手数料の削減</a:t>
            </a:r>
          </a:p>
        </p:txBody>
      </p:sp>
      <p:pic>
        <p:nvPicPr>
          <p:cNvPr id="1686" name="manager_man.png" descr="manager_man.png"/>
          <p:cNvPicPr>
            <a:picLocks noChangeAspect="1"/>
          </p:cNvPicPr>
          <p:nvPr/>
        </p:nvPicPr>
        <p:blipFill>
          <a:blip r:embed="rId3"/>
          <a:stretch>
            <a:fillRect/>
          </a:stretch>
        </p:blipFill>
        <p:spPr>
          <a:xfrm>
            <a:off x="5865415" y="3330195"/>
            <a:ext cx="1273970" cy="2069624"/>
          </a:xfrm>
          <a:prstGeom prst="rect">
            <a:avLst/>
          </a:prstGeom>
          <a:ln w="12700">
            <a:miter lim="400000"/>
          </a:ln>
        </p:spPr>
      </p:pic>
      <p:pic>
        <p:nvPicPr>
          <p:cNvPr id="1687" name="computer09_obaasan.png" descr="computer09_obaasan.png"/>
          <p:cNvPicPr>
            <a:picLocks noChangeAspect="1"/>
          </p:cNvPicPr>
          <p:nvPr/>
        </p:nvPicPr>
        <p:blipFill>
          <a:blip r:embed="rId4"/>
          <a:stretch>
            <a:fillRect/>
          </a:stretch>
        </p:blipFill>
        <p:spPr>
          <a:xfrm>
            <a:off x="9523537" y="3790155"/>
            <a:ext cx="1149704" cy="1149704"/>
          </a:xfrm>
          <a:prstGeom prst="rect">
            <a:avLst/>
          </a:prstGeom>
          <a:ln w="12700">
            <a:miter lim="400000"/>
          </a:ln>
        </p:spPr>
      </p:pic>
      <p:pic>
        <p:nvPicPr>
          <p:cNvPr id="1688" name="computer05_businessman.png" descr="computer05_businessman.png"/>
          <p:cNvPicPr>
            <a:picLocks noChangeAspect="1"/>
          </p:cNvPicPr>
          <p:nvPr/>
        </p:nvPicPr>
        <p:blipFill>
          <a:blip r:embed="rId5"/>
          <a:stretch>
            <a:fillRect/>
          </a:stretch>
        </p:blipFill>
        <p:spPr>
          <a:xfrm>
            <a:off x="2331559" y="3790155"/>
            <a:ext cx="1149704" cy="1149704"/>
          </a:xfrm>
          <a:prstGeom prst="rect">
            <a:avLst/>
          </a:prstGeom>
          <a:ln w="12700">
            <a:miter lim="400000"/>
          </a:ln>
        </p:spPr>
      </p:pic>
      <p:sp>
        <p:nvSpPr>
          <p:cNvPr id="1689" name="線"/>
          <p:cNvSpPr/>
          <p:nvPr/>
        </p:nvSpPr>
        <p:spPr>
          <a:xfrm>
            <a:off x="3637461" y="4115482"/>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90" name="線"/>
          <p:cNvSpPr/>
          <p:nvPr/>
        </p:nvSpPr>
        <p:spPr>
          <a:xfrm>
            <a:off x="7295583" y="4115482"/>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91" name="線"/>
          <p:cNvSpPr/>
          <p:nvPr/>
        </p:nvSpPr>
        <p:spPr>
          <a:xfrm flipH="1">
            <a:off x="3637461" y="4764598"/>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92" name="線"/>
          <p:cNvSpPr/>
          <p:nvPr/>
        </p:nvSpPr>
        <p:spPr>
          <a:xfrm flipH="1">
            <a:off x="7295583" y="4764598"/>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93" name="仲介手数料の発生"/>
          <p:cNvSpPr txBox="1"/>
          <p:nvPr/>
        </p:nvSpPr>
        <p:spPr>
          <a:xfrm>
            <a:off x="4006849" y="2400300"/>
            <a:ext cx="4991101"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仲介手数料の発生</a:t>
            </a:r>
          </a:p>
        </p:txBody>
      </p:sp>
      <p:pic>
        <p:nvPicPr>
          <p:cNvPr id="1694" name="computer05_businessman.png" descr="computer05_businessman.png"/>
          <p:cNvPicPr>
            <a:picLocks noChangeAspect="1"/>
          </p:cNvPicPr>
          <p:nvPr/>
        </p:nvPicPr>
        <p:blipFill>
          <a:blip r:embed="rId5"/>
          <a:stretch>
            <a:fillRect/>
          </a:stretch>
        </p:blipFill>
        <p:spPr>
          <a:xfrm>
            <a:off x="4018926" y="7478147"/>
            <a:ext cx="1149704" cy="1149704"/>
          </a:xfrm>
          <a:prstGeom prst="rect">
            <a:avLst/>
          </a:prstGeom>
          <a:ln w="12700">
            <a:miter lim="400000"/>
          </a:ln>
        </p:spPr>
      </p:pic>
      <p:pic>
        <p:nvPicPr>
          <p:cNvPr id="1695" name="computer09_obaasan.png" descr="computer09_obaasan.png"/>
          <p:cNvPicPr>
            <a:picLocks noChangeAspect="1"/>
          </p:cNvPicPr>
          <p:nvPr/>
        </p:nvPicPr>
        <p:blipFill>
          <a:blip r:embed="rId4"/>
          <a:stretch>
            <a:fillRect/>
          </a:stretch>
        </p:blipFill>
        <p:spPr>
          <a:xfrm>
            <a:off x="7836170" y="7478147"/>
            <a:ext cx="1149704" cy="1149704"/>
          </a:xfrm>
          <a:prstGeom prst="rect">
            <a:avLst/>
          </a:prstGeom>
          <a:ln w="12700">
            <a:miter lim="400000"/>
          </a:ln>
        </p:spPr>
      </p:pic>
      <p:sp>
        <p:nvSpPr>
          <p:cNvPr id="1696" name="線"/>
          <p:cNvSpPr/>
          <p:nvPr/>
        </p:nvSpPr>
        <p:spPr>
          <a:xfrm>
            <a:off x="5386961" y="7653407"/>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97" name="線"/>
          <p:cNvSpPr/>
          <p:nvPr/>
        </p:nvSpPr>
        <p:spPr>
          <a:xfrm flipH="1">
            <a:off x="5386961" y="8302523"/>
            <a:ext cx="2071756" cy="1"/>
          </a:xfrm>
          <a:prstGeom prst="line">
            <a:avLst/>
          </a:prstGeom>
          <a:ln w="88900">
            <a:solidFill>
              <a:schemeClr val="accent1"/>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98" name="仲介手数料は発生しない"/>
          <p:cNvSpPr txBox="1"/>
          <p:nvPr/>
        </p:nvSpPr>
        <p:spPr>
          <a:xfrm>
            <a:off x="3192295" y="6407941"/>
            <a:ext cx="681990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仲介手数料は発生しない</a:t>
            </a:r>
          </a:p>
        </p:txBody>
      </p:sp>
      <p:sp>
        <p:nvSpPr>
          <p:cNvPr id="1699"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172</a:t>
            </a:fld>
            <a:endParaRPr/>
          </a:p>
        </p:txBody>
      </p:sp>
      <p:sp>
        <p:nvSpPr>
          <p:cNvPr id="1700" name="8.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8.1.2</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4" name="改ざん耐性"/>
          <p:cNvSpPr txBox="1"/>
          <p:nvPr/>
        </p:nvSpPr>
        <p:spPr>
          <a:xfrm>
            <a:off x="4551679" y="888025"/>
            <a:ext cx="3901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改ざん耐性</a:t>
            </a:r>
          </a:p>
        </p:txBody>
      </p:sp>
      <p:sp>
        <p:nvSpPr>
          <p:cNvPr id="1705" name="契約内容や結果はブロックチェーンに記録される…"/>
          <p:cNvSpPr txBox="1"/>
          <p:nvPr/>
        </p:nvSpPr>
        <p:spPr>
          <a:xfrm>
            <a:off x="80740" y="3359883"/>
            <a:ext cx="12843320"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契約内容や結果はブロックチェーンに記録される</a:t>
            </a:r>
          </a:p>
          <a:p>
            <a:pPr>
              <a:defRPr sz="4500"/>
            </a:pPr>
            <a:r>
              <a:t>→改ざん耐性が高い</a:t>
            </a:r>
          </a:p>
        </p:txBody>
      </p:sp>
      <p:sp>
        <p:nvSpPr>
          <p:cNvPr id="1706" name="・契約を記述したコード…"/>
          <p:cNvSpPr txBox="1"/>
          <p:nvPr/>
        </p:nvSpPr>
        <p:spPr>
          <a:xfrm>
            <a:off x="3350774" y="7247257"/>
            <a:ext cx="6303252" cy="147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300"/>
            </a:pPr>
            <a:r>
              <a:t>・契約を記述したコード</a:t>
            </a:r>
          </a:p>
          <a:p>
            <a:pPr>
              <a:defRPr sz="4300"/>
            </a:pPr>
            <a:r>
              <a:t>・契約内容</a:t>
            </a:r>
          </a:p>
        </p:txBody>
      </p:sp>
      <p:sp>
        <p:nvSpPr>
          <p:cNvPr id="1707" name="ブロックチェーンに記録される内容"/>
          <p:cNvSpPr txBox="1"/>
          <p:nvPr/>
        </p:nvSpPr>
        <p:spPr>
          <a:xfrm>
            <a:off x="1586738" y="6059366"/>
            <a:ext cx="9831325"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ブロックチェーンに記録される内容</a:t>
            </a:r>
          </a:p>
        </p:txBody>
      </p:sp>
      <p:sp>
        <p:nvSpPr>
          <p:cNvPr id="170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173</a:t>
            </a:fld>
            <a:endParaRPr/>
          </a:p>
        </p:txBody>
      </p:sp>
      <p:sp>
        <p:nvSpPr>
          <p:cNvPr id="1709" name="8.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8.1.2</a:t>
            </a: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 name="高い透明性"/>
          <p:cNvSpPr txBox="1"/>
          <p:nvPr/>
        </p:nvSpPr>
        <p:spPr>
          <a:xfrm>
            <a:off x="4540250" y="888025"/>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高い透明性</a:t>
            </a:r>
          </a:p>
        </p:txBody>
      </p:sp>
      <p:sp>
        <p:nvSpPr>
          <p:cNvPr id="1714" name="Public Blockchain上の記録は誰でも閲覧することができる…"/>
          <p:cNvSpPr txBox="1"/>
          <p:nvPr/>
        </p:nvSpPr>
        <p:spPr>
          <a:xfrm>
            <a:off x="273145" y="2878677"/>
            <a:ext cx="12458510" cy="1225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pPr>
            <a:r>
              <a:t>Public Blockchain上の記録は誰でも閲覧することができる</a:t>
            </a:r>
          </a:p>
          <a:p>
            <a:pPr>
              <a:defRPr sz="3500"/>
            </a:pPr>
            <a:r>
              <a:t>→契約内容・結果を誰でも見ることができる</a:t>
            </a:r>
          </a:p>
        </p:txBody>
      </p:sp>
      <p:sp>
        <p:nvSpPr>
          <p:cNvPr id="1715" name="秘匿性の問題"/>
          <p:cNvSpPr txBox="1"/>
          <p:nvPr/>
        </p:nvSpPr>
        <p:spPr>
          <a:xfrm>
            <a:off x="4616449" y="5168412"/>
            <a:ext cx="377190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秘匿性の問題</a:t>
            </a:r>
          </a:p>
        </p:txBody>
      </p:sp>
      <p:sp>
        <p:nvSpPr>
          <p:cNvPr id="1716" name="・暗号化してブロックチェーンに書き込む…"/>
          <p:cNvSpPr txBox="1"/>
          <p:nvPr/>
        </p:nvSpPr>
        <p:spPr>
          <a:xfrm>
            <a:off x="493750" y="6418423"/>
            <a:ext cx="12017300" cy="149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400"/>
            </a:pPr>
            <a:r>
              <a:t>・暗号化してブロックチェーンに書き込む</a:t>
            </a:r>
          </a:p>
          <a:p>
            <a:pPr algn="l">
              <a:defRPr sz="4400"/>
            </a:pPr>
            <a:r>
              <a:t>・秘匿性の高い契約はPublicChainで行わない</a:t>
            </a:r>
          </a:p>
        </p:txBody>
      </p:sp>
      <p:sp>
        <p:nvSpPr>
          <p:cNvPr id="171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174</a:t>
            </a:fld>
            <a:endParaRPr/>
          </a:p>
        </p:txBody>
      </p:sp>
      <p:sp>
        <p:nvSpPr>
          <p:cNvPr id="1718" name="8.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8.1.2</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175</a:t>
            </a:fld>
            <a:endParaRPr/>
          </a:p>
        </p:txBody>
      </p:sp>
      <p:sp>
        <p:nvSpPr>
          <p:cNvPr id="1723" name="スマートコントラクトの利用例"/>
          <p:cNvSpPr txBox="1"/>
          <p:nvPr/>
        </p:nvSpPr>
        <p:spPr>
          <a:xfrm>
            <a:off x="1122679" y="888025"/>
            <a:ext cx="10759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スマートコントラクトの利用例</a:t>
            </a:r>
          </a:p>
        </p:txBody>
      </p:sp>
      <p:sp>
        <p:nvSpPr>
          <p:cNvPr id="1724" name="証券取引"/>
          <p:cNvSpPr txBox="1"/>
          <p:nvPr/>
        </p:nvSpPr>
        <p:spPr>
          <a:xfrm>
            <a:off x="5175250" y="2451099"/>
            <a:ext cx="26543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証券取引</a:t>
            </a:r>
          </a:p>
        </p:txBody>
      </p:sp>
      <p:sp>
        <p:nvSpPr>
          <p:cNvPr id="1725" name="シェアリングエコノミー"/>
          <p:cNvSpPr txBox="1"/>
          <p:nvPr/>
        </p:nvSpPr>
        <p:spPr>
          <a:xfrm>
            <a:off x="2968624" y="4178443"/>
            <a:ext cx="706755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シェアリングエコノミー</a:t>
            </a:r>
          </a:p>
        </p:txBody>
      </p:sp>
      <p:sp>
        <p:nvSpPr>
          <p:cNvPr id="1726" name="電力取引"/>
          <p:cNvSpPr txBox="1"/>
          <p:nvPr/>
        </p:nvSpPr>
        <p:spPr>
          <a:xfrm>
            <a:off x="5175250" y="5905787"/>
            <a:ext cx="265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電力取引</a:t>
            </a:r>
          </a:p>
        </p:txBody>
      </p:sp>
      <p:sp>
        <p:nvSpPr>
          <p:cNvPr id="1727" name="内容証明"/>
          <p:cNvSpPr txBox="1"/>
          <p:nvPr/>
        </p:nvSpPr>
        <p:spPr>
          <a:xfrm>
            <a:off x="5175250" y="7633130"/>
            <a:ext cx="265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内容証明</a:t>
            </a:r>
          </a:p>
        </p:txBody>
      </p:sp>
      <p:sp>
        <p:nvSpPr>
          <p:cNvPr id="8" name="8.1.2">
            <a:extLst>
              <a:ext uri="{FF2B5EF4-FFF2-40B4-BE49-F238E27FC236}">
                <a16:creationId xmlns="" xmlns:a16="http://schemas.microsoft.com/office/drawing/2014/main" id="{A831FD6C-0A5D-4BE7-B716-540FC68010DA}"/>
              </a:ext>
            </a:extLst>
          </p:cNvPr>
          <p:cNvSpPr txBox="1"/>
          <p:nvPr/>
        </p:nvSpPr>
        <p:spPr>
          <a:xfrm>
            <a:off x="501326" y="204305"/>
            <a:ext cx="559449"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a:t>
            </a:r>
            <a:r>
              <a:rPr lang="en-US" altLang="ja-JP"/>
              <a:t>2 </a:t>
            </a: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分散型アプリケーション"/>
          <p:cNvSpPr txBox="1"/>
          <p:nvPr/>
        </p:nvSpPr>
        <p:spPr>
          <a:xfrm>
            <a:off x="2254249" y="812800"/>
            <a:ext cx="8496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分散型アプリケーション</a:t>
            </a:r>
          </a:p>
        </p:txBody>
      </p:sp>
      <p:sp>
        <p:nvSpPr>
          <p:cNvPr id="1732" name="Decentralized Applications…"/>
          <p:cNvSpPr txBox="1"/>
          <p:nvPr/>
        </p:nvSpPr>
        <p:spPr>
          <a:xfrm>
            <a:off x="1199460" y="2786566"/>
            <a:ext cx="10193504" cy="173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5400"/>
            </a:pPr>
            <a:r>
              <a:t>Decentralized Applications</a:t>
            </a:r>
          </a:p>
          <a:p>
            <a:pPr>
              <a:defRPr sz="4800"/>
            </a:pPr>
            <a:r>
              <a:t>→ DApps</a:t>
            </a:r>
          </a:p>
        </p:txBody>
      </p:sp>
      <p:sp>
        <p:nvSpPr>
          <p:cNvPr id="1733" name="ブロックチェーン上に構築する管理者不在のアプリケーション…"/>
          <p:cNvSpPr txBox="1"/>
          <p:nvPr/>
        </p:nvSpPr>
        <p:spPr>
          <a:xfrm>
            <a:off x="341109" y="5636632"/>
            <a:ext cx="12322582" cy="208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a:pPr>
            <a:r>
              <a:t>ブロックチェーン上に構築する管理者不在のアプリケーション</a:t>
            </a:r>
          </a:p>
          <a:p>
            <a:pPr>
              <a:defRPr sz="4200"/>
            </a:pPr>
            <a:r>
              <a:t>→既存のアプリケーションのサーバーサイドの</a:t>
            </a:r>
          </a:p>
          <a:p>
            <a:pPr>
              <a:defRPr sz="4200"/>
            </a:pPr>
            <a:r>
              <a:t>一部または全体をブロックチェーンに置き換える</a:t>
            </a:r>
          </a:p>
        </p:txBody>
      </p:sp>
      <p:sp>
        <p:nvSpPr>
          <p:cNvPr id="1734"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176</a:t>
            </a:fld>
            <a:endParaRPr/>
          </a:p>
        </p:txBody>
      </p:sp>
      <p:sp>
        <p:nvSpPr>
          <p:cNvPr id="1735" name="8.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8.3.1</a:t>
            </a:r>
          </a:p>
        </p:txBody>
      </p:sp>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177</a:t>
            </a:fld>
            <a:endParaRPr/>
          </a:p>
        </p:txBody>
      </p:sp>
      <p:sp>
        <p:nvSpPr>
          <p:cNvPr id="1740" name="DAppsの利点と課題点"/>
          <p:cNvSpPr txBox="1"/>
          <p:nvPr/>
        </p:nvSpPr>
        <p:spPr>
          <a:xfrm>
            <a:off x="2397887" y="865697"/>
            <a:ext cx="8209027"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DAppsの利点と課題点</a:t>
            </a:r>
          </a:p>
        </p:txBody>
      </p:sp>
      <p:sp>
        <p:nvSpPr>
          <p:cNvPr id="1741" name="DAppsはブロックチェーンの応用例であり、…"/>
          <p:cNvSpPr txBox="1"/>
          <p:nvPr/>
        </p:nvSpPr>
        <p:spPr>
          <a:xfrm>
            <a:off x="474217" y="2763036"/>
            <a:ext cx="12056365"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DAppsはブロックチェーンの応用例であり、</a:t>
            </a:r>
          </a:p>
          <a:p>
            <a:pPr>
              <a:defRPr sz="4500"/>
            </a:pPr>
            <a:r>
              <a:t>その利点や課題点を引き継ぐ</a:t>
            </a:r>
          </a:p>
        </p:txBody>
      </p:sp>
      <p:sp>
        <p:nvSpPr>
          <p:cNvPr id="1742" name="大量の処理を裁くアプリケーションや、…"/>
          <p:cNvSpPr txBox="1"/>
          <p:nvPr/>
        </p:nvSpPr>
        <p:spPr>
          <a:xfrm>
            <a:off x="419182" y="5481623"/>
            <a:ext cx="12166436" cy="2101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pPr>
            <a:r>
              <a:t>大量の処理を裁くアプリケーションや、</a:t>
            </a:r>
          </a:p>
          <a:p>
            <a:pPr>
              <a:defRPr sz="3900"/>
            </a:pPr>
            <a:r>
              <a:t>即時性の必要な処理を求められるアプリケーションは</a:t>
            </a:r>
          </a:p>
          <a:p>
            <a:pPr>
              <a:defRPr sz="3900"/>
            </a:pPr>
            <a:r>
              <a:t>作ることができない</a:t>
            </a:r>
          </a:p>
        </p:txBody>
      </p:sp>
      <p:sp>
        <p:nvSpPr>
          <p:cNvPr id="1743" name="8.3.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8.3.2</a:t>
            </a:r>
          </a:p>
        </p:txBody>
      </p:sp>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178</a:t>
            </a:fld>
            <a:endParaRPr/>
          </a:p>
        </p:txBody>
      </p:sp>
      <p:sp>
        <p:nvSpPr>
          <p:cNvPr id="1748" name="Ethereum"/>
          <p:cNvSpPr txBox="1"/>
          <p:nvPr/>
        </p:nvSpPr>
        <p:spPr>
          <a:xfrm>
            <a:off x="4448428" y="835870"/>
            <a:ext cx="4107943"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Ethereum</a:t>
            </a:r>
          </a:p>
        </p:txBody>
      </p:sp>
      <p:sp>
        <p:nvSpPr>
          <p:cNvPr id="1749" name="DAppsを作成する上で、最も一般的なブロックチェーン"/>
          <p:cNvSpPr txBox="1"/>
          <p:nvPr/>
        </p:nvSpPr>
        <p:spPr>
          <a:xfrm>
            <a:off x="446271" y="3149308"/>
            <a:ext cx="12112258" cy="577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DAppsを作成する上で、最も一般的なブロックチェーン</a:t>
            </a:r>
          </a:p>
        </p:txBody>
      </p:sp>
      <p:sp>
        <p:nvSpPr>
          <p:cNvPr id="1750" name="プログラムのまとまりである「コントラクト」を…"/>
          <p:cNvSpPr txBox="1"/>
          <p:nvPr/>
        </p:nvSpPr>
        <p:spPr>
          <a:xfrm>
            <a:off x="785368" y="4825417"/>
            <a:ext cx="11434065" cy="233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20000"/>
              </a:lnSpc>
              <a:defRPr sz="4000"/>
            </a:pPr>
            <a:r>
              <a:t>プログラムのまとまりである「コントラクト」を</a:t>
            </a:r>
          </a:p>
          <a:p>
            <a:pPr>
              <a:lnSpc>
                <a:spcPct val="120000"/>
              </a:lnSpc>
              <a:defRPr sz="4000"/>
            </a:pPr>
            <a:r>
              <a:t>あらかじめブロックチェーンに登録しておき、</a:t>
            </a:r>
          </a:p>
          <a:p>
            <a:pPr>
              <a:lnSpc>
                <a:spcPct val="120000"/>
              </a:lnSpc>
              <a:defRPr sz="4000"/>
            </a:pPr>
            <a:r>
              <a:t>それを「トランザクション」で呼び出し実行する</a:t>
            </a:r>
          </a:p>
        </p:txBody>
      </p:sp>
      <p:sp>
        <p:nvSpPr>
          <p:cNvPr id="1751" name="8.3.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8.3.3</a:t>
            </a:r>
          </a:p>
        </p:txBody>
      </p:sp>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179</a:t>
            </a:fld>
            <a:endParaRPr/>
          </a:p>
        </p:txBody>
      </p:sp>
      <p:sp>
        <p:nvSpPr>
          <p:cNvPr id="1756" name="DAppsの利用例"/>
          <p:cNvSpPr txBox="1"/>
          <p:nvPr/>
        </p:nvSpPr>
        <p:spPr>
          <a:xfrm>
            <a:off x="3540887" y="924661"/>
            <a:ext cx="5923027"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DAppsの利用例</a:t>
            </a:r>
          </a:p>
        </p:txBody>
      </p:sp>
      <p:sp>
        <p:nvSpPr>
          <p:cNvPr id="1757" name="分散型取引所"/>
          <p:cNvSpPr txBox="1"/>
          <p:nvPr/>
        </p:nvSpPr>
        <p:spPr>
          <a:xfrm>
            <a:off x="4540250" y="2385077"/>
            <a:ext cx="392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分散型取引所</a:t>
            </a:r>
          </a:p>
        </p:txBody>
      </p:sp>
      <p:sp>
        <p:nvSpPr>
          <p:cNvPr id="1758" name="仮想通貨同士の交換を行う取引所をブロックチェーン上で運営する"/>
          <p:cNvSpPr txBox="1"/>
          <p:nvPr/>
        </p:nvSpPr>
        <p:spPr>
          <a:xfrm>
            <a:off x="361441" y="3330932"/>
            <a:ext cx="12281917"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仮想通貨同士の交換を行う取引所をブロックチェーン上で運営する</a:t>
            </a:r>
          </a:p>
        </p:txBody>
      </p:sp>
      <p:sp>
        <p:nvSpPr>
          <p:cNvPr id="1759" name="ゲーム"/>
          <p:cNvSpPr txBox="1"/>
          <p:nvPr/>
        </p:nvSpPr>
        <p:spPr>
          <a:xfrm>
            <a:off x="5514975" y="4108628"/>
            <a:ext cx="197485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ゲーム</a:t>
            </a:r>
          </a:p>
        </p:txBody>
      </p:sp>
      <p:sp>
        <p:nvSpPr>
          <p:cNvPr id="1760" name="DAppsの最も成功した利用例"/>
          <p:cNvSpPr txBox="1"/>
          <p:nvPr/>
        </p:nvSpPr>
        <p:spPr>
          <a:xfrm>
            <a:off x="3677056" y="4886388"/>
            <a:ext cx="565068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DAppsの最も成功した利用例</a:t>
            </a:r>
          </a:p>
        </p:txBody>
      </p:sp>
      <p:sp>
        <p:nvSpPr>
          <p:cNvPr id="1761" name="市場予測"/>
          <p:cNvSpPr txBox="1"/>
          <p:nvPr/>
        </p:nvSpPr>
        <p:spPr>
          <a:xfrm>
            <a:off x="5175250" y="5778353"/>
            <a:ext cx="265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市場予測</a:t>
            </a:r>
          </a:p>
        </p:txBody>
      </p:sp>
      <p:sp>
        <p:nvSpPr>
          <p:cNvPr id="1762" name="未来の出来事を予測し、賭けを行う"/>
          <p:cNvSpPr txBox="1"/>
          <p:nvPr/>
        </p:nvSpPr>
        <p:spPr>
          <a:xfrm>
            <a:off x="3194049" y="6558058"/>
            <a:ext cx="6616701"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未来の出来事を予測し、賭けを行う</a:t>
            </a:r>
          </a:p>
        </p:txBody>
      </p:sp>
      <p:sp>
        <p:nvSpPr>
          <p:cNvPr id="1763" name="身分証明"/>
          <p:cNvSpPr txBox="1"/>
          <p:nvPr/>
        </p:nvSpPr>
        <p:spPr>
          <a:xfrm>
            <a:off x="5175250" y="7448077"/>
            <a:ext cx="265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身分証明</a:t>
            </a:r>
          </a:p>
        </p:txBody>
      </p:sp>
      <p:sp>
        <p:nvSpPr>
          <p:cNvPr id="1764" name="第三者に個人情報を掲示することなく、身分証明を行う"/>
          <p:cNvSpPr txBox="1"/>
          <p:nvPr/>
        </p:nvSpPr>
        <p:spPr>
          <a:xfrm>
            <a:off x="1365249" y="8229726"/>
            <a:ext cx="1027430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第三者に個人情報を掲示することなく、身分証明を行う</a:t>
            </a:r>
          </a:p>
        </p:txBody>
      </p:sp>
      <p:sp>
        <p:nvSpPr>
          <p:cNvPr id="12" name="8.3.3">
            <a:extLst>
              <a:ext uri="{FF2B5EF4-FFF2-40B4-BE49-F238E27FC236}">
                <a16:creationId xmlns="" xmlns:a16="http://schemas.microsoft.com/office/drawing/2014/main" id="{43E8DCD3-467F-4750-8566-D4CD99E85AB1}"/>
              </a:ext>
            </a:extLst>
          </p:cNvPr>
          <p:cNvSpPr txBox="1"/>
          <p:nvPr/>
        </p:nvSpPr>
        <p:spPr>
          <a:xfrm>
            <a:off x="535790" y="204305"/>
            <a:ext cx="490519"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8.</a:t>
            </a:r>
            <a:r>
              <a:rPr lang="en-US" altLang="ja-JP"/>
              <a:t>4</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sp>
        <p:nvSpPr>
          <p:cNvPr id="275" name="プライベートブロックチェーン"/>
          <p:cNvSpPr txBox="1"/>
          <p:nvPr/>
        </p:nvSpPr>
        <p:spPr>
          <a:xfrm>
            <a:off x="1198879" y="862925"/>
            <a:ext cx="1060704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プライベートブロックチェーン</a:t>
            </a:r>
          </a:p>
        </p:txBody>
      </p:sp>
      <p:sp>
        <p:nvSpPr>
          <p:cNvPr id="276" name="利点"/>
          <p:cNvSpPr txBox="1"/>
          <p:nvPr/>
        </p:nvSpPr>
        <p:spPr>
          <a:xfrm>
            <a:off x="5810249" y="2451099"/>
            <a:ext cx="13843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利点</a:t>
            </a:r>
          </a:p>
        </p:txBody>
      </p:sp>
      <p:sp>
        <p:nvSpPr>
          <p:cNvPr id="277" name="仕様の変更が容易…"/>
          <p:cNvSpPr txBox="1"/>
          <p:nvPr/>
        </p:nvSpPr>
        <p:spPr>
          <a:xfrm>
            <a:off x="2894306" y="3587749"/>
            <a:ext cx="7025879"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625078" indent="-625078" algn="l">
              <a:buSzPct val="145000"/>
              <a:buChar char="•"/>
              <a:defRPr sz="4500"/>
            </a:pPr>
            <a:r>
              <a:t>仕様の変更が容易</a:t>
            </a:r>
          </a:p>
          <a:p>
            <a:pPr marL="625078" indent="-625078" algn="l">
              <a:buSzPct val="145000"/>
              <a:buChar char="•"/>
              <a:defRPr sz="4500"/>
            </a:pPr>
            <a:r>
              <a:t>取引にかかる時間が短い</a:t>
            </a:r>
          </a:p>
        </p:txBody>
      </p:sp>
      <p:sp>
        <p:nvSpPr>
          <p:cNvPr id="278" name="課題点"/>
          <p:cNvSpPr txBox="1"/>
          <p:nvPr/>
        </p:nvSpPr>
        <p:spPr>
          <a:xfrm>
            <a:off x="5492749" y="5873749"/>
            <a:ext cx="20193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課題点</a:t>
            </a:r>
          </a:p>
        </p:txBody>
      </p:sp>
      <p:sp>
        <p:nvSpPr>
          <p:cNvPr id="279" name="管理者に強く依存する…"/>
          <p:cNvSpPr txBox="1"/>
          <p:nvPr/>
        </p:nvSpPr>
        <p:spPr>
          <a:xfrm>
            <a:off x="3272167" y="7035180"/>
            <a:ext cx="6460466"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33375" indent="-333375" algn="l">
              <a:buSzPct val="145000"/>
              <a:buChar char="•"/>
              <a:defRPr sz="4500"/>
            </a:pPr>
            <a:r>
              <a:t>管理者に強く依存する</a:t>
            </a:r>
          </a:p>
          <a:p>
            <a:pPr marL="333375" indent="-333375" algn="l">
              <a:buSzPct val="145000"/>
              <a:buChar char="•"/>
              <a:defRPr sz="4500"/>
            </a:pPr>
            <a:r>
              <a:t>改ざんのリスク</a:t>
            </a:r>
          </a:p>
        </p:txBody>
      </p:sp>
      <p:sp>
        <p:nvSpPr>
          <p:cNvPr id="280" name="テキスト"/>
          <p:cNvSpPr txBox="1"/>
          <p:nvPr/>
        </p:nvSpPr>
        <p:spPr>
          <a:xfrm>
            <a:off x="6328884" y="9296400"/>
            <a:ext cx="340259" cy="324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rPr/>
              <a:t>18</a:t>
            </a:fld>
            <a:endParaRPr/>
          </a:p>
        </p:txBody>
      </p:sp>
      <p:sp>
        <p:nvSpPr>
          <p:cNvPr id="281" name="1.3.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1.3.2</a:t>
            </a: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 name="スライド番号"/>
          <p:cNvSpPr txBox="1">
            <a:spLocks noGrp="1"/>
          </p:cNvSpPr>
          <p:nvPr>
            <p:ph type="sldNum" sz="quarter" idx="2"/>
          </p:nvPr>
        </p:nvSpPr>
        <p:spPr>
          <a:xfrm>
            <a:off x="6272394" y="9296400"/>
            <a:ext cx="453239"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180</a:t>
            </a:fld>
            <a:endParaRPr/>
          </a:p>
        </p:txBody>
      </p:sp>
      <p:sp>
        <p:nvSpPr>
          <p:cNvPr id="1769" name="巻末演習"/>
          <p:cNvSpPr txBox="1"/>
          <p:nvPr/>
        </p:nvSpPr>
        <p:spPr>
          <a:xfrm>
            <a:off x="4921249" y="827771"/>
            <a:ext cx="3162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巻末演習</a:t>
            </a:r>
          </a:p>
        </p:txBody>
      </p:sp>
      <p:sp>
        <p:nvSpPr>
          <p:cNvPr id="1770" name="あなたが以下のサービスを新たに作るとき、…"/>
          <p:cNvSpPr txBox="1"/>
          <p:nvPr/>
        </p:nvSpPr>
        <p:spPr>
          <a:xfrm>
            <a:off x="412749" y="2451099"/>
            <a:ext cx="12179301" cy="331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pPr>
            <a:r>
              <a:t>あなたが以下のサービスを新たに作るとき、</a:t>
            </a:r>
          </a:p>
          <a:p>
            <a:pPr>
              <a:defRPr sz="3900"/>
            </a:pPr>
            <a:r>
              <a:t>中央集権的な仕組み、非中央集権的な仕組みの</a:t>
            </a:r>
          </a:p>
          <a:p>
            <a:pPr>
              <a:defRPr sz="3900"/>
            </a:pPr>
            <a:r>
              <a:t>どちらで運営しますか?</a:t>
            </a:r>
          </a:p>
          <a:p>
            <a:endParaRPr/>
          </a:p>
          <a:p>
            <a:pPr>
              <a:defRPr sz="4000"/>
            </a:pPr>
            <a:r>
              <a:t>そえぞれのサービスの特徴を踏まえて考えてください</a:t>
            </a:r>
          </a:p>
        </p:txBody>
      </p:sp>
      <p:sp>
        <p:nvSpPr>
          <p:cNvPr id="1771" name="SNS…"/>
          <p:cNvSpPr txBox="1"/>
          <p:nvPr/>
        </p:nvSpPr>
        <p:spPr>
          <a:xfrm>
            <a:off x="2587053" y="6327775"/>
            <a:ext cx="7830694" cy="2406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500"/>
            </a:pPr>
            <a:r>
              <a:t>SNS</a:t>
            </a:r>
          </a:p>
          <a:p>
            <a:pPr marL="228600" indent="-228600" algn="l">
              <a:buSzPct val="100000"/>
              <a:buChar char="•"/>
              <a:defRPr sz="4500"/>
            </a:pPr>
            <a:r>
              <a:t>グルメサイト</a:t>
            </a:r>
          </a:p>
          <a:p>
            <a:pPr marL="228600" indent="-228600" algn="l">
              <a:buSzPct val="100000"/>
              <a:buChar char="•"/>
              <a:defRPr sz="4500"/>
            </a:pPr>
            <a:r>
              <a:t>オンラインフリーマーケット</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sp>
        <p:nvSpPr>
          <p:cNvPr id="286" name="コンソーシアムブロックチェーン"/>
          <p:cNvSpPr txBox="1"/>
          <p:nvPr/>
        </p:nvSpPr>
        <p:spPr>
          <a:xfrm>
            <a:off x="791209" y="812800"/>
            <a:ext cx="114223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コンソーシアムブロックチェーン</a:t>
            </a:r>
          </a:p>
        </p:txBody>
      </p:sp>
      <p:sp>
        <p:nvSpPr>
          <p:cNvPr id="287" name="複数の管理者が存在するブロックチェーン"/>
          <p:cNvSpPr txBox="1"/>
          <p:nvPr/>
        </p:nvSpPr>
        <p:spPr>
          <a:xfrm>
            <a:off x="431799" y="2748979"/>
            <a:ext cx="121412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複数の管理者が存在するブロックチェーン</a:t>
            </a:r>
          </a:p>
        </p:txBody>
      </p:sp>
      <p:pic>
        <p:nvPicPr>
          <p:cNvPr id="288" name="wSzrM33bp9BgIgrRw-SzTQap0EBH0DEi7-F-tn2v-emNxHkwo6EeRtWOAwWZ5jwXOCmrT-LfoVYVUNw9tbLcKkec9Vkw0A83PVCzQwEtDL2nY9Fe5P-WsrwmNyeghol4VdyTdxk-.png" descr="wSzrM33bp9BgIgrRw-SzTQap0EBH0DEi7-F-tn2v-emNxHkwo6EeRtWOAwWZ5jwXOCmrT-LfoVYVUNw9tbLcKkec9Vkw0A83PVCzQwEtDL2nY9Fe5P-WsrwmNyeghol4VdyTdxk-.png"/>
          <p:cNvPicPr>
            <a:picLocks noChangeAspect="1"/>
          </p:cNvPicPr>
          <p:nvPr/>
        </p:nvPicPr>
        <p:blipFill>
          <a:blip r:embed="rId3"/>
          <a:stretch>
            <a:fillRect/>
          </a:stretch>
        </p:blipFill>
        <p:spPr>
          <a:xfrm>
            <a:off x="4074487" y="3864692"/>
            <a:ext cx="4855826" cy="3618066"/>
          </a:xfrm>
          <a:prstGeom prst="rect">
            <a:avLst/>
          </a:prstGeom>
          <a:ln w="12700">
            <a:miter lim="400000"/>
          </a:ln>
        </p:spPr>
      </p:pic>
      <p:sp>
        <p:nvSpPr>
          <p:cNvPr id="289" name="書き込みには権限が必要…"/>
          <p:cNvSpPr txBox="1"/>
          <p:nvPr/>
        </p:nvSpPr>
        <p:spPr>
          <a:xfrm>
            <a:off x="3054826" y="7645080"/>
            <a:ext cx="6895148"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500"/>
            </a:pPr>
            <a:r>
              <a:t>書き込みには権限が必要</a:t>
            </a:r>
          </a:p>
          <a:p>
            <a:pPr marL="228600" indent="-228600" algn="l">
              <a:buSzPct val="100000"/>
              <a:buChar char="•"/>
              <a:defRPr sz="4500"/>
            </a:pPr>
            <a:r>
              <a:t>閲覧は管理者の許可制</a:t>
            </a:r>
          </a:p>
        </p:txBody>
      </p:sp>
      <p:sp>
        <p:nvSpPr>
          <p:cNvPr id="290" name="1.3.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1.3.2</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142" name="1. ブロックチェーンの概要"/>
          <p:cNvSpPr txBox="1"/>
          <p:nvPr/>
        </p:nvSpPr>
        <p:spPr>
          <a:xfrm>
            <a:off x="1776095" y="4445000"/>
            <a:ext cx="94526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1. ブロックチェーンの概要</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295" name="Bitcoin"/>
          <p:cNvSpPr txBox="1"/>
          <p:nvPr/>
        </p:nvSpPr>
        <p:spPr>
          <a:xfrm>
            <a:off x="5036312" y="736600"/>
            <a:ext cx="2932177"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Bitcoin</a:t>
            </a:r>
          </a:p>
        </p:txBody>
      </p:sp>
      <p:sp>
        <p:nvSpPr>
          <p:cNvPr id="296" name="開始年度:  2009年…"/>
          <p:cNvSpPr txBox="1"/>
          <p:nvPr/>
        </p:nvSpPr>
        <p:spPr>
          <a:xfrm>
            <a:off x="1606245" y="4565755"/>
            <a:ext cx="9792310" cy="345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800"/>
            </a:pPr>
            <a:r>
              <a:t>開始年度:  2009年</a:t>
            </a:r>
          </a:p>
          <a:p>
            <a:pPr algn="l">
              <a:defRPr sz="4800"/>
            </a:pPr>
            <a:r>
              <a:t>種類: パブリックブロックチェーン</a:t>
            </a:r>
          </a:p>
          <a:p>
            <a:pPr algn="l">
              <a:defRPr sz="4800"/>
            </a:pPr>
            <a:r>
              <a:t>目的: 価値の移転</a:t>
            </a:r>
          </a:p>
          <a:p>
            <a:pPr algn="l">
              <a:defRPr sz="4800"/>
            </a:pPr>
            <a:r>
              <a:t>内部通貨: bitcoin</a:t>
            </a:r>
          </a:p>
        </p:txBody>
      </p:sp>
      <p:sp>
        <p:nvSpPr>
          <p:cNvPr id="297" name="ブロックチェーンが利用された初めてのシステム"/>
          <p:cNvSpPr txBox="1"/>
          <p:nvPr/>
        </p:nvSpPr>
        <p:spPr>
          <a:xfrm>
            <a:off x="345948" y="2978202"/>
            <a:ext cx="12312905"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ブロックチェーンが利用された初めてのシステム</a:t>
            </a:r>
          </a:p>
        </p:txBody>
      </p:sp>
      <p:sp>
        <p:nvSpPr>
          <p:cNvPr id="298" name="1.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1.4.1</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sp>
        <p:nvSpPr>
          <p:cNvPr id="303" name="Ethereum"/>
          <p:cNvSpPr txBox="1"/>
          <p:nvPr/>
        </p:nvSpPr>
        <p:spPr>
          <a:xfrm>
            <a:off x="4448428" y="812800"/>
            <a:ext cx="4107943"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Ethereum</a:t>
            </a:r>
          </a:p>
        </p:txBody>
      </p:sp>
      <p:sp>
        <p:nvSpPr>
          <p:cNvPr id="304" name="開始年度:  2015年…"/>
          <p:cNvSpPr txBox="1"/>
          <p:nvPr/>
        </p:nvSpPr>
        <p:spPr>
          <a:xfrm>
            <a:off x="973750" y="5423694"/>
            <a:ext cx="11444860" cy="327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500"/>
            </a:pPr>
            <a:r>
              <a:t>開始年度:  2015年</a:t>
            </a:r>
          </a:p>
          <a:p>
            <a:pPr algn="l">
              <a:defRPr sz="4500"/>
            </a:pPr>
            <a:r>
              <a:t>種類: パブリックブロックチェーン</a:t>
            </a:r>
          </a:p>
          <a:p>
            <a:pPr algn="l">
              <a:defRPr sz="4500"/>
            </a:pPr>
            <a:r>
              <a:t>目的: アプリケーションのプラットフォーム</a:t>
            </a:r>
          </a:p>
          <a:p>
            <a:pPr algn="l">
              <a:defRPr sz="4500"/>
            </a:pPr>
            <a:r>
              <a:t>内部通貨: ether</a:t>
            </a:r>
          </a:p>
        </p:txBody>
      </p:sp>
      <p:sp>
        <p:nvSpPr>
          <p:cNvPr id="305" name="Ethereumネットワークで…"/>
          <p:cNvSpPr txBox="1"/>
          <p:nvPr/>
        </p:nvSpPr>
        <p:spPr>
          <a:xfrm>
            <a:off x="2191384" y="2586037"/>
            <a:ext cx="8622031"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pPr>
            <a:r>
              <a:t>Ethereumネットワークで</a:t>
            </a:r>
          </a:p>
          <a:p>
            <a:pPr>
              <a:defRPr sz="4200"/>
            </a:pPr>
            <a:r>
              <a:t>仮想マシンを構成し、</a:t>
            </a:r>
          </a:p>
          <a:p>
            <a:pPr>
              <a:defRPr sz="4200"/>
            </a:pPr>
            <a:r>
              <a:t>プログラムを実行することができる</a:t>
            </a:r>
          </a:p>
        </p:txBody>
      </p:sp>
      <p:sp>
        <p:nvSpPr>
          <p:cNvPr id="306" name="1.4.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1.4.2</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311" name="Hyperledger Fabric"/>
          <p:cNvSpPr txBox="1"/>
          <p:nvPr/>
        </p:nvSpPr>
        <p:spPr>
          <a:xfrm>
            <a:off x="2470658" y="889000"/>
            <a:ext cx="8063485"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Hyperledger Fabric</a:t>
            </a:r>
          </a:p>
        </p:txBody>
      </p:sp>
      <p:sp>
        <p:nvSpPr>
          <p:cNvPr id="312" name="開始年度:  2015年…"/>
          <p:cNvSpPr txBox="1"/>
          <p:nvPr/>
        </p:nvSpPr>
        <p:spPr>
          <a:xfrm>
            <a:off x="1051433" y="2607469"/>
            <a:ext cx="10901935" cy="327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500"/>
            </a:pPr>
            <a:r>
              <a:t>開始年度:  2015年</a:t>
            </a:r>
          </a:p>
          <a:p>
            <a:pPr algn="l">
              <a:defRPr sz="4500"/>
            </a:pPr>
            <a:r>
              <a:t>種類: パーミッションドブロックチェーン</a:t>
            </a:r>
          </a:p>
          <a:p>
            <a:pPr algn="l">
              <a:defRPr sz="4500"/>
            </a:pPr>
            <a:r>
              <a:t>目的: ビジネスに焦点を当てた設計 </a:t>
            </a:r>
          </a:p>
          <a:p>
            <a:pPr algn="l">
              <a:defRPr sz="4500"/>
            </a:pPr>
            <a:r>
              <a:t>通貨: 存在しない</a:t>
            </a:r>
          </a:p>
        </p:txBody>
      </p:sp>
      <p:sp>
        <p:nvSpPr>
          <p:cNvPr id="313" name="Hyperledgerプロジェクトの１つであり、…"/>
          <p:cNvSpPr txBox="1"/>
          <p:nvPr/>
        </p:nvSpPr>
        <p:spPr>
          <a:xfrm>
            <a:off x="343408" y="6732587"/>
            <a:ext cx="12317985"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Hyperledgerプロジェクトの１つであり、</a:t>
            </a:r>
          </a:p>
          <a:p>
            <a:pPr>
              <a:defRPr sz="4000"/>
            </a:pPr>
            <a:r>
              <a:t>ビジネスにおける多様なユースケースに応える目的で</a:t>
            </a:r>
          </a:p>
          <a:p>
            <a:pPr>
              <a:defRPr sz="4000"/>
            </a:pPr>
            <a:r>
              <a:t>開発された</a:t>
            </a:r>
          </a:p>
        </p:txBody>
      </p:sp>
      <p:sp>
        <p:nvSpPr>
          <p:cNvPr id="314" name="1.4.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1.4.3</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
        <p:nvSpPr>
          <p:cNvPr id="319" name="ブロックチェーンの活用例"/>
          <p:cNvSpPr txBox="1"/>
          <p:nvPr/>
        </p:nvSpPr>
        <p:spPr>
          <a:xfrm>
            <a:off x="1896109" y="827771"/>
            <a:ext cx="9212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ブロックチェーンの活用例</a:t>
            </a:r>
          </a:p>
        </p:txBody>
      </p:sp>
      <p:sp>
        <p:nvSpPr>
          <p:cNvPr id="320" name="仮想通貨…"/>
          <p:cNvSpPr txBox="1"/>
          <p:nvPr/>
        </p:nvSpPr>
        <p:spPr>
          <a:xfrm>
            <a:off x="3465448" y="3160713"/>
            <a:ext cx="6073903" cy="5026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50000"/>
              </a:lnSpc>
              <a:buSzPct val="100000"/>
              <a:buChar char="•"/>
              <a:defRPr sz="5500"/>
            </a:pPr>
            <a:r>
              <a:t>仮想通貨</a:t>
            </a:r>
          </a:p>
          <a:p>
            <a:pPr marL="228600" indent="-228600" algn="l">
              <a:lnSpc>
                <a:spcPct val="150000"/>
              </a:lnSpc>
              <a:buSzPct val="100000"/>
              <a:buChar char="•"/>
              <a:defRPr sz="5500"/>
            </a:pPr>
            <a:r>
              <a:t>不動産取引</a:t>
            </a:r>
          </a:p>
          <a:p>
            <a:pPr marL="228600" indent="-228600" algn="l">
              <a:lnSpc>
                <a:spcPct val="150000"/>
              </a:lnSpc>
              <a:buSzPct val="100000"/>
              <a:buChar char="•"/>
              <a:defRPr sz="5500"/>
            </a:pPr>
            <a:r>
              <a:t>食品管理</a:t>
            </a:r>
          </a:p>
          <a:p>
            <a:pPr marL="228600" indent="-228600" algn="l">
              <a:lnSpc>
                <a:spcPct val="150000"/>
              </a:lnSpc>
              <a:buSzPct val="100000"/>
              <a:buChar char="•"/>
              <a:defRPr sz="5500"/>
            </a:pPr>
            <a:r>
              <a:t>医療データの管理</a:t>
            </a:r>
          </a:p>
        </p:txBody>
      </p:sp>
      <p:sp>
        <p:nvSpPr>
          <p:cNvPr id="321" name="1.5.1"/>
          <p:cNvSpPr txBox="1"/>
          <p:nvPr/>
        </p:nvSpPr>
        <p:spPr>
          <a:xfrm>
            <a:off x="-78960" y="204305"/>
            <a:ext cx="1398094"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t>1.5</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sp>
        <p:nvSpPr>
          <p:cNvPr id="326" name="2.ブロックチェーンと仮想通貨"/>
          <p:cNvSpPr txBox="1"/>
          <p:nvPr/>
        </p:nvSpPr>
        <p:spPr>
          <a:xfrm>
            <a:off x="1140967" y="4445000"/>
            <a:ext cx="10722865"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2.ブロックチェーンと仮想通貨</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
        <p:nvSpPr>
          <p:cNvPr id="329" name="仮想通貨とブロックチェーン"/>
          <p:cNvSpPr txBox="1"/>
          <p:nvPr/>
        </p:nvSpPr>
        <p:spPr>
          <a:xfrm>
            <a:off x="1515109" y="914400"/>
            <a:ext cx="9974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仮想通貨とブロックチェーン</a:t>
            </a:r>
          </a:p>
        </p:txBody>
      </p:sp>
      <p:sp>
        <p:nvSpPr>
          <p:cNvPr id="330" name="パブリックブロックチェーンでは…"/>
          <p:cNvSpPr txBox="1"/>
          <p:nvPr/>
        </p:nvSpPr>
        <p:spPr>
          <a:xfrm>
            <a:off x="349250" y="3844925"/>
            <a:ext cx="12306301"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a:pPr>
            <a:r>
              <a:t>パブリックブロックチェーンでは</a:t>
            </a:r>
          </a:p>
          <a:p>
            <a:pPr>
              <a:defRPr sz="4800"/>
            </a:pPr>
            <a:r>
              <a:t>あらかじめ定めた機能を</a:t>
            </a:r>
          </a:p>
          <a:p>
            <a:pPr>
              <a:defRPr sz="4800"/>
            </a:pPr>
            <a:r>
              <a:t>自律的に満たすために仮想通貨が用いられる</a:t>
            </a:r>
          </a:p>
        </p:txBody>
      </p:sp>
      <p:sp>
        <p:nvSpPr>
          <p:cNvPr id="331" name="2.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2.1.1</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336" name="仮想通貨の特徴"/>
          <p:cNvSpPr txBox="1"/>
          <p:nvPr/>
        </p:nvSpPr>
        <p:spPr>
          <a:xfrm>
            <a:off x="3778250" y="85090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仮想通貨の特徴</a:t>
            </a:r>
          </a:p>
        </p:txBody>
      </p:sp>
      <p:sp>
        <p:nvSpPr>
          <p:cNvPr id="337" name="管理者が存在しない…"/>
          <p:cNvSpPr txBox="1"/>
          <p:nvPr/>
        </p:nvSpPr>
        <p:spPr>
          <a:xfrm>
            <a:off x="1159255" y="3890010"/>
            <a:ext cx="10686289" cy="3230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20000"/>
              </a:lnSpc>
              <a:buSzPct val="100000"/>
              <a:buChar char="•"/>
              <a:defRPr sz="5600"/>
            </a:pPr>
            <a:r>
              <a:t>管理者が存在しない</a:t>
            </a:r>
          </a:p>
          <a:p>
            <a:pPr marL="228600" indent="-228600" algn="l">
              <a:lnSpc>
                <a:spcPct val="120000"/>
              </a:lnSpc>
              <a:buSzPct val="100000"/>
              <a:buChar char="•"/>
              <a:defRPr sz="5600"/>
            </a:pPr>
            <a:r>
              <a:t>世界中で使用することができる</a:t>
            </a:r>
          </a:p>
          <a:p>
            <a:pPr marL="228600" indent="-228600" algn="l">
              <a:lnSpc>
                <a:spcPct val="120000"/>
              </a:lnSpc>
              <a:buSzPct val="100000"/>
              <a:buChar char="•"/>
              <a:defRPr sz="5600"/>
            </a:pPr>
            <a:r>
              <a:t>オンラインで取引される</a:t>
            </a:r>
          </a:p>
        </p:txBody>
      </p:sp>
      <p:sp>
        <p:nvSpPr>
          <p:cNvPr id="338" name="2.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2.1.1</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343" name="通貨としてのBitcoin"/>
          <p:cNvSpPr txBox="1"/>
          <p:nvPr/>
        </p:nvSpPr>
        <p:spPr>
          <a:xfrm>
            <a:off x="2769362" y="889000"/>
            <a:ext cx="7466077"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通貨としてのBitcoin</a:t>
            </a:r>
          </a:p>
        </p:txBody>
      </p:sp>
      <p:sp>
        <p:nvSpPr>
          <p:cNvPr id="344" name="・ブロックチェーンが始めて利用された…"/>
          <p:cNvSpPr txBox="1"/>
          <p:nvPr/>
        </p:nvSpPr>
        <p:spPr>
          <a:xfrm>
            <a:off x="643572" y="3429000"/>
            <a:ext cx="11717656" cy="289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5000"/>
            </a:pPr>
            <a:r>
              <a:t>・ブロックチェーンが始めて利用された</a:t>
            </a:r>
          </a:p>
          <a:p>
            <a:pPr algn="l">
              <a:lnSpc>
                <a:spcPct val="120000"/>
              </a:lnSpc>
              <a:defRPr sz="5000"/>
            </a:pPr>
            <a:r>
              <a:t>・2009年に運用開始</a:t>
            </a:r>
          </a:p>
          <a:p>
            <a:pPr algn="l">
              <a:lnSpc>
                <a:spcPct val="120000"/>
              </a:lnSpc>
              <a:defRPr sz="5000"/>
            </a:pPr>
            <a:r>
              <a:t>・価値の移転に特化した仕組み</a:t>
            </a:r>
          </a:p>
        </p:txBody>
      </p:sp>
      <p:sp>
        <p:nvSpPr>
          <p:cNvPr id="345" name="2.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2.1.2</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350" name="通貨としてのBitcoin"/>
          <p:cNvSpPr txBox="1"/>
          <p:nvPr/>
        </p:nvSpPr>
        <p:spPr>
          <a:xfrm>
            <a:off x="2769362" y="889000"/>
            <a:ext cx="7466077"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通貨としてのBitcoin</a:t>
            </a:r>
          </a:p>
        </p:txBody>
      </p:sp>
      <p:sp>
        <p:nvSpPr>
          <p:cNvPr id="351" name="・単位   : BTC(ビットコイン)…"/>
          <p:cNvSpPr txBox="1"/>
          <p:nvPr/>
        </p:nvSpPr>
        <p:spPr>
          <a:xfrm>
            <a:off x="1373505" y="3251200"/>
            <a:ext cx="10257791" cy="454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50000"/>
              </a:lnSpc>
              <a:defRPr sz="5000"/>
            </a:pPr>
            <a:r>
              <a:t>・単位　　　: BTC(ビットコイン)</a:t>
            </a:r>
          </a:p>
          <a:p>
            <a:pPr algn="l">
              <a:lnSpc>
                <a:spcPct val="150000"/>
              </a:lnSpc>
              <a:defRPr sz="5000"/>
            </a:pPr>
            <a:r>
              <a:t>・価値　　　: 約120万円/BTC</a:t>
            </a:r>
          </a:p>
          <a:p>
            <a:pPr algn="l">
              <a:lnSpc>
                <a:spcPct val="150000"/>
              </a:lnSpc>
              <a:defRPr sz="5000"/>
            </a:pPr>
            <a:r>
              <a:t>・流通量　　: 約1770万BTC</a:t>
            </a:r>
          </a:p>
          <a:p>
            <a:pPr algn="l">
              <a:lnSpc>
                <a:spcPct val="150000"/>
              </a:lnSpc>
              <a:defRPr sz="5000"/>
            </a:pPr>
            <a:r>
              <a:t>・総流通量　: 約2100万BTC</a:t>
            </a:r>
          </a:p>
        </p:txBody>
      </p:sp>
      <p:sp>
        <p:nvSpPr>
          <p:cNvPr id="352" name="2.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2.1.2</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
        <p:nvSpPr>
          <p:cNvPr id="357" name="仮想通貨と法定通貨"/>
          <p:cNvSpPr txBox="1"/>
          <p:nvPr/>
        </p:nvSpPr>
        <p:spPr>
          <a:xfrm>
            <a:off x="3016250" y="838200"/>
            <a:ext cx="6972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仮想通貨と法定通貨</a:t>
            </a:r>
          </a:p>
        </p:txBody>
      </p:sp>
      <p:graphicFrame>
        <p:nvGraphicFramePr>
          <p:cNvPr id="358" name="表"/>
          <p:cNvGraphicFramePr/>
          <p:nvPr/>
        </p:nvGraphicFramePr>
        <p:xfrm>
          <a:off x="952500" y="2573376"/>
          <a:ext cx="11099799" cy="6149259"/>
        </p:xfrm>
        <a:graphic>
          <a:graphicData uri="http://schemas.openxmlformats.org/drawingml/2006/table">
            <a:tbl>
              <a:tblPr firstRow="1" firstCol="1" bandRow="1">
                <a:tableStyleId>{4C3C2611-4C71-4FC5-86AE-919BDF0F9419}</a:tableStyleId>
              </a:tblPr>
              <a:tblGrid>
                <a:gridCol w="3699933">
                  <a:extLst>
                    <a:ext uri="{9D8B030D-6E8A-4147-A177-3AD203B41FA5}">
                      <a16:colId xmlns="" xmlns:a16="http://schemas.microsoft.com/office/drawing/2014/main" val="20000"/>
                    </a:ext>
                  </a:extLst>
                </a:gridCol>
                <a:gridCol w="3699933">
                  <a:extLst>
                    <a:ext uri="{9D8B030D-6E8A-4147-A177-3AD203B41FA5}">
                      <a16:colId xmlns="" xmlns:a16="http://schemas.microsoft.com/office/drawing/2014/main" val="20001"/>
                    </a:ext>
                  </a:extLst>
                </a:gridCol>
                <a:gridCol w="3699933">
                  <a:extLst>
                    <a:ext uri="{9D8B030D-6E8A-4147-A177-3AD203B41FA5}">
                      <a16:colId xmlns="" xmlns:a16="http://schemas.microsoft.com/office/drawing/2014/main" val="20002"/>
                    </a:ext>
                  </a:extLst>
                </a:gridCol>
              </a:tblGrid>
              <a:tr h="1178141">
                <a:tc>
                  <a:txBody>
                    <a:bodyPr/>
                    <a:lstStyle/>
                    <a:p>
                      <a:pPr defTabSz="914400">
                        <a:defRPr sz="2200" b="0">
                          <a:sym typeface="ヒラギノ角ゴ ProN W6"/>
                        </a:defRPr>
                      </a:pPr>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b="0">
                          <a:solidFill>
                            <a:srgbClr val="000000"/>
                          </a:solidFill>
                        </a:defRPr>
                      </a:pPr>
                      <a:r>
                        <a:rPr sz="3500">
                          <a:solidFill>
                            <a:srgbClr val="FFFFFF"/>
                          </a:solidFill>
                          <a:sym typeface="ヒラギノ角ゴ ProN W6"/>
                        </a:rPr>
                        <a:t>法定通貨</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b="0">
                          <a:solidFill>
                            <a:srgbClr val="000000"/>
                          </a:solidFill>
                        </a:defRPr>
                      </a:pPr>
                      <a:r>
                        <a:rPr sz="3500">
                          <a:solidFill>
                            <a:srgbClr val="FFFFFF"/>
                          </a:solidFill>
                          <a:sym typeface="ヒラギノ角ゴ ProN W6"/>
                        </a:rPr>
                        <a:t>仮想通貨</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0"/>
                  </a:ext>
                </a:extLst>
              </a:tr>
              <a:tr h="1241273">
                <a:tc>
                  <a:txBody>
                    <a:bodyPr/>
                    <a:lstStyle/>
                    <a:p>
                      <a:pPr defTabSz="914400">
                        <a:defRPr sz="1800" b="0">
                          <a:solidFill>
                            <a:srgbClr val="000000"/>
                          </a:solidFill>
                        </a:defRPr>
                      </a:pPr>
                      <a:r>
                        <a:rPr sz="3500">
                          <a:solidFill>
                            <a:srgbClr val="FFFFFF"/>
                          </a:solidFill>
                          <a:sym typeface="ヒラギノ角ゴ ProN W6"/>
                        </a:rPr>
                        <a:t>発行者</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600">
                          <a:latin typeface="ヒラギノ角ゴ ProN W6"/>
                          <a:ea typeface="ヒラギノ角ゴ ProN W6"/>
                          <a:cs typeface="ヒラギノ角ゴ ProN W6"/>
                          <a:sym typeface="ヒラギノ角ゴ ProN W6"/>
                        </a:rPr>
                        <a:t>中央銀行</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プログラム</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1"/>
                  </a:ext>
                </a:extLst>
              </a:tr>
              <a:tr h="1243904">
                <a:tc>
                  <a:txBody>
                    <a:bodyPr/>
                    <a:lstStyle/>
                    <a:p>
                      <a:pPr defTabSz="914400">
                        <a:defRPr sz="1800" b="0">
                          <a:solidFill>
                            <a:srgbClr val="000000"/>
                          </a:solidFill>
                        </a:defRPr>
                      </a:pPr>
                      <a:r>
                        <a:rPr sz="3500">
                          <a:solidFill>
                            <a:srgbClr val="FFFFFF"/>
                          </a:solidFill>
                          <a:sym typeface="ヒラギノ角ゴ ProN W6"/>
                        </a:rPr>
                        <a:t>管理者</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中央銀行</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参加者</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2"/>
                  </a:ext>
                </a:extLst>
              </a:tr>
              <a:tr h="1232279">
                <a:tc>
                  <a:txBody>
                    <a:bodyPr/>
                    <a:lstStyle/>
                    <a:p>
                      <a:pPr defTabSz="914400">
                        <a:defRPr sz="1800" b="0">
                          <a:solidFill>
                            <a:srgbClr val="000000"/>
                          </a:solidFill>
                        </a:defRPr>
                      </a:pPr>
                      <a:r>
                        <a:rPr sz="3000">
                          <a:solidFill>
                            <a:srgbClr val="FFFFFF"/>
                          </a:solidFill>
                          <a:sym typeface="ヒラギノ角ゴ ProN W6"/>
                        </a:rPr>
                        <a:t>通貨の新規発行</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経済状況を加味</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100">
                          <a:latin typeface="ヒラギノ角ゴ ProN W6"/>
                          <a:ea typeface="ヒラギノ角ゴ ProN W6"/>
                          <a:cs typeface="ヒラギノ角ゴ ProN W6"/>
                          <a:sym typeface="ヒラギノ角ゴ ProN W6"/>
                        </a:rPr>
                        <a:t>一定時間毎</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3"/>
                  </a:ext>
                </a:extLst>
              </a:tr>
              <a:tr h="1253662">
                <a:tc>
                  <a:txBody>
                    <a:bodyPr/>
                    <a:lstStyle/>
                    <a:p>
                      <a:pPr defTabSz="914400">
                        <a:defRPr sz="1800" b="0">
                          <a:solidFill>
                            <a:srgbClr val="000000"/>
                          </a:solidFill>
                        </a:defRPr>
                      </a:pPr>
                      <a:r>
                        <a:rPr sz="3500">
                          <a:solidFill>
                            <a:srgbClr val="FFFFFF"/>
                          </a:solidFill>
                          <a:sym typeface="ヒラギノ角ゴ ProN W6"/>
                        </a:rPr>
                        <a:t>信頼</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国に対する信頼</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技術に対する信頼</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4"/>
                  </a:ext>
                </a:extLst>
              </a:tr>
            </a:tbl>
          </a:graphicData>
        </a:graphic>
      </p:graphicFrame>
      <p:sp>
        <p:nvSpPr>
          <p:cNvPr id="359" name="2.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2.2.1</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145" name="ブロックチェーンとは？"/>
          <p:cNvSpPr txBox="1"/>
          <p:nvPr/>
        </p:nvSpPr>
        <p:spPr>
          <a:xfrm>
            <a:off x="2277110" y="4445000"/>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ブロックチェーンとは？</a:t>
            </a:r>
          </a:p>
        </p:txBody>
      </p:sp>
      <p:sp>
        <p:nvSpPr>
          <p:cNvPr id="6" name="1.1.1">
            <a:extLst>
              <a:ext uri="{FF2B5EF4-FFF2-40B4-BE49-F238E27FC236}">
                <a16:creationId xmlns="" xmlns:a16="http://schemas.microsoft.com/office/drawing/2014/main" id="{3D27ED1F-A02E-4EFC-A5AD-0B9ABDAAAF45}"/>
              </a:ext>
            </a:extLst>
          </p:cNvPr>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1.1.1</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
        <p:nvSpPr>
          <p:cNvPr id="364" name="仮想通貨と電子マネー"/>
          <p:cNvSpPr txBox="1"/>
          <p:nvPr/>
        </p:nvSpPr>
        <p:spPr>
          <a:xfrm>
            <a:off x="2635249" y="838200"/>
            <a:ext cx="773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仮想通貨と電子マネー</a:t>
            </a:r>
          </a:p>
        </p:txBody>
      </p:sp>
      <p:graphicFrame>
        <p:nvGraphicFramePr>
          <p:cNvPr id="365" name="表"/>
          <p:cNvGraphicFramePr/>
          <p:nvPr/>
        </p:nvGraphicFramePr>
        <p:xfrm>
          <a:off x="952500" y="3087078"/>
          <a:ext cx="11099799" cy="5136597"/>
        </p:xfrm>
        <a:graphic>
          <a:graphicData uri="http://schemas.openxmlformats.org/drawingml/2006/table">
            <a:tbl>
              <a:tblPr firstRow="1" firstCol="1" bandRow="1">
                <a:tableStyleId>{4C3C2611-4C71-4FC5-86AE-919BDF0F9419}</a:tableStyleId>
              </a:tblPr>
              <a:tblGrid>
                <a:gridCol w="3699933">
                  <a:extLst>
                    <a:ext uri="{9D8B030D-6E8A-4147-A177-3AD203B41FA5}">
                      <a16:colId xmlns="" xmlns:a16="http://schemas.microsoft.com/office/drawing/2014/main" val="20000"/>
                    </a:ext>
                  </a:extLst>
                </a:gridCol>
                <a:gridCol w="3699933">
                  <a:extLst>
                    <a:ext uri="{9D8B030D-6E8A-4147-A177-3AD203B41FA5}">
                      <a16:colId xmlns="" xmlns:a16="http://schemas.microsoft.com/office/drawing/2014/main" val="20001"/>
                    </a:ext>
                  </a:extLst>
                </a:gridCol>
                <a:gridCol w="3699933">
                  <a:extLst>
                    <a:ext uri="{9D8B030D-6E8A-4147-A177-3AD203B41FA5}">
                      <a16:colId xmlns="" xmlns:a16="http://schemas.microsoft.com/office/drawing/2014/main" val="20002"/>
                    </a:ext>
                  </a:extLst>
                </a:gridCol>
              </a:tblGrid>
              <a:tr h="1645856">
                <a:tc>
                  <a:txBody>
                    <a:bodyPr/>
                    <a:lstStyle/>
                    <a:p>
                      <a:pPr defTabSz="914400">
                        <a:defRPr sz="2200" b="0">
                          <a:sym typeface="ヒラギノ角ゴ ProN W6"/>
                        </a:defRPr>
                      </a:pPr>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b="0">
                          <a:solidFill>
                            <a:srgbClr val="000000"/>
                          </a:solidFill>
                        </a:defRPr>
                      </a:pPr>
                      <a:r>
                        <a:rPr sz="3500">
                          <a:solidFill>
                            <a:srgbClr val="FFFFFF"/>
                          </a:solidFill>
                          <a:sym typeface="ヒラギノ角ゴ ProN W6"/>
                        </a:rPr>
                        <a:t>電子マネー</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b="0">
                          <a:solidFill>
                            <a:srgbClr val="000000"/>
                          </a:solidFill>
                        </a:defRPr>
                      </a:pPr>
                      <a:r>
                        <a:rPr sz="3500">
                          <a:solidFill>
                            <a:srgbClr val="FFFFFF"/>
                          </a:solidFill>
                          <a:sym typeface="ヒラギノ角ゴ ProN W6"/>
                        </a:rPr>
                        <a:t>仮想通貨</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0"/>
                  </a:ext>
                </a:extLst>
              </a:tr>
              <a:tr h="1747660">
                <a:tc>
                  <a:txBody>
                    <a:bodyPr/>
                    <a:lstStyle/>
                    <a:p>
                      <a:pPr defTabSz="914400">
                        <a:defRPr sz="1800" b="0">
                          <a:solidFill>
                            <a:srgbClr val="000000"/>
                          </a:solidFill>
                        </a:defRPr>
                      </a:pPr>
                      <a:r>
                        <a:rPr sz="3000">
                          <a:solidFill>
                            <a:srgbClr val="FFFFFF"/>
                          </a:solidFill>
                          <a:sym typeface="ヒラギノ角ゴ ProN W6"/>
                        </a:rPr>
                        <a:t>法定通貨との関係</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依存</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独立</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1"/>
                  </a:ext>
                </a:extLst>
              </a:tr>
              <a:tr h="1743081">
                <a:tc>
                  <a:txBody>
                    <a:bodyPr/>
                    <a:lstStyle/>
                    <a:p>
                      <a:pPr defTabSz="914400">
                        <a:defRPr sz="1800" b="0">
                          <a:solidFill>
                            <a:srgbClr val="000000"/>
                          </a:solidFill>
                        </a:defRPr>
                      </a:pPr>
                      <a:r>
                        <a:rPr sz="3500">
                          <a:solidFill>
                            <a:srgbClr val="FFFFFF"/>
                          </a:solidFill>
                          <a:sym typeface="ヒラギノ角ゴ ProN W6"/>
                        </a:rPr>
                        <a:t>管理者</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管理会社</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500">
                          <a:latin typeface="ヒラギノ角ゴ ProN W6"/>
                          <a:ea typeface="ヒラギノ角ゴ ProN W6"/>
                          <a:cs typeface="ヒラギノ角ゴ ProN W6"/>
                          <a:sym typeface="ヒラギノ角ゴ ProN W6"/>
                        </a:rPr>
                        <a:t>参加者</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 xmlns:a16="http://schemas.microsoft.com/office/drawing/2014/main" val="10002"/>
                  </a:ext>
                </a:extLst>
              </a:tr>
            </a:tbl>
          </a:graphicData>
        </a:graphic>
      </p:graphicFrame>
      <p:sp>
        <p:nvSpPr>
          <p:cNvPr id="366" name="2.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2.2.2</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
        <p:nvSpPr>
          <p:cNvPr id="371" name="仮想通貨の入手方法"/>
          <p:cNvSpPr txBox="1"/>
          <p:nvPr/>
        </p:nvSpPr>
        <p:spPr>
          <a:xfrm>
            <a:off x="3016250" y="915920"/>
            <a:ext cx="6972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仮想通貨の入手方法</a:t>
            </a:r>
          </a:p>
        </p:txBody>
      </p:sp>
      <p:sp>
        <p:nvSpPr>
          <p:cNvPr id="372" name="・譲り受ける…"/>
          <p:cNvSpPr txBox="1"/>
          <p:nvPr/>
        </p:nvSpPr>
        <p:spPr>
          <a:xfrm>
            <a:off x="1873364" y="3978400"/>
            <a:ext cx="9258072" cy="3119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5400"/>
            </a:pPr>
            <a:r>
              <a:t>・譲り受ける</a:t>
            </a:r>
          </a:p>
          <a:p>
            <a:pPr algn="l">
              <a:lnSpc>
                <a:spcPct val="120000"/>
              </a:lnSpc>
              <a:defRPr sz="5400"/>
            </a:pPr>
            <a:r>
              <a:t>・仮想通貨取引所で交換する</a:t>
            </a:r>
          </a:p>
          <a:p>
            <a:pPr algn="l">
              <a:lnSpc>
                <a:spcPct val="120000"/>
              </a:lnSpc>
              <a:defRPr sz="5400"/>
            </a:pPr>
            <a:r>
              <a:t>・マイニングを行う</a:t>
            </a:r>
          </a:p>
        </p:txBody>
      </p:sp>
      <p:sp>
        <p:nvSpPr>
          <p:cNvPr id="373" name="2.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2.2.3</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
        <p:nvSpPr>
          <p:cNvPr id="378" name="演習2"/>
          <p:cNvSpPr txBox="1"/>
          <p:nvPr/>
        </p:nvSpPr>
        <p:spPr>
          <a:xfrm>
            <a:off x="5104581" y="724881"/>
            <a:ext cx="2795637"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en-US" altLang="ja-JP" dirty="0" smtClean="0"/>
              <a:t>2</a:t>
            </a:r>
            <a:r>
              <a:rPr lang="ja-JP" altLang="en-US" dirty="0" smtClean="0"/>
              <a:t>章</a:t>
            </a:r>
            <a:r>
              <a:rPr dirty="0" err="1" smtClean="0"/>
              <a:t>演習</a:t>
            </a:r>
            <a:endParaRPr dirty="0"/>
          </a:p>
        </p:txBody>
      </p:sp>
      <p:sp>
        <p:nvSpPr>
          <p:cNvPr id="379" name="仮想通貨での決済は一般に普及しているとは言えない"/>
          <p:cNvSpPr txBox="1"/>
          <p:nvPr/>
        </p:nvSpPr>
        <p:spPr>
          <a:xfrm>
            <a:off x="209867" y="2822575"/>
            <a:ext cx="12585066" cy="628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ts val="6700"/>
              </a:lnSpc>
              <a:defRPr sz="4100">
                <a:ln w="0" cap="flat">
                  <a:solidFill>
                    <a:srgbClr val="000000"/>
                  </a:solidFill>
                  <a:prstDash val="solid"/>
                  <a:miter lim="400000"/>
                </a:ln>
              </a:defRPr>
            </a:lvl1pPr>
          </a:lstStyle>
          <a:p>
            <a:r>
              <a:t>仮想通貨での決済は一般に普及しているとは言えない</a:t>
            </a:r>
          </a:p>
        </p:txBody>
      </p:sp>
      <p:sp>
        <p:nvSpPr>
          <p:cNvPr id="380" name="仮想通貨での支払いや仮想通貨自体が普及しない理由を…"/>
          <p:cNvSpPr txBox="1"/>
          <p:nvPr/>
        </p:nvSpPr>
        <p:spPr>
          <a:xfrm>
            <a:off x="332396" y="3892354"/>
            <a:ext cx="12340007" cy="1308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6300"/>
              </a:lnSpc>
              <a:defRPr sz="3800">
                <a:ln w="0" cap="flat">
                  <a:solidFill>
                    <a:srgbClr val="000000"/>
                  </a:solidFill>
                  <a:prstDash val="solid"/>
                  <a:miter lim="400000"/>
                </a:ln>
              </a:defRPr>
            </a:pPr>
            <a:r>
              <a:t>仮想通貨での支払いや仮想通貨自体が普及しない理由を</a:t>
            </a:r>
          </a:p>
          <a:p>
            <a:pPr defTabSz="457200">
              <a:lnSpc>
                <a:spcPts val="6300"/>
              </a:lnSpc>
              <a:defRPr sz="3800">
                <a:ln w="0" cap="flat">
                  <a:solidFill>
                    <a:srgbClr val="000000"/>
                  </a:solidFill>
                  <a:prstDash val="solid"/>
                  <a:miter lim="400000"/>
                </a:ln>
              </a:defRPr>
            </a:pPr>
            <a:r>
              <a:t>考えてください</a:t>
            </a:r>
          </a:p>
        </p:txBody>
      </p:sp>
      <p:sp>
        <p:nvSpPr>
          <p:cNvPr id="381" name="普段の生活でどのような決済方法をよく使っているか…"/>
          <p:cNvSpPr txBox="1"/>
          <p:nvPr/>
        </p:nvSpPr>
        <p:spPr>
          <a:xfrm>
            <a:off x="263458" y="5641582"/>
            <a:ext cx="12477884" cy="2687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57200" indent="-317500" algn="l" defTabSz="457200">
              <a:lnSpc>
                <a:spcPct val="120000"/>
              </a:lnSpc>
              <a:buClr>
                <a:srgbClr val="000000"/>
              </a:buClr>
              <a:buSzPct val="100000"/>
              <a:buFont typeface="Arial"/>
              <a:buAutoNum type="arabicPeriod"/>
              <a:defRPr sz="3300">
                <a:ln w="0" cap="flat">
                  <a:solidFill>
                    <a:srgbClr val="000000"/>
                  </a:solidFill>
                  <a:prstDash val="solid"/>
                  <a:miter lim="400000"/>
                </a:ln>
              </a:defRPr>
            </a:pPr>
            <a:r>
              <a:t>普段の生活でどのような決済方法をよく使っているか</a:t>
            </a:r>
          </a:p>
          <a:p>
            <a:pPr marL="457200" indent="-317500" algn="l" defTabSz="457200">
              <a:lnSpc>
                <a:spcPct val="120000"/>
              </a:lnSpc>
              <a:buClr>
                <a:srgbClr val="000000"/>
              </a:buClr>
              <a:buSzPct val="100000"/>
              <a:buFont typeface="Arial"/>
              <a:buAutoNum type="arabicPeriod"/>
              <a:defRPr sz="3300">
                <a:ln w="0" cap="flat">
                  <a:solidFill>
                    <a:srgbClr val="000000"/>
                  </a:solidFill>
                  <a:prstDash val="solid"/>
                  <a:miter lim="400000"/>
                </a:ln>
              </a:defRPr>
            </a:pPr>
            <a:r>
              <a:t>なぜ、その決済方法を利用しているのか</a:t>
            </a:r>
          </a:p>
          <a:p>
            <a:pPr marL="457200" indent="-317500" algn="l" defTabSz="457200">
              <a:lnSpc>
                <a:spcPct val="120000"/>
              </a:lnSpc>
              <a:buClr>
                <a:srgbClr val="000000"/>
              </a:buClr>
              <a:buSzPct val="100000"/>
              <a:buFont typeface="Arial"/>
              <a:buAutoNum type="arabicPeriod"/>
              <a:defRPr sz="3300">
                <a:ln w="0" cap="flat">
                  <a:solidFill>
                    <a:srgbClr val="000000"/>
                  </a:solidFill>
                  <a:prstDash val="solid"/>
                  <a:miter lim="400000"/>
                </a:ln>
              </a:defRPr>
            </a:pPr>
            <a:r>
              <a:t>その決済方法と仮想通貨に決済の違いはどのような点であるか</a:t>
            </a:r>
          </a:p>
          <a:p>
            <a:pPr marL="457200" indent="-317500" algn="l" defTabSz="457200">
              <a:lnSpc>
                <a:spcPct val="120000"/>
              </a:lnSpc>
              <a:buClr>
                <a:srgbClr val="000000"/>
              </a:buClr>
              <a:buSzPct val="100000"/>
              <a:buFont typeface="Arial"/>
              <a:buAutoNum type="arabicPeriod"/>
              <a:defRPr sz="3300">
                <a:ln w="0" cap="flat">
                  <a:solidFill>
                    <a:srgbClr val="000000"/>
                  </a:solidFill>
                  <a:prstDash val="solid"/>
                  <a:miter lim="400000"/>
                </a:ln>
              </a:defRPr>
            </a:pPr>
            <a:r>
              <a:t>仮想通貨決済が進まない最大の理由はなんだと考えるか</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386" name="ICOとSTO"/>
          <p:cNvSpPr txBox="1"/>
          <p:nvPr/>
        </p:nvSpPr>
        <p:spPr>
          <a:xfrm>
            <a:off x="4469383" y="889000"/>
            <a:ext cx="4066033"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ICOとSTO</a:t>
            </a:r>
          </a:p>
        </p:txBody>
      </p:sp>
      <p:sp>
        <p:nvSpPr>
          <p:cNvPr id="387" name="ICO(Initial Coin Offering)"/>
          <p:cNvSpPr txBox="1"/>
          <p:nvPr/>
        </p:nvSpPr>
        <p:spPr>
          <a:xfrm>
            <a:off x="2286317" y="2451099"/>
            <a:ext cx="8432166"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ICO(Initial Coin Offering)</a:t>
            </a:r>
          </a:p>
        </p:txBody>
      </p:sp>
      <p:sp>
        <p:nvSpPr>
          <p:cNvPr id="388" name="企業や団体などが独自のトークンを発行し、…"/>
          <p:cNvSpPr txBox="1"/>
          <p:nvPr/>
        </p:nvSpPr>
        <p:spPr>
          <a:xfrm>
            <a:off x="1022438" y="3587749"/>
            <a:ext cx="10959924"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pPr>
            <a:r>
              <a:t>企業や団体などが独自のトークンを発行し、</a:t>
            </a:r>
          </a:p>
          <a:p>
            <a:pPr>
              <a:defRPr sz="4200"/>
            </a:pPr>
            <a:r>
              <a:t>資金調達を行うこと</a:t>
            </a:r>
          </a:p>
        </p:txBody>
      </p:sp>
      <p:sp>
        <p:nvSpPr>
          <p:cNvPr id="389" name="STO(Security Token Offering)"/>
          <p:cNvSpPr txBox="1"/>
          <p:nvPr/>
        </p:nvSpPr>
        <p:spPr>
          <a:xfrm>
            <a:off x="1899253" y="5750347"/>
            <a:ext cx="9206294"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STO(Security Token Offering)</a:t>
            </a:r>
          </a:p>
        </p:txBody>
      </p:sp>
      <p:sp>
        <p:nvSpPr>
          <p:cNvPr id="390" name="ICOと似ているが、発行されるトークンが…"/>
          <p:cNvSpPr txBox="1"/>
          <p:nvPr/>
        </p:nvSpPr>
        <p:spPr>
          <a:xfrm>
            <a:off x="1309407" y="6673725"/>
            <a:ext cx="10385985"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pPr>
            <a:r>
              <a:t>ICOと似ているが、発行されるトークンが</a:t>
            </a:r>
          </a:p>
          <a:p>
            <a:pPr>
              <a:defRPr sz="4200"/>
            </a:pPr>
            <a:r>
              <a:t>証券としての条件を満たす</a:t>
            </a:r>
          </a:p>
        </p:txBody>
      </p:sp>
      <p:sp>
        <p:nvSpPr>
          <p:cNvPr id="391" name="2.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2.3.1</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396" name="ICO"/>
          <p:cNvSpPr txBox="1"/>
          <p:nvPr/>
        </p:nvSpPr>
        <p:spPr>
          <a:xfrm>
            <a:off x="5712205" y="776215"/>
            <a:ext cx="158038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ICO</a:t>
            </a:r>
          </a:p>
        </p:txBody>
      </p:sp>
      <p:pic>
        <p:nvPicPr>
          <p:cNvPr id="397" name="Lw6XzL5nBcqqRxdRkX0M0nR4ytnZ1j1kQhkShCgngwKf-fSrJqRP7qouT2iZlOufG-HF2K_iLPKMCTgiT_bBrFs0LFkpSCd3O3iFV_0KhWx5XF3D2oHKpTHJiZKE-YHPybeH5XEo.png" descr="Lw6XzL5nBcqqRxdRkX0M0nR4ytnZ1j1kQhkShCgngwKf-fSrJqRP7qouT2iZlOufG-HF2K_iLPKMCTgiT_bBrFs0LFkpSCd3O3iFV_0KhWx5XF3D2oHKpTHJiZKE-YHPybeH5XEo.png"/>
          <p:cNvPicPr>
            <a:picLocks noChangeAspect="1"/>
          </p:cNvPicPr>
          <p:nvPr/>
        </p:nvPicPr>
        <p:blipFill>
          <a:blip r:embed="rId3"/>
          <a:stretch>
            <a:fillRect/>
          </a:stretch>
        </p:blipFill>
        <p:spPr>
          <a:xfrm>
            <a:off x="2286000" y="2790825"/>
            <a:ext cx="8432800" cy="5765800"/>
          </a:xfrm>
          <a:prstGeom prst="rect">
            <a:avLst/>
          </a:prstGeom>
          <a:ln w="12700">
            <a:miter lim="400000"/>
          </a:ln>
        </p:spPr>
      </p:pic>
      <p:sp>
        <p:nvSpPr>
          <p:cNvPr id="398" name="2.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2.3.1</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403" name="ICOのメリットとデメリット"/>
          <p:cNvSpPr txBox="1"/>
          <p:nvPr/>
        </p:nvSpPr>
        <p:spPr>
          <a:xfrm>
            <a:off x="1540255" y="838200"/>
            <a:ext cx="9924289"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ICOのメリットとデメリット</a:t>
            </a:r>
          </a:p>
        </p:txBody>
      </p:sp>
      <p:sp>
        <p:nvSpPr>
          <p:cNvPr id="404" name="メリット"/>
          <p:cNvSpPr txBox="1"/>
          <p:nvPr/>
        </p:nvSpPr>
        <p:spPr>
          <a:xfrm>
            <a:off x="5175250" y="2308225"/>
            <a:ext cx="265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メリット</a:t>
            </a:r>
          </a:p>
        </p:txBody>
      </p:sp>
      <p:sp>
        <p:nvSpPr>
          <p:cNvPr id="405" name="企業側"/>
          <p:cNvSpPr txBox="1"/>
          <p:nvPr/>
        </p:nvSpPr>
        <p:spPr>
          <a:xfrm>
            <a:off x="2256721" y="3206640"/>
            <a:ext cx="1828801"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企業側</a:t>
            </a:r>
          </a:p>
        </p:txBody>
      </p:sp>
      <p:sp>
        <p:nvSpPr>
          <p:cNvPr id="406" name="投資家側"/>
          <p:cNvSpPr txBox="1"/>
          <p:nvPr/>
        </p:nvSpPr>
        <p:spPr>
          <a:xfrm>
            <a:off x="8489950" y="3206640"/>
            <a:ext cx="2400301"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投資家側</a:t>
            </a:r>
          </a:p>
        </p:txBody>
      </p:sp>
      <p:sp>
        <p:nvSpPr>
          <p:cNvPr id="407" name="第三者を通すことなく資金調達が可能"/>
          <p:cNvSpPr txBox="1"/>
          <p:nvPr/>
        </p:nvSpPr>
        <p:spPr>
          <a:xfrm>
            <a:off x="-22929" y="4290269"/>
            <a:ext cx="63881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28600" indent="-228600">
              <a:buSzPct val="100000"/>
              <a:buChar char="•"/>
              <a:defRPr sz="2800"/>
            </a:lvl1pPr>
          </a:lstStyle>
          <a:p>
            <a:r>
              <a:t>第三者を通すことなく資金調達が可能</a:t>
            </a:r>
          </a:p>
        </p:txBody>
      </p:sp>
      <p:sp>
        <p:nvSpPr>
          <p:cNvPr id="408" name="小さな企業、個人にも投資可能…"/>
          <p:cNvSpPr txBox="1"/>
          <p:nvPr/>
        </p:nvSpPr>
        <p:spPr>
          <a:xfrm>
            <a:off x="6970242" y="4023569"/>
            <a:ext cx="5439716"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2800"/>
            </a:pPr>
            <a:r>
              <a:t>小さな企業、個人にも投資可能</a:t>
            </a:r>
          </a:p>
          <a:p>
            <a:pPr marL="228600" indent="-228600" algn="l">
              <a:buSzPct val="100000"/>
              <a:buChar char="•"/>
              <a:defRPr sz="2800"/>
            </a:pPr>
            <a:r>
              <a:t>少額の投資が可能</a:t>
            </a:r>
          </a:p>
        </p:txBody>
      </p:sp>
      <p:sp>
        <p:nvSpPr>
          <p:cNvPr id="409" name="デメリット"/>
          <p:cNvSpPr txBox="1"/>
          <p:nvPr/>
        </p:nvSpPr>
        <p:spPr>
          <a:xfrm>
            <a:off x="4873624" y="5992914"/>
            <a:ext cx="325755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デメリット</a:t>
            </a:r>
          </a:p>
        </p:txBody>
      </p:sp>
      <p:sp>
        <p:nvSpPr>
          <p:cNvPr id="410" name="企業側"/>
          <p:cNvSpPr txBox="1"/>
          <p:nvPr/>
        </p:nvSpPr>
        <p:spPr>
          <a:xfrm>
            <a:off x="2256721" y="6696951"/>
            <a:ext cx="1828801"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企業側</a:t>
            </a:r>
          </a:p>
        </p:txBody>
      </p:sp>
      <p:sp>
        <p:nvSpPr>
          <p:cNvPr id="411" name="投資家側"/>
          <p:cNvSpPr txBox="1"/>
          <p:nvPr/>
        </p:nvSpPr>
        <p:spPr>
          <a:xfrm>
            <a:off x="8489950" y="6696951"/>
            <a:ext cx="2400301"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投資家側</a:t>
            </a:r>
          </a:p>
        </p:txBody>
      </p:sp>
      <p:sp>
        <p:nvSpPr>
          <p:cNvPr id="412" name="企業のイメージの低下…"/>
          <p:cNvSpPr txBox="1"/>
          <p:nvPr/>
        </p:nvSpPr>
        <p:spPr>
          <a:xfrm>
            <a:off x="1178465" y="7792857"/>
            <a:ext cx="3985312" cy="99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2800"/>
            </a:pPr>
            <a:r>
              <a:t>企業のイメージの低下</a:t>
            </a:r>
          </a:p>
          <a:p>
            <a:pPr marL="228600" indent="-228600" algn="l">
              <a:buSzPct val="100000"/>
              <a:buChar char="•"/>
              <a:defRPr sz="2800"/>
            </a:pPr>
            <a:r>
              <a:t>違法行為の可能性</a:t>
            </a:r>
          </a:p>
        </p:txBody>
      </p:sp>
      <p:sp>
        <p:nvSpPr>
          <p:cNvPr id="413" name="詐欺まがいのICOが存在する"/>
          <p:cNvSpPr txBox="1"/>
          <p:nvPr/>
        </p:nvSpPr>
        <p:spPr>
          <a:xfrm>
            <a:off x="7220762" y="7867368"/>
            <a:ext cx="4938676"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228600" indent="-228600">
              <a:buSzPct val="100000"/>
              <a:buChar char="•"/>
              <a:defRPr sz="2800"/>
            </a:lvl1pPr>
          </a:lstStyle>
          <a:p>
            <a:r>
              <a:t>詐欺まがいのICOが存在する</a:t>
            </a:r>
          </a:p>
        </p:txBody>
      </p:sp>
      <p:sp>
        <p:nvSpPr>
          <p:cNvPr id="414" name="2.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2.3.1</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419" name="STO"/>
          <p:cNvSpPr txBox="1"/>
          <p:nvPr/>
        </p:nvSpPr>
        <p:spPr>
          <a:xfrm>
            <a:off x="5583428" y="835870"/>
            <a:ext cx="1837945"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STO</a:t>
            </a:r>
          </a:p>
        </p:txBody>
      </p:sp>
      <p:sp>
        <p:nvSpPr>
          <p:cNvPr id="420" name="発行されるトークンが証券としての条件を満たす"/>
          <p:cNvSpPr txBox="1"/>
          <p:nvPr/>
        </p:nvSpPr>
        <p:spPr>
          <a:xfrm>
            <a:off x="451802" y="3211876"/>
            <a:ext cx="12101196" cy="654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ts val="6900"/>
              </a:lnSpc>
              <a:defRPr sz="4300">
                <a:ln w="0" cap="flat">
                  <a:solidFill>
                    <a:srgbClr val="000000"/>
                  </a:solidFill>
                  <a:prstDash val="solid"/>
                  <a:miter lim="400000"/>
                </a:ln>
              </a:defRPr>
            </a:lvl1pPr>
          </a:lstStyle>
          <a:p>
            <a:r>
              <a:t>発行されるトークンが証券としての条件を満たす</a:t>
            </a:r>
          </a:p>
        </p:txBody>
      </p:sp>
      <p:sp>
        <p:nvSpPr>
          <p:cNvPr id="421" name="詐欺などの危険性の少ない…"/>
          <p:cNvSpPr txBox="1"/>
          <p:nvPr/>
        </p:nvSpPr>
        <p:spPr>
          <a:xfrm>
            <a:off x="2078354" y="5378333"/>
            <a:ext cx="8848091" cy="156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600"/>
            </a:pPr>
            <a:r>
              <a:t>詐欺などの危険性の少ない</a:t>
            </a:r>
          </a:p>
          <a:p>
            <a:pPr>
              <a:defRPr sz="4600"/>
            </a:pPr>
            <a:r>
              <a:t>安全なトークンとして保証される</a:t>
            </a:r>
          </a:p>
        </p:txBody>
      </p:sp>
      <p:sp>
        <p:nvSpPr>
          <p:cNvPr id="422" name="2.3.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2.3.2</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
        <p:nvSpPr>
          <p:cNvPr id="427" name="ウォレット"/>
          <p:cNvSpPr txBox="1"/>
          <p:nvPr/>
        </p:nvSpPr>
        <p:spPr>
          <a:xfrm>
            <a:off x="4540250" y="787400"/>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ウォレット</a:t>
            </a:r>
          </a:p>
        </p:txBody>
      </p:sp>
      <p:sp>
        <p:nvSpPr>
          <p:cNvPr id="428" name="仮想通貨を管理するための鍵の入れ物…"/>
          <p:cNvSpPr txBox="1"/>
          <p:nvPr/>
        </p:nvSpPr>
        <p:spPr>
          <a:xfrm>
            <a:off x="1492345" y="2738852"/>
            <a:ext cx="10020110" cy="149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仮想通貨を管理するための鍵の入れ物</a:t>
            </a:r>
          </a:p>
          <a:p>
            <a:pPr>
              <a:defRPr sz="4200"/>
            </a:pPr>
            <a:r>
              <a:t>→仮想通貨の管理のために必要</a:t>
            </a:r>
          </a:p>
        </p:txBody>
      </p:sp>
      <p:sp>
        <p:nvSpPr>
          <p:cNvPr id="429" name="鍵とアドレス"/>
          <p:cNvSpPr txBox="1"/>
          <p:nvPr/>
        </p:nvSpPr>
        <p:spPr>
          <a:xfrm>
            <a:off x="4559300" y="5168431"/>
            <a:ext cx="38862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鍵とアドレス</a:t>
            </a:r>
          </a:p>
        </p:txBody>
      </p:sp>
      <p:sp>
        <p:nvSpPr>
          <p:cNvPr id="430" name=": 銀行口座の暗証番号のような役割…"/>
          <p:cNvSpPr txBox="1"/>
          <p:nvPr/>
        </p:nvSpPr>
        <p:spPr>
          <a:xfrm>
            <a:off x="3863173" y="6274284"/>
            <a:ext cx="8209789"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 銀行口座の暗証番号のような役割</a:t>
            </a:r>
          </a:p>
          <a:p>
            <a:pPr algn="l">
              <a:defRPr sz="4000"/>
            </a:pPr>
            <a:r>
              <a:t>: 銀行口座の口座番号のような役割</a:t>
            </a:r>
          </a:p>
        </p:txBody>
      </p:sp>
      <p:sp>
        <p:nvSpPr>
          <p:cNvPr id="431" name="鍵…"/>
          <p:cNvSpPr txBox="1"/>
          <p:nvPr/>
        </p:nvSpPr>
        <p:spPr>
          <a:xfrm>
            <a:off x="1328348" y="6274284"/>
            <a:ext cx="2386077"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鍵</a:t>
            </a:r>
          </a:p>
          <a:p>
            <a:pPr marL="228600" indent="-228600" algn="l">
              <a:buSzPct val="100000"/>
              <a:buChar char="•"/>
              <a:defRPr sz="4000"/>
            </a:pPr>
            <a:r>
              <a:t>アドレス</a:t>
            </a:r>
          </a:p>
        </p:txBody>
      </p:sp>
      <p:sp>
        <p:nvSpPr>
          <p:cNvPr id="432" name="2.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2.4.1</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ウォレットの種類"/>
          <p:cNvSpPr txBox="1"/>
          <p:nvPr/>
        </p:nvSpPr>
        <p:spPr>
          <a:xfrm>
            <a:off x="3397250" y="787400"/>
            <a:ext cx="6210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ウォレットの種類</a:t>
            </a:r>
          </a:p>
        </p:txBody>
      </p:sp>
      <p:sp>
        <p:nvSpPr>
          <p:cNvPr id="437" name="ホットウォレット"/>
          <p:cNvSpPr txBox="1"/>
          <p:nvPr/>
        </p:nvSpPr>
        <p:spPr>
          <a:xfrm>
            <a:off x="3905249" y="2387600"/>
            <a:ext cx="5194301"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ホットウォレット</a:t>
            </a:r>
          </a:p>
        </p:txBody>
      </p:sp>
      <p:sp>
        <p:nvSpPr>
          <p:cNvPr id="438" name="オンラインの状態で鍵を管理するウォレット"/>
          <p:cNvSpPr txBox="1"/>
          <p:nvPr/>
        </p:nvSpPr>
        <p:spPr>
          <a:xfrm>
            <a:off x="1111250" y="3245975"/>
            <a:ext cx="10782301"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オンラインの状態で鍵を管理するウォレット</a:t>
            </a:r>
          </a:p>
        </p:txBody>
      </p:sp>
      <p:sp>
        <p:nvSpPr>
          <p:cNvPr id="439" name="・手軽に仮想通貨を利用することができる…"/>
          <p:cNvSpPr txBox="1"/>
          <p:nvPr/>
        </p:nvSpPr>
        <p:spPr>
          <a:xfrm>
            <a:off x="1534667" y="4445000"/>
            <a:ext cx="9935465"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・手軽に仮想通貨を利用することができる</a:t>
            </a:r>
          </a:p>
          <a:p>
            <a:pPr algn="l">
              <a:defRPr sz="4000"/>
            </a:pPr>
            <a:r>
              <a:t>・鍵の流出のリスクが大きい</a:t>
            </a:r>
          </a:p>
        </p:txBody>
      </p:sp>
      <p:sp>
        <p:nvSpPr>
          <p:cNvPr id="440" name="Webウォレット…"/>
          <p:cNvSpPr txBox="1"/>
          <p:nvPr/>
        </p:nvSpPr>
        <p:spPr>
          <a:xfrm>
            <a:off x="3726422" y="7627257"/>
            <a:ext cx="5972557"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Webウォレット</a:t>
            </a:r>
          </a:p>
          <a:p>
            <a:pPr marL="228600" indent="-228600" algn="l">
              <a:buSzPct val="100000"/>
              <a:buChar char="•"/>
              <a:defRPr sz="4000"/>
            </a:pPr>
            <a:r>
              <a:t>ソフトウェアウォレット</a:t>
            </a:r>
          </a:p>
        </p:txBody>
      </p:sp>
      <p:sp>
        <p:nvSpPr>
          <p:cNvPr id="441" name="ホットウォレットの種類"/>
          <p:cNvSpPr txBox="1"/>
          <p:nvPr/>
        </p:nvSpPr>
        <p:spPr>
          <a:xfrm>
            <a:off x="3302000" y="6790605"/>
            <a:ext cx="6400801"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ホットウォレットの種類</a:t>
            </a:r>
          </a:p>
        </p:txBody>
      </p:sp>
      <p:sp>
        <p:nvSpPr>
          <p:cNvPr id="442" name="2.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2.4.1</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39</a:t>
            </a:fld>
            <a:endParaRPr/>
          </a:p>
        </p:txBody>
      </p:sp>
      <p:sp>
        <p:nvSpPr>
          <p:cNvPr id="447" name="ウォレットの種類"/>
          <p:cNvSpPr txBox="1"/>
          <p:nvPr/>
        </p:nvSpPr>
        <p:spPr>
          <a:xfrm>
            <a:off x="3397250" y="787400"/>
            <a:ext cx="6210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ウォレットの種類</a:t>
            </a:r>
          </a:p>
        </p:txBody>
      </p:sp>
      <p:sp>
        <p:nvSpPr>
          <p:cNvPr id="448" name="コールドウォレット"/>
          <p:cNvSpPr txBox="1"/>
          <p:nvPr/>
        </p:nvSpPr>
        <p:spPr>
          <a:xfrm>
            <a:off x="3597275" y="2451099"/>
            <a:ext cx="581025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コールドウォレット</a:t>
            </a:r>
          </a:p>
        </p:txBody>
      </p:sp>
      <p:sp>
        <p:nvSpPr>
          <p:cNvPr id="449" name="オフラインの状態で鍵を管理するウォレット"/>
          <p:cNvSpPr txBox="1"/>
          <p:nvPr/>
        </p:nvSpPr>
        <p:spPr>
          <a:xfrm>
            <a:off x="1111250" y="3454400"/>
            <a:ext cx="10782301"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オフラインの状態で鍵を管理するウォレット</a:t>
            </a:r>
          </a:p>
        </p:txBody>
      </p:sp>
      <p:sp>
        <p:nvSpPr>
          <p:cNvPr id="450" name="・鍵の流出のリスクが小さい…"/>
          <p:cNvSpPr txBox="1"/>
          <p:nvPr/>
        </p:nvSpPr>
        <p:spPr>
          <a:xfrm>
            <a:off x="1365249" y="4576582"/>
            <a:ext cx="10274301"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pPr>
            <a:r>
              <a:t>・鍵の流出のリスクが小さい</a:t>
            </a:r>
          </a:p>
          <a:p>
            <a:pPr algn="l">
              <a:defRPr sz="4000"/>
            </a:pPr>
            <a:r>
              <a:t>・すぐに仮想通貨を利用することができない</a:t>
            </a:r>
          </a:p>
        </p:txBody>
      </p:sp>
      <p:sp>
        <p:nvSpPr>
          <p:cNvPr id="451" name="テキスト"/>
          <p:cNvSpPr txBox="1"/>
          <p:nvPr/>
        </p:nvSpPr>
        <p:spPr>
          <a:xfrm>
            <a:off x="6328884" y="9296400"/>
            <a:ext cx="340259" cy="324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rPr/>
              <a:t>39</a:t>
            </a:fld>
            <a:endParaRPr/>
          </a:p>
        </p:txBody>
      </p:sp>
      <p:sp>
        <p:nvSpPr>
          <p:cNvPr id="452" name="コールドウォレットの種類"/>
          <p:cNvSpPr txBox="1"/>
          <p:nvPr/>
        </p:nvSpPr>
        <p:spPr>
          <a:xfrm>
            <a:off x="3024822" y="6435365"/>
            <a:ext cx="6955156"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コールドウォレットの種類</a:t>
            </a:r>
          </a:p>
        </p:txBody>
      </p:sp>
      <p:sp>
        <p:nvSpPr>
          <p:cNvPr id="453" name="ハードウェアウォレット…"/>
          <p:cNvSpPr txBox="1"/>
          <p:nvPr/>
        </p:nvSpPr>
        <p:spPr>
          <a:xfrm>
            <a:off x="3599317" y="7519807"/>
            <a:ext cx="6126481"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ハードウェアウォレット</a:t>
            </a:r>
          </a:p>
          <a:p>
            <a:pPr marL="228600" indent="-228600" algn="l">
              <a:buSzPct val="100000"/>
              <a:buChar char="•"/>
              <a:defRPr sz="4000"/>
            </a:pPr>
            <a:r>
              <a:t>ペーパーウォレット</a:t>
            </a:r>
          </a:p>
        </p:txBody>
      </p:sp>
      <p:sp>
        <p:nvSpPr>
          <p:cNvPr id="454" name="2.4.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2.4.1</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ブロックチェーン"/>
          <p:cNvSpPr txBox="1"/>
          <p:nvPr/>
        </p:nvSpPr>
        <p:spPr>
          <a:xfrm>
            <a:off x="3420109" y="952500"/>
            <a:ext cx="6164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a:t>
            </a:r>
          </a:p>
        </p:txBody>
      </p:sp>
      <p:sp>
        <p:nvSpPr>
          <p:cNvPr id="150" name="ブロックチェーンには…"/>
          <p:cNvSpPr txBox="1"/>
          <p:nvPr/>
        </p:nvSpPr>
        <p:spPr>
          <a:xfrm>
            <a:off x="2661704" y="4292149"/>
            <a:ext cx="7681392" cy="194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800"/>
            </a:pPr>
            <a:r>
              <a:t>ブロックチェーンには</a:t>
            </a:r>
          </a:p>
          <a:p>
            <a:pPr>
              <a:defRPr sz="5800"/>
            </a:pPr>
            <a:r>
              <a:t>様々な解釈がある</a:t>
            </a:r>
          </a:p>
        </p:txBody>
      </p:sp>
      <p:sp>
        <p:nvSpPr>
          <p:cNvPr id="151"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152" name="1.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1.1.1</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459" name="ウォレットの種類"/>
          <p:cNvSpPr txBox="1"/>
          <p:nvPr/>
        </p:nvSpPr>
        <p:spPr>
          <a:xfrm>
            <a:off x="3397250" y="787400"/>
            <a:ext cx="6210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ウォレットの種類</a:t>
            </a:r>
          </a:p>
        </p:txBody>
      </p:sp>
      <p:sp>
        <p:nvSpPr>
          <p:cNvPr id="460" name="非決定性ウォレットと決定性ウォレット"/>
          <p:cNvSpPr txBox="1"/>
          <p:nvPr/>
        </p:nvSpPr>
        <p:spPr>
          <a:xfrm>
            <a:off x="958850" y="2632716"/>
            <a:ext cx="11087101" cy="711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a:lvl1pPr>
          </a:lstStyle>
          <a:p>
            <a:r>
              <a:t>非決定性ウォレットと決定性ウォレット</a:t>
            </a:r>
          </a:p>
        </p:txBody>
      </p:sp>
      <p:sp>
        <p:nvSpPr>
          <p:cNvPr id="461" name="→ 秘密鍵の作成方法が異なる"/>
          <p:cNvSpPr txBox="1"/>
          <p:nvPr/>
        </p:nvSpPr>
        <p:spPr>
          <a:xfrm>
            <a:off x="2889338" y="3701361"/>
            <a:ext cx="7226124"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 秘密鍵の作成方法が異なる</a:t>
            </a:r>
          </a:p>
        </p:txBody>
      </p:sp>
      <p:sp>
        <p:nvSpPr>
          <p:cNvPr id="462" name="非決定性ウォレット"/>
          <p:cNvSpPr txBox="1"/>
          <p:nvPr/>
        </p:nvSpPr>
        <p:spPr>
          <a:xfrm>
            <a:off x="3873500" y="5133975"/>
            <a:ext cx="5257801"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非決定性ウォレット</a:t>
            </a:r>
          </a:p>
        </p:txBody>
      </p:sp>
      <p:sp>
        <p:nvSpPr>
          <p:cNvPr id="463" name="ランダムに秘密鍵が作成される"/>
          <p:cNvSpPr txBox="1"/>
          <p:nvPr/>
        </p:nvSpPr>
        <p:spPr>
          <a:xfrm>
            <a:off x="3093593" y="5986673"/>
            <a:ext cx="6817615" cy="58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ランダムに秘密鍵が作成される</a:t>
            </a:r>
          </a:p>
        </p:txBody>
      </p:sp>
      <p:sp>
        <p:nvSpPr>
          <p:cNvPr id="464" name="決定性ウォレット"/>
          <p:cNvSpPr txBox="1"/>
          <p:nvPr/>
        </p:nvSpPr>
        <p:spPr>
          <a:xfrm>
            <a:off x="4159249" y="7069598"/>
            <a:ext cx="4686301"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決定性ウォレット</a:t>
            </a:r>
          </a:p>
        </p:txBody>
      </p:sp>
      <p:sp>
        <p:nvSpPr>
          <p:cNvPr id="465" name="シードを元に秘密鍵が作成される"/>
          <p:cNvSpPr txBox="1"/>
          <p:nvPr/>
        </p:nvSpPr>
        <p:spPr>
          <a:xfrm>
            <a:off x="2825750" y="7971502"/>
            <a:ext cx="7353301" cy="58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シードを元に秘密鍵が作成される</a:t>
            </a:r>
          </a:p>
        </p:txBody>
      </p:sp>
      <p:sp>
        <p:nvSpPr>
          <p:cNvPr id="466" name="2.4.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2.4.2</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471" name="決定性ウォレット"/>
          <p:cNvSpPr txBox="1"/>
          <p:nvPr/>
        </p:nvSpPr>
        <p:spPr>
          <a:xfrm>
            <a:off x="3397250" y="763407"/>
            <a:ext cx="6210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決定性ウォレット</a:t>
            </a:r>
          </a:p>
        </p:txBody>
      </p:sp>
      <p:pic>
        <p:nvPicPr>
          <p:cNvPr id="472" name="mark_key.png" descr="mark_key.png"/>
          <p:cNvPicPr>
            <a:picLocks noChangeAspect="1"/>
          </p:cNvPicPr>
          <p:nvPr/>
        </p:nvPicPr>
        <p:blipFill>
          <a:blip r:embed="rId3"/>
          <a:stretch>
            <a:fillRect/>
          </a:stretch>
        </p:blipFill>
        <p:spPr>
          <a:xfrm>
            <a:off x="4690349" y="4713218"/>
            <a:ext cx="1153750" cy="1472072"/>
          </a:xfrm>
          <a:prstGeom prst="rect">
            <a:avLst/>
          </a:prstGeom>
          <a:ln w="12700">
            <a:miter lim="400000"/>
          </a:ln>
        </p:spPr>
      </p:pic>
      <p:sp>
        <p:nvSpPr>
          <p:cNvPr id="473" name="シード"/>
          <p:cNvSpPr txBox="1"/>
          <p:nvPr/>
        </p:nvSpPr>
        <p:spPr>
          <a:xfrm>
            <a:off x="1303306" y="5109529"/>
            <a:ext cx="1828801"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シード</a:t>
            </a:r>
          </a:p>
        </p:txBody>
      </p:sp>
      <p:sp>
        <p:nvSpPr>
          <p:cNvPr id="474" name="線"/>
          <p:cNvSpPr/>
          <p:nvPr/>
        </p:nvSpPr>
        <p:spPr>
          <a:xfrm>
            <a:off x="3360456" y="5449253"/>
            <a:ext cx="1302325" cy="1"/>
          </a:xfrm>
          <a:prstGeom prst="line">
            <a:avLst/>
          </a:prstGeom>
          <a:ln w="1143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475" name="マスター秘密鍵"/>
          <p:cNvSpPr txBox="1"/>
          <p:nvPr/>
        </p:nvSpPr>
        <p:spPr>
          <a:xfrm>
            <a:off x="3876573" y="6489214"/>
            <a:ext cx="2781301"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マスター秘密鍵</a:t>
            </a:r>
          </a:p>
        </p:txBody>
      </p:sp>
      <p:sp>
        <p:nvSpPr>
          <p:cNvPr id="476" name="線"/>
          <p:cNvSpPr/>
          <p:nvPr/>
        </p:nvSpPr>
        <p:spPr>
          <a:xfrm>
            <a:off x="5924386" y="5449253"/>
            <a:ext cx="2278409" cy="1"/>
          </a:xfrm>
          <a:prstGeom prst="line">
            <a:avLst/>
          </a:prstGeom>
          <a:ln w="1143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pic>
        <p:nvPicPr>
          <p:cNvPr id="477" name="mark_key.png" descr="mark_key.png"/>
          <p:cNvPicPr>
            <a:picLocks noChangeAspect="1"/>
          </p:cNvPicPr>
          <p:nvPr/>
        </p:nvPicPr>
        <p:blipFill>
          <a:blip r:embed="rId3"/>
          <a:stretch>
            <a:fillRect/>
          </a:stretch>
        </p:blipFill>
        <p:spPr>
          <a:xfrm>
            <a:off x="8283082" y="7082973"/>
            <a:ext cx="1153750" cy="1472072"/>
          </a:xfrm>
          <a:prstGeom prst="rect">
            <a:avLst/>
          </a:prstGeom>
          <a:ln w="12700">
            <a:miter lim="400000"/>
          </a:ln>
        </p:spPr>
      </p:pic>
      <p:pic>
        <p:nvPicPr>
          <p:cNvPr id="478" name="mark_key.png" descr="mark_key.png"/>
          <p:cNvPicPr>
            <a:picLocks noChangeAspect="1"/>
          </p:cNvPicPr>
          <p:nvPr/>
        </p:nvPicPr>
        <p:blipFill>
          <a:blip r:embed="rId3"/>
          <a:stretch>
            <a:fillRect/>
          </a:stretch>
        </p:blipFill>
        <p:spPr>
          <a:xfrm>
            <a:off x="8283082" y="2792405"/>
            <a:ext cx="1153750" cy="1472072"/>
          </a:xfrm>
          <a:prstGeom prst="rect">
            <a:avLst/>
          </a:prstGeom>
          <a:ln w="12700">
            <a:miter lim="400000"/>
          </a:ln>
        </p:spPr>
      </p:pic>
      <p:pic>
        <p:nvPicPr>
          <p:cNvPr id="479" name="mark_key.png" descr="mark_key.png"/>
          <p:cNvPicPr>
            <a:picLocks noChangeAspect="1"/>
          </p:cNvPicPr>
          <p:nvPr/>
        </p:nvPicPr>
        <p:blipFill>
          <a:blip r:embed="rId3"/>
          <a:stretch>
            <a:fillRect/>
          </a:stretch>
        </p:blipFill>
        <p:spPr>
          <a:xfrm>
            <a:off x="8283082" y="4790466"/>
            <a:ext cx="1153750" cy="1472072"/>
          </a:xfrm>
          <a:prstGeom prst="rect">
            <a:avLst/>
          </a:prstGeom>
          <a:ln w="12700">
            <a:miter lim="400000"/>
          </a:ln>
        </p:spPr>
      </p:pic>
      <p:sp>
        <p:nvSpPr>
          <p:cNvPr id="480" name="線"/>
          <p:cNvSpPr/>
          <p:nvPr/>
        </p:nvSpPr>
        <p:spPr>
          <a:xfrm flipV="1">
            <a:off x="5924386" y="3607960"/>
            <a:ext cx="2303087" cy="1238040"/>
          </a:xfrm>
          <a:prstGeom prst="line">
            <a:avLst/>
          </a:prstGeom>
          <a:ln w="1143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481" name="線"/>
          <p:cNvSpPr/>
          <p:nvPr/>
        </p:nvSpPr>
        <p:spPr>
          <a:xfrm>
            <a:off x="5951445" y="6052507"/>
            <a:ext cx="2303087" cy="1238041"/>
          </a:xfrm>
          <a:prstGeom prst="line">
            <a:avLst/>
          </a:prstGeom>
          <a:ln w="1143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482" name="秘密鍵1"/>
          <p:cNvSpPr txBox="1"/>
          <p:nvPr/>
        </p:nvSpPr>
        <p:spPr>
          <a:xfrm>
            <a:off x="9492441" y="3287141"/>
            <a:ext cx="1528573"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秘密鍵1</a:t>
            </a:r>
          </a:p>
        </p:txBody>
      </p:sp>
      <p:sp>
        <p:nvSpPr>
          <p:cNvPr id="483" name="秘密鍵2"/>
          <p:cNvSpPr txBox="1"/>
          <p:nvPr/>
        </p:nvSpPr>
        <p:spPr>
          <a:xfrm>
            <a:off x="9492441" y="5207954"/>
            <a:ext cx="1528573"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秘密鍵2</a:t>
            </a:r>
          </a:p>
        </p:txBody>
      </p:sp>
      <p:sp>
        <p:nvSpPr>
          <p:cNvPr id="484" name="秘密鍵3"/>
          <p:cNvSpPr txBox="1"/>
          <p:nvPr/>
        </p:nvSpPr>
        <p:spPr>
          <a:xfrm>
            <a:off x="9517119" y="7577708"/>
            <a:ext cx="1528573"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秘密鍵3</a:t>
            </a:r>
          </a:p>
        </p:txBody>
      </p:sp>
      <p:sp>
        <p:nvSpPr>
          <p:cNvPr id="485" name="2.4.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2.4.2</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42</a:t>
            </a:fld>
            <a:endParaRPr/>
          </a:p>
        </p:txBody>
      </p:sp>
      <p:sp>
        <p:nvSpPr>
          <p:cNvPr id="490" name="3. ブロックチェーンの構成要素"/>
          <p:cNvSpPr txBox="1"/>
          <p:nvPr/>
        </p:nvSpPr>
        <p:spPr>
          <a:xfrm>
            <a:off x="1014095" y="4445000"/>
            <a:ext cx="1097661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3. ブロックチェーンの構成要素</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a:p>
        </p:txBody>
      </p:sp>
      <p:sp>
        <p:nvSpPr>
          <p:cNvPr id="493" name="演習3"/>
          <p:cNvSpPr txBox="1"/>
          <p:nvPr/>
        </p:nvSpPr>
        <p:spPr>
          <a:xfrm>
            <a:off x="5034049" y="724881"/>
            <a:ext cx="2936701"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ja-JP" altLang="en-US" dirty="0" smtClean="0"/>
              <a:t>３章</a:t>
            </a:r>
            <a:r>
              <a:rPr dirty="0" err="1" smtClean="0"/>
              <a:t>演習</a:t>
            </a:r>
            <a:endParaRPr dirty="0"/>
          </a:p>
        </p:txBody>
      </p:sp>
      <p:sp>
        <p:nvSpPr>
          <p:cNvPr id="494" name="ブロックチェーンの処理の流れと…"/>
          <p:cNvSpPr txBox="1"/>
          <p:nvPr/>
        </p:nvSpPr>
        <p:spPr>
          <a:xfrm>
            <a:off x="331596" y="4701971"/>
            <a:ext cx="12341607" cy="156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300"/>
              </a:lnSpc>
              <a:defRPr sz="4600">
                <a:ln w="0" cap="flat">
                  <a:solidFill>
                    <a:srgbClr val="000000"/>
                  </a:solidFill>
                  <a:prstDash val="solid"/>
                  <a:miter lim="400000"/>
                </a:ln>
              </a:defRPr>
            </a:pPr>
            <a:r>
              <a:t>ブロックチェーンの処理の流れと</a:t>
            </a:r>
          </a:p>
          <a:p>
            <a:pPr defTabSz="457200">
              <a:lnSpc>
                <a:spcPts val="7300"/>
              </a:lnSpc>
              <a:defRPr sz="4600">
                <a:ln w="0" cap="flat">
                  <a:solidFill>
                    <a:srgbClr val="000000"/>
                  </a:solidFill>
                  <a:prstDash val="solid"/>
                  <a:miter lim="400000"/>
                </a:ln>
              </a:defRPr>
            </a:pPr>
            <a:r>
              <a:t>基本的な語句をカードゲームを通じて理解する</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a:p>
        </p:txBody>
      </p:sp>
      <p:sp>
        <p:nvSpPr>
          <p:cNvPr id="499" name="必要なもの"/>
          <p:cNvSpPr txBox="1"/>
          <p:nvPr/>
        </p:nvSpPr>
        <p:spPr>
          <a:xfrm>
            <a:off x="4540250" y="762000"/>
            <a:ext cx="3924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必要なもの</a:t>
            </a:r>
          </a:p>
        </p:txBody>
      </p:sp>
      <p:sp>
        <p:nvSpPr>
          <p:cNvPr id="500" name="電卓(スマートフォンなどでも可)…"/>
          <p:cNvSpPr txBox="1"/>
          <p:nvPr/>
        </p:nvSpPr>
        <p:spPr>
          <a:xfrm>
            <a:off x="399424" y="3179445"/>
            <a:ext cx="12555383" cy="4563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457200" indent="-317500" algn="l" defTabSz="457200">
              <a:lnSpc>
                <a:spcPct val="120000"/>
              </a:lnSpc>
              <a:buClr>
                <a:srgbClr val="000000"/>
              </a:buClr>
              <a:buSzPct val="145000"/>
              <a:buFont typeface="Helvetica"/>
              <a:buChar char="•"/>
              <a:defRPr sz="3100">
                <a:ln w="0" cap="flat">
                  <a:solidFill>
                    <a:srgbClr val="000000"/>
                  </a:solidFill>
                  <a:prstDash val="solid"/>
                  <a:miter lim="400000"/>
                </a:ln>
              </a:defRPr>
            </a:pPr>
            <a:r>
              <a:t>電卓(スマートフォンなどでも可)</a:t>
            </a:r>
            <a:endParaRPr>
              <a:noFill/>
            </a:endParaRPr>
          </a:p>
          <a:p>
            <a:pPr marL="457200" indent="-317500" algn="l" defTabSz="457200">
              <a:lnSpc>
                <a:spcPct val="120000"/>
              </a:lnSpc>
              <a:buClr>
                <a:srgbClr val="000000"/>
              </a:buClr>
              <a:buSzPct val="145000"/>
              <a:buFont typeface="Helvetica"/>
              <a:buChar char="•"/>
              <a:defRPr sz="3100">
                <a:ln w="0" cap="flat">
                  <a:solidFill>
                    <a:srgbClr val="000000"/>
                  </a:solidFill>
                  <a:prstDash val="solid"/>
                  <a:miter lim="400000"/>
                </a:ln>
              </a:defRPr>
            </a:pPr>
            <a:r>
              <a:t>ボールペン</a:t>
            </a:r>
            <a:endParaRPr>
              <a:noFill/>
            </a:endParaRPr>
          </a:p>
          <a:p>
            <a:pPr marL="457200" indent="-317500" algn="l" defTabSz="457200">
              <a:lnSpc>
                <a:spcPct val="120000"/>
              </a:lnSpc>
              <a:buClr>
                <a:srgbClr val="000000"/>
              </a:buClr>
              <a:buSzPct val="145000"/>
              <a:buFont typeface="Helvetica"/>
              <a:buChar char="•"/>
              <a:defRPr sz="3100">
                <a:ln w="0" cap="flat">
                  <a:solidFill>
                    <a:srgbClr val="000000"/>
                  </a:solidFill>
                  <a:prstDash val="solid"/>
                  <a:miter lim="400000"/>
                </a:ln>
              </a:defRPr>
            </a:pPr>
            <a:r>
              <a:t>演習に必要なカード(巻末に付いています)</a:t>
            </a:r>
            <a:endParaRPr>
              <a:noFill/>
            </a:endParaRPr>
          </a:p>
          <a:p>
            <a:pPr marL="914400" lvl="1" indent="-317500" algn="l" defTabSz="457200">
              <a:lnSpc>
                <a:spcPct val="120000"/>
              </a:lnSpc>
              <a:buClr>
                <a:srgbClr val="000000"/>
              </a:buClr>
              <a:buSzPct val="145000"/>
              <a:buFont typeface="Helvetica"/>
              <a:buChar char="◦"/>
              <a:defRPr sz="3100">
                <a:ln w="0" cap="flat">
                  <a:solidFill>
                    <a:srgbClr val="000000"/>
                  </a:solidFill>
                  <a:prstDash val="solid"/>
                  <a:miter lim="400000"/>
                </a:ln>
              </a:defRPr>
            </a:pPr>
            <a:r>
              <a:t>ジェネシスブロック(1人1枚)</a:t>
            </a:r>
            <a:endParaRPr>
              <a:noFill/>
            </a:endParaRPr>
          </a:p>
          <a:p>
            <a:pPr marL="914400" lvl="1" indent="-317500" algn="l" defTabSz="457200">
              <a:lnSpc>
                <a:spcPct val="120000"/>
              </a:lnSpc>
              <a:buClr>
                <a:srgbClr val="000000"/>
              </a:buClr>
              <a:buSzPct val="145000"/>
              <a:buFont typeface="Helvetica"/>
              <a:buChar char="◦"/>
              <a:defRPr sz="3100">
                <a:ln w="0" cap="flat">
                  <a:solidFill>
                    <a:srgbClr val="000000"/>
                  </a:solidFill>
                  <a:prstDash val="solid"/>
                  <a:miter lim="400000"/>
                </a:ln>
              </a:defRPr>
            </a:pPr>
            <a:r>
              <a:t>ブロック(各グループに人数×4枚)</a:t>
            </a:r>
            <a:endParaRPr>
              <a:noFill/>
            </a:endParaRPr>
          </a:p>
          <a:p>
            <a:pPr marL="914400" lvl="1" indent="-317500" algn="l" defTabSz="457200">
              <a:lnSpc>
                <a:spcPct val="120000"/>
              </a:lnSpc>
              <a:buClr>
                <a:srgbClr val="000000"/>
              </a:buClr>
              <a:buSzPct val="145000"/>
              <a:buFont typeface="Helvetica"/>
              <a:buChar char="◦"/>
              <a:defRPr sz="3100">
                <a:ln w="0" cap="flat">
                  <a:solidFill>
                    <a:srgbClr val="000000"/>
                  </a:solidFill>
                  <a:prstDash val="solid"/>
                  <a:miter lim="400000"/>
                </a:ln>
              </a:defRPr>
            </a:pPr>
            <a:r>
              <a:t>トランザクション(各グループに人数×5枚)</a:t>
            </a:r>
            <a:endParaRPr>
              <a:noFill/>
            </a:endParaRPr>
          </a:p>
          <a:p>
            <a:pPr marL="914400" lvl="1" indent="-317500" algn="l" defTabSz="457200">
              <a:lnSpc>
                <a:spcPct val="120000"/>
              </a:lnSpc>
              <a:buClr>
                <a:srgbClr val="000000"/>
              </a:buClr>
              <a:buSzPct val="145000"/>
              <a:buFont typeface="Helvetica"/>
              <a:buChar char="◦"/>
              <a:defRPr sz="3100">
                <a:ln w="0" cap="flat">
                  <a:solidFill>
                    <a:srgbClr val="000000"/>
                  </a:solidFill>
                  <a:prstDash val="solid"/>
                  <a:miter lim="400000"/>
                </a:ln>
              </a:defRPr>
            </a:pPr>
            <a:r>
              <a:t>アドレス(1人1枚,グループ内でアドレスが重複しないようにする)</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45</a:t>
            </a:fld>
            <a:endParaRPr/>
          </a:p>
        </p:txBody>
      </p:sp>
      <p:sp>
        <p:nvSpPr>
          <p:cNvPr id="503" name="準備"/>
          <p:cNvSpPr txBox="1"/>
          <p:nvPr/>
        </p:nvSpPr>
        <p:spPr>
          <a:xfrm>
            <a:off x="5683250" y="787400"/>
            <a:ext cx="1638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準備</a:t>
            </a:r>
          </a:p>
        </p:txBody>
      </p:sp>
      <p:sp>
        <p:nvSpPr>
          <p:cNvPr id="504" name="ジェネシスブロックとアドレスのカードを1人1枚配布する。…"/>
          <p:cNvSpPr txBox="1"/>
          <p:nvPr/>
        </p:nvSpPr>
        <p:spPr>
          <a:xfrm>
            <a:off x="-25400" y="4419437"/>
            <a:ext cx="13260040" cy="2108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457200" indent="-317500" algn="l" defTabSz="457200">
              <a:lnSpc>
                <a:spcPct val="150000"/>
              </a:lnSpc>
              <a:buClr>
                <a:srgbClr val="000000"/>
              </a:buClr>
              <a:buSzPct val="145000"/>
              <a:buFont typeface="Helvetica"/>
              <a:buChar char="•"/>
              <a:defRPr sz="3000">
                <a:ln w="0" cap="flat">
                  <a:solidFill>
                    <a:srgbClr val="000000"/>
                  </a:solidFill>
                  <a:prstDash val="solid"/>
                  <a:miter lim="400000"/>
                </a:ln>
              </a:defRPr>
            </a:pPr>
            <a:r>
              <a:rPr err="1"/>
              <a:t>アドレスのカードを確認し、メンバーそれぞれのアドレスを把握する</a:t>
            </a:r>
            <a:endParaRPr>
              <a:noFill/>
            </a:endParaRPr>
          </a:p>
          <a:p>
            <a:pPr marL="457200" indent="-317500" algn="l" defTabSz="457200">
              <a:lnSpc>
                <a:spcPct val="150000"/>
              </a:lnSpc>
              <a:buClr>
                <a:srgbClr val="000000"/>
              </a:buClr>
              <a:buSzPct val="145000"/>
              <a:buFont typeface="Helvetica"/>
              <a:buChar char="•"/>
              <a:defRPr sz="3000">
                <a:ln w="0" cap="flat">
                  <a:solidFill>
                    <a:srgbClr val="000000"/>
                  </a:solidFill>
                  <a:prstDash val="solid"/>
                  <a:miter lim="400000"/>
                </a:ln>
              </a:defRPr>
            </a:pPr>
            <a:r>
              <a:rPr err="1"/>
              <a:t>ジェネシスブロックを確認して、全員の現在の通貨の保有量を確認する</a:t>
            </a:r>
            <a:r>
              <a:t>。</a:t>
            </a:r>
            <a:r>
              <a:rPr>
                <a:noFill/>
              </a:rPr>
              <a:t/>
            </a:r>
            <a:br>
              <a:rPr>
                <a:noFill/>
              </a:rPr>
            </a:br>
            <a:endParaRPr>
              <a:noFil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46</a:t>
            </a:fld>
            <a:endParaRPr/>
          </a:p>
        </p:txBody>
      </p:sp>
      <p:sp>
        <p:nvSpPr>
          <p:cNvPr id="507" name="ジェネシスブロックの確認"/>
          <p:cNvSpPr txBox="1"/>
          <p:nvPr/>
        </p:nvSpPr>
        <p:spPr>
          <a:xfrm>
            <a:off x="1915160" y="805359"/>
            <a:ext cx="917448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ジェネシスブロックの確認</a:t>
            </a:r>
          </a:p>
        </p:txBody>
      </p:sp>
      <p:pic>
        <p:nvPicPr>
          <p:cNvPr id="508" name="h_Qkg4eE3I6by0w-YlznBYWENwiRn7X1WXXYvnHKTPuV1TTAzptqQoRlKJlXQqoKAtjwPZl30vbuzOgIyUWanFaxWGEsDyGymGP6WkQkQB_jhGIHr7IFdzY6ovuTiA.png" descr="h_Qkg4eE3I6by0w-YlznBYWENwiRn7X1WXXYvnHKTPuV1TTAzptqQoRlKJlXQqoKAtjwPZl30vbuzOgIyUWanFaxWGEsDyGymGP6WkQkQB_jhGIHr7IFdzY6ovuTiA.png"/>
          <p:cNvPicPr>
            <a:picLocks noChangeAspect="1"/>
          </p:cNvPicPr>
          <p:nvPr/>
        </p:nvPicPr>
        <p:blipFill>
          <a:blip r:embed="rId3"/>
          <a:stretch>
            <a:fillRect/>
          </a:stretch>
        </p:blipFill>
        <p:spPr>
          <a:xfrm>
            <a:off x="1771649" y="2238375"/>
            <a:ext cx="9461501" cy="6870701"/>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511" name="送金を行う"/>
          <p:cNvSpPr txBox="1"/>
          <p:nvPr/>
        </p:nvSpPr>
        <p:spPr>
          <a:xfrm>
            <a:off x="4540250" y="838200"/>
            <a:ext cx="3924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送金を行う</a:t>
            </a:r>
          </a:p>
        </p:txBody>
      </p:sp>
      <p:sp>
        <p:nvSpPr>
          <p:cNvPr id="512" name="誰から誰に送金を行うか決める…"/>
          <p:cNvSpPr txBox="1"/>
          <p:nvPr/>
        </p:nvSpPr>
        <p:spPr>
          <a:xfrm>
            <a:off x="327914" y="2930525"/>
            <a:ext cx="12721019" cy="436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457200" indent="-317500" algn="l" defTabSz="457200">
              <a:lnSpc>
                <a:spcPct val="120000"/>
              </a:lnSpc>
              <a:buClr>
                <a:srgbClr val="000000"/>
              </a:buClr>
              <a:buSzPct val="145000"/>
              <a:buFont typeface="Helvetica"/>
              <a:buChar char="•"/>
              <a:defRPr sz="3500">
                <a:ln w="0" cap="flat">
                  <a:solidFill>
                    <a:srgbClr val="000000"/>
                  </a:solidFill>
                  <a:prstDash val="solid"/>
                  <a:miter lim="400000"/>
                </a:ln>
              </a:defRPr>
            </a:pPr>
            <a:r>
              <a:t>誰から誰に送金を行うか決める</a:t>
            </a:r>
            <a:endParaRPr>
              <a:noFill/>
            </a:endParaRPr>
          </a:p>
          <a:p>
            <a:pPr marL="457200" indent="-317500" algn="l" defTabSz="457200">
              <a:lnSpc>
                <a:spcPct val="120000"/>
              </a:lnSpc>
              <a:buClr>
                <a:srgbClr val="000000"/>
              </a:buClr>
              <a:buSzPct val="145000"/>
              <a:buFont typeface="Helvetica"/>
              <a:buChar char="•"/>
              <a:defRPr sz="3500">
                <a:ln w="0" cap="flat">
                  <a:solidFill>
                    <a:srgbClr val="000000"/>
                  </a:solidFill>
                  <a:prstDash val="solid"/>
                  <a:miter lim="400000"/>
                </a:ln>
              </a:defRPr>
            </a:pPr>
            <a:r>
              <a:t>送金元の人がトランザクションのカードに以下を記入する。</a:t>
            </a:r>
            <a:endParaRPr>
              <a:noFill/>
            </a:endParaRPr>
          </a:p>
          <a:p>
            <a:pPr marL="914400" lvl="1" indent="-317500" algn="l" defTabSz="457200">
              <a:lnSpc>
                <a:spcPct val="120000"/>
              </a:lnSpc>
              <a:buClr>
                <a:srgbClr val="000000"/>
              </a:buClr>
              <a:buSzPct val="145000"/>
              <a:buFont typeface="Helvetica"/>
              <a:buChar char="◦"/>
              <a:defRPr sz="3500">
                <a:ln w="0" cap="flat">
                  <a:solidFill>
                    <a:srgbClr val="000000"/>
                  </a:solidFill>
                  <a:prstDash val="solid"/>
                  <a:miter lim="400000"/>
                </a:ln>
              </a:defRPr>
            </a:pPr>
            <a:r>
              <a:t>送り主のアドレス</a:t>
            </a:r>
            <a:endParaRPr>
              <a:noFill/>
            </a:endParaRPr>
          </a:p>
          <a:p>
            <a:pPr marL="914400" lvl="1" indent="-317500" algn="l" defTabSz="457200">
              <a:lnSpc>
                <a:spcPct val="120000"/>
              </a:lnSpc>
              <a:buClr>
                <a:srgbClr val="000000"/>
              </a:buClr>
              <a:buSzPct val="145000"/>
              <a:buFont typeface="Helvetica"/>
              <a:buChar char="◦"/>
              <a:defRPr sz="3500">
                <a:ln w="0" cap="flat">
                  <a:solidFill>
                    <a:srgbClr val="000000"/>
                  </a:solidFill>
                  <a:prstDash val="solid"/>
                  <a:miter lim="400000"/>
                </a:ln>
              </a:defRPr>
            </a:pPr>
            <a:r>
              <a:t>宛先のアドレス</a:t>
            </a:r>
            <a:endParaRPr>
              <a:noFill/>
            </a:endParaRPr>
          </a:p>
          <a:p>
            <a:pPr marL="914400" lvl="1" indent="-317500" algn="l" defTabSz="457200">
              <a:lnSpc>
                <a:spcPct val="120000"/>
              </a:lnSpc>
              <a:buClr>
                <a:srgbClr val="000000"/>
              </a:buClr>
              <a:buSzPct val="145000"/>
              <a:buFont typeface="Helvetica"/>
              <a:buChar char="◦"/>
              <a:defRPr sz="3500">
                <a:ln w="0" cap="flat">
                  <a:solidFill>
                    <a:srgbClr val="000000"/>
                  </a:solidFill>
                  <a:prstDash val="solid"/>
                  <a:miter lim="400000"/>
                </a:ln>
              </a:defRPr>
            </a:pPr>
            <a:r>
              <a:t>送金額</a:t>
            </a:r>
            <a:endParaRPr>
              <a:noFill/>
            </a:endParaRPr>
          </a:p>
          <a:p>
            <a:pPr marL="914400" lvl="1" indent="-317500" algn="l" defTabSz="457200">
              <a:lnSpc>
                <a:spcPct val="120000"/>
              </a:lnSpc>
              <a:buClr>
                <a:srgbClr val="000000"/>
              </a:buClr>
              <a:buSzPct val="145000"/>
              <a:buFont typeface="Helvetica"/>
              <a:buChar char="◦"/>
              <a:defRPr sz="3500">
                <a:ln w="0" cap="flat">
                  <a:solidFill>
                    <a:srgbClr val="000000"/>
                  </a:solidFill>
                  <a:prstDash val="solid"/>
                  <a:miter lim="400000"/>
                </a:ln>
              </a:defRPr>
            </a:pPr>
            <a:r>
              <a:t>署名</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48</a:t>
            </a:fld>
            <a:endParaRPr/>
          </a:p>
        </p:txBody>
      </p:sp>
      <p:sp>
        <p:nvSpPr>
          <p:cNvPr id="515" name="トランザクションの作成"/>
          <p:cNvSpPr txBox="1"/>
          <p:nvPr/>
        </p:nvSpPr>
        <p:spPr>
          <a:xfrm>
            <a:off x="2254249" y="805359"/>
            <a:ext cx="8496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トランザクションの作成</a:t>
            </a:r>
          </a:p>
        </p:txBody>
      </p:sp>
      <p:pic>
        <p:nvPicPr>
          <p:cNvPr id="516" name="BeRtIdXlkLhZFwGWGKFlzgJy2REO425juCqYH2nS-n0dTl6Hc43ErvTF8fw5Vuc_ABcjmDUjnC02AW-7zWXdBBbH4JTMan4jDUX1u7qRUIrxxczqwqUVpr8OtPXSHQ.png" descr="BeRtIdXlkLhZFwGWGKFlzgJy2REO425juCqYH2nS-n0dTl6Hc43ErvTF8fw5Vuc_ABcjmDUjnC02AW-7zWXdBBbH4JTMan4jDUX1u7qRUIrxxczqwqUVpr8OtPXSHQ.png"/>
          <p:cNvPicPr>
            <a:picLocks noChangeAspect="1"/>
          </p:cNvPicPr>
          <p:nvPr/>
        </p:nvPicPr>
        <p:blipFill>
          <a:blip r:embed="rId3"/>
          <a:stretch>
            <a:fillRect/>
          </a:stretch>
        </p:blipFill>
        <p:spPr>
          <a:xfrm>
            <a:off x="1797049" y="2193924"/>
            <a:ext cx="9410701" cy="6959601"/>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sp>
        <p:nvSpPr>
          <p:cNvPr id="519" name="トランザクションをグループの人数分作成し、全員に渡す。…"/>
          <p:cNvSpPr txBox="1"/>
          <p:nvPr/>
        </p:nvSpPr>
        <p:spPr>
          <a:xfrm>
            <a:off x="532209" y="2451100"/>
            <a:ext cx="11940382" cy="6311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317500" algn="l" defTabSz="457200">
              <a:lnSpc>
                <a:spcPct val="120000"/>
              </a:lnSpc>
              <a:buClr>
                <a:srgbClr val="000000"/>
              </a:buClr>
              <a:buSzPct val="145000"/>
              <a:buFont typeface="Helvetica"/>
              <a:buChar char="•"/>
              <a:defRPr sz="3000">
                <a:ln w="0" cap="flat">
                  <a:solidFill>
                    <a:srgbClr val="000000"/>
                  </a:solidFill>
                  <a:prstDash val="solid"/>
                  <a:miter lim="400000"/>
                </a:ln>
              </a:defRPr>
            </a:pPr>
            <a:r>
              <a:t>トランザクションをグループの人数分作成し、全員に渡す。</a:t>
            </a:r>
            <a:endParaRPr>
              <a:noFill/>
            </a:endParaRPr>
          </a:p>
          <a:p>
            <a:pPr marL="457200" indent="-317500" algn="l" defTabSz="457200">
              <a:lnSpc>
                <a:spcPct val="120000"/>
              </a:lnSpc>
              <a:buClr>
                <a:srgbClr val="000000"/>
              </a:buClr>
              <a:buSzPct val="145000"/>
              <a:buFont typeface="Helvetica"/>
              <a:buChar char="•"/>
              <a:defRPr sz="3000">
                <a:ln w="0" cap="flat">
                  <a:solidFill>
                    <a:srgbClr val="000000"/>
                  </a:solidFill>
                  <a:prstDash val="solid"/>
                  <a:miter lim="400000"/>
                </a:ln>
              </a:defRPr>
            </a:pPr>
            <a:r>
              <a:t>トランザクションを受け取った人は、検証を行う。</a:t>
            </a:r>
            <a:endParaRPr>
              <a:noFill/>
            </a:endParaRPr>
          </a:p>
          <a:p>
            <a:pPr marL="914400" lvl="1" indent="-317500" algn="l" defTabSz="457200">
              <a:lnSpc>
                <a:spcPct val="120000"/>
              </a:lnSpc>
              <a:buClr>
                <a:srgbClr val="000000"/>
              </a:buClr>
              <a:buSzPct val="145000"/>
              <a:buFont typeface="Helvetica"/>
              <a:buChar char="◦"/>
              <a:defRPr sz="3000">
                <a:ln w="0" cap="flat">
                  <a:solidFill>
                    <a:srgbClr val="000000"/>
                  </a:solidFill>
                  <a:prstDash val="solid"/>
                  <a:miter lim="400000"/>
                </a:ln>
              </a:defRPr>
            </a:pPr>
            <a:r>
              <a:t>未記入の項目はないか</a:t>
            </a:r>
            <a:endParaRPr>
              <a:noFill/>
            </a:endParaRPr>
          </a:p>
          <a:p>
            <a:pPr marL="914400" lvl="1" indent="-317500" algn="l" defTabSz="457200">
              <a:lnSpc>
                <a:spcPct val="120000"/>
              </a:lnSpc>
              <a:buClr>
                <a:srgbClr val="000000"/>
              </a:buClr>
              <a:buSzPct val="145000"/>
              <a:buFont typeface="Helvetica"/>
              <a:buChar char="◦"/>
              <a:defRPr sz="3000">
                <a:ln w="0" cap="flat">
                  <a:solidFill>
                    <a:srgbClr val="000000"/>
                  </a:solidFill>
                  <a:prstDash val="solid"/>
                  <a:miter lim="400000"/>
                </a:ln>
              </a:defRPr>
            </a:pPr>
            <a:r>
              <a:t>通貨の所有者のサインが行われているか</a:t>
            </a:r>
            <a:endParaRPr>
              <a:noFill/>
            </a:endParaRPr>
          </a:p>
          <a:p>
            <a:pPr marL="914400" lvl="1" indent="-317500" algn="l" defTabSz="457200">
              <a:lnSpc>
                <a:spcPct val="120000"/>
              </a:lnSpc>
              <a:buClr>
                <a:srgbClr val="000000"/>
              </a:buClr>
              <a:buSzPct val="145000"/>
              <a:buFont typeface="Helvetica"/>
              <a:buChar char="◦"/>
              <a:defRPr sz="3000">
                <a:ln w="0" cap="flat">
                  <a:solidFill>
                    <a:srgbClr val="000000"/>
                  </a:solidFill>
                  <a:prstDash val="solid"/>
                  <a:miter lim="400000"/>
                </a:ln>
              </a:defRPr>
            </a:pPr>
            <a:r>
              <a:t>持っている額以上の送金を行なっていないか(手元にあるブロックチェーンと、既に検証が終わり手元にあるトランザクションから確認する)</a:t>
            </a:r>
            <a:r>
              <a:rPr>
                <a:noFill/>
              </a:rPr>
              <a:t>a</a:t>
            </a:r>
          </a:p>
          <a:p>
            <a:pPr marL="457200" indent="-317500" algn="l" defTabSz="457200">
              <a:lnSpc>
                <a:spcPct val="120000"/>
              </a:lnSpc>
              <a:buClr>
                <a:srgbClr val="000000"/>
              </a:buClr>
              <a:buSzPct val="145000"/>
              <a:buFont typeface="Helvetica"/>
              <a:buChar char="•"/>
              <a:defRPr sz="3000">
                <a:ln w="0" cap="flat">
                  <a:solidFill>
                    <a:srgbClr val="000000"/>
                  </a:solidFill>
                  <a:prstDash val="solid"/>
                  <a:miter lim="400000"/>
                </a:ln>
              </a:defRPr>
            </a:pPr>
            <a:r>
              <a:t>正しいトランザクションであると判断すると、自分の手元に保存する。</a:t>
            </a:r>
          </a:p>
          <a:p>
            <a:pPr marL="457200" indent="-317500" algn="l" defTabSz="457200">
              <a:lnSpc>
                <a:spcPct val="120000"/>
              </a:lnSpc>
              <a:buClr>
                <a:srgbClr val="000000"/>
              </a:buClr>
              <a:buSzPct val="145000"/>
              <a:buFont typeface="Helvetica"/>
              <a:buChar char="•"/>
              <a:defRPr sz="3000">
                <a:ln w="0" cap="flat">
                  <a:solidFill>
                    <a:srgbClr val="000000"/>
                  </a:solidFill>
                  <a:prstDash val="solid"/>
                  <a:miter lim="400000"/>
                </a:ln>
              </a:defRPr>
            </a:pPr>
            <a:r>
              <a:t>不正なトランザクションであると判断した時は破棄する。</a:t>
            </a:r>
          </a:p>
        </p:txBody>
      </p:sp>
      <p:sp>
        <p:nvSpPr>
          <p:cNvPr id="520" name="送金を行う"/>
          <p:cNvSpPr txBox="1"/>
          <p:nvPr/>
        </p:nvSpPr>
        <p:spPr>
          <a:xfrm>
            <a:off x="4540250" y="838200"/>
            <a:ext cx="3924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送金を行う</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ブロックチェーンとは"/>
          <p:cNvSpPr txBox="1"/>
          <p:nvPr/>
        </p:nvSpPr>
        <p:spPr>
          <a:xfrm>
            <a:off x="2658110" y="889000"/>
            <a:ext cx="7688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ブロックチェーンとは</a:t>
            </a:r>
          </a:p>
        </p:txBody>
      </p:sp>
      <p:sp>
        <p:nvSpPr>
          <p:cNvPr id="157"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158" name="ネットワークを形成し、取引記録を共有する"/>
          <p:cNvSpPr txBox="1"/>
          <p:nvPr/>
        </p:nvSpPr>
        <p:spPr>
          <a:xfrm>
            <a:off x="984250" y="5346700"/>
            <a:ext cx="11036301" cy="654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lvl1pPr>
          </a:lstStyle>
          <a:p>
            <a:r>
              <a:t>ネットワークを形成し、取引記録を共有する</a:t>
            </a:r>
          </a:p>
        </p:txBody>
      </p:sp>
      <p:sp>
        <p:nvSpPr>
          <p:cNvPr id="159" name="ブロックチェーンは分散型台帳"/>
          <p:cNvSpPr txBox="1"/>
          <p:nvPr/>
        </p:nvSpPr>
        <p:spPr>
          <a:xfrm>
            <a:off x="1576705" y="4305299"/>
            <a:ext cx="9851391" cy="80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ブロックチェーンは分散型台帳</a:t>
            </a:r>
          </a:p>
        </p:txBody>
      </p:sp>
      <p:sp>
        <p:nvSpPr>
          <p:cNvPr id="160" name="1.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1.1.1</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50</a:t>
            </a:fld>
            <a:endParaRPr/>
          </a:p>
        </p:txBody>
      </p:sp>
      <p:sp>
        <p:nvSpPr>
          <p:cNvPr id="523" name="ブロックの作成"/>
          <p:cNvSpPr txBox="1"/>
          <p:nvPr/>
        </p:nvSpPr>
        <p:spPr>
          <a:xfrm>
            <a:off x="3778250" y="863600"/>
            <a:ext cx="5448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ブロックの作成</a:t>
            </a:r>
          </a:p>
        </p:txBody>
      </p:sp>
      <p:sp>
        <p:nvSpPr>
          <p:cNvPr id="524" name="トランザクションがいくつか(1〜2個)手元に溜まるとトランザクションをまとめてブロック作成に移る。…"/>
          <p:cNvSpPr txBox="1"/>
          <p:nvPr/>
        </p:nvSpPr>
        <p:spPr>
          <a:xfrm>
            <a:off x="464745" y="3667125"/>
            <a:ext cx="11671589" cy="3689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317500" algn="l" defTabSz="457200">
              <a:lnSpc>
                <a:spcPct val="150000"/>
              </a:lnSpc>
              <a:buClr>
                <a:srgbClr val="000000"/>
              </a:buClr>
              <a:buSzPct val="145000"/>
              <a:buFont typeface="Helvetica"/>
              <a:buChar char="•"/>
              <a:defRPr sz="3100">
                <a:ln w="0" cap="flat">
                  <a:solidFill>
                    <a:srgbClr val="000000"/>
                  </a:solidFill>
                  <a:prstDash val="solid"/>
                  <a:miter lim="400000"/>
                </a:ln>
              </a:defRPr>
            </a:pPr>
            <a:r>
              <a:t>トランザクションがいくつか(1〜2個)手元に溜まるとトランザクションをまとめてブロック作成に移る。</a:t>
            </a:r>
            <a:endParaRPr>
              <a:noFill/>
            </a:endParaRPr>
          </a:p>
          <a:p>
            <a:pPr marL="457200" indent="-317500" algn="l" defTabSz="457200">
              <a:lnSpc>
                <a:spcPct val="150000"/>
              </a:lnSpc>
              <a:buClr>
                <a:srgbClr val="000000"/>
              </a:buClr>
              <a:buSzPct val="145000"/>
              <a:buFont typeface="Helvetica"/>
              <a:buChar char="•"/>
              <a:defRPr sz="3100">
                <a:ln w="0" cap="flat">
                  <a:solidFill>
                    <a:srgbClr val="000000"/>
                  </a:solidFill>
                  <a:prstDash val="solid"/>
                  <a:miter lim="400000"/>
                </a:ln>
              </a:defRPr>
            </a:pPr>
            <a:r>
              <a:t>1つ前のブロックの情報をブロックに書き写す。(項目②)</a:t>
            </a:r>
            <a:endParaRPr>
              <a:noFill/>
            </a:endParaRPr>
          </a:p>
          <a:p>
            <a:pPr marL="457200" indent="-317500" algn="l" defTabSz="457200">
              <a:lnSpc>
                <a:spcPct val="150000"/>
              </a:lnSpc>
              <a:buClr>
                <a:srgbClr val="000000"/>
              </a:buClr>
              <a:buSzPct val="145000"/>
              <a:buFont typeface="Helvetica"/>
              <a:buChar char="•"/>
              <a:defRPr sz="3100">
                <a:ln w="0" cap="flat">
                  <a:solidFill>
                    <a:srgbClr val="000000"/>
                  </a:solidFill>
                  <a:prstDash val="solid"/>
                  <a:miter lim="400000"/>
                </a:ln>
              </a:defRPr>
            </a:pPr>
            <a:r>
              <a:t>トランザクションの情報をブロックに書き写す。(項目⑥〜⑭)</a:t>
            </a:r>
            <a:endParaRPr>
              <a:noFill/>
            </a:endParaRPr>
          </a:p>
          <a:p>
            <a:pPr marL="457200" indent="-317500" algn="l" defTabSz="457200">
              <a:lnSpc>
                <a:spcPct val="150000"/>
              </a:lnSpc>
              <a:buClr>
                <a:srgbClr val="000000"/>
              </a:buClr>
              <a:buSzPct val="145000"/>
              <a:buFont typeface="Helvetica"/>
              <a:buChar char="•"/>
              <a:defRPr sz="3100">
                <a:ln w="0" cap="flat">
                  <a:solidFill>
                    <a:srgbClr val="000000"/>
                  </a:solidFill>
                  <a:prstDash val="solid"/>
                  <a:miter lim="400000"/>
                </a:ln>
              </a:defRPr>
            </a:pPr>
            <a:r>
              <a:t>新規発行通貨の宛先に自分のアドレスを記入する。(項目④)</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51</a:t>
            </a:fld>
            <a:endParaRPr/>
          </a:p>
        </p:txBody>
      </p:sp>
      <p:sp>
        <p:nvSpPr>
          <p:cNvPr id="527" name="ブロックの作成"/>
          <p:cNvSpPr txBox="1"/>
          <p:nvPr/>
        </p:nvSpPr>
        <p:spPr>
          <a:xfrm>
            <a:off x="3778250" y="869212"/>
            <a:ext cx="5448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ブロックの作成</a:t>
            </a:r>
          </a:p>
        </p:txBody>
      </p:sp>
      <p:pic>
        <p:nvPicPr>
          <p:cNvPr id="528" name="スクリーンショット 2019-01-30 16.40.29.png" descr="スクリーンショット 2019-01-30 16.40.29.png"/>
          <p:cNvPicPr>
            <a:picLocks noChangeAspect="1"/>
          </p:cNvPicPr>
          <p:nvPr/>
        </p:nvPicPr>
        <p:blipFill>
          <a:blip r:embed="rId3"/>
          <a:stretch>
            <a:fillRect/>
          </a:stretch>
        </p:blipFill>
        <p:spPr>
          <a:xfrm>
            <a:off x="-50763" y="2510354"/>
            <a:ext cx="8921454" cy="5797115"/>
          </a:xfrm>
          <a:prstGeom prst="rect">
            <a:avLst/>
          </a:prstGeom>
          <a:ln w="12700">
            <a:miter lim="400000"/>
          </a:ln>
        </p:spPr>
      </p:pic>
      <p:sp>
        <p:nvSpPr>
          <p:cNvPr id="529" name="線"/>
          <p:cNvSpPr/>
          <p:nvPr/>
        </p:nvSpPr>
        <p:spPr>
          <a:xfrm flipH="1" flipV="1">
            <a:off x="5402431" y="5133194"/>
            <a:ext cx="3464850" cy="1"/>
          </a:xfrm>
          <a:prstGeom prst="line">
            <a:avLst/>
          </a:prstGeom>
          <a:ln w="88900">
            <a:solidFill>
              <a:srgbClr val="FF26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0" name="自分のアドレス"/>
          <p:cNvSpPr txBox="1"/>
          <p:nvPr/>
        </p:nvSpPr>
        <p:spPr>
          <a:xfrm>
            <a:off x="9104243" y="4828394"/>
            <a:ext cx="3639821" cy="60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自分のアドレス</a:t>
            </a:r>
          </a:p>
        </p:txBody>
      </p:sp>
      <p:sp>
        <p:nvSpPr>
          <p:cNvPr id="531" name="四角形"/>
          <p:cNvSpPr/>
          <p:nvPr/>
        </p:nvSpPr>
        <p:spPr>
          <a:xfrm>
            <a:off x="400087" y="5264977"/>
            <a:ext cx="8128265" cy="1406129"/>
          </a:xfrm>
          <a:prstGeom prst="rect">
            <a:avLst/>
          </a:prstGeom>
          <a:ln w="63500">
            <a:solidFill>
              <a:srgbClr val="0433FF"/>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2" name="線"/>
          <p:cNvSpPr/>
          <p:nvPr/>
        </p:nvSpPr>
        <p:spPr>
          <a:xfrm flipH="1" flipV="1">
            <a:off x="7846372" y="6496729"/>
            <a:ext cx="959727" cy="1890403"/>
          </a:xfrm>
          <a:prstGeom prst="line">
            <a:avLst/>
          </a:prstGeom>
          <a:ln w="50800">
            <a:solidFill>
              <a:srgbClr val="FF26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3" name="トランザクションのデータを反映"/>
          <p:cNvSpPr txBox="1"/>
          <p:nvPr/>
        </p:nvSpPr>
        <p:spPr>
          <a:xfrm>
            <a:off x="6110853" y="8485486"/>
            <a:ext cx="6781801" cy="552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500"/>
            </a:lvl1pPr>
          </a:lstStyle>
          <a:p>
            <a:r>
              <a:t>トランザクションのデータを反映</a:t>
            </a:r>
          </a:p>
        </p:txBody>
      </p:sp>
      <p:sp>
        <p:nvSpPr>
          <p:cNvPr id="534" name="線"/>
          <p:cNvSpPr/>
          <p:nvPr/>
        </p:nvSpPr>
        <p:spPr>
          <a:xfrm flipH="1">
            <a:off x="7769329" y="3594398"/>
            <a:ext cx="1136461" cy="1"/>
          </a:xfrm>
          <a:prstGeom prst="line">
            <a:avLst/>
          </a:prstGeom>
          <a:ln w="88900">
            <a:solidFill>
              <a:srgbClr val="FF26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5" name="１つ前のブロックの…"/>
          <p:cNvSpPr txBox="1"/>
          <p:nvPr/>
        </p:nvSpPr>
        <p:spPr>
          <a:xfrm>
            <a:off x="8792744" y="2981623"/>
            <a:ext cx="4262819" cy="122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500"/>
            </a:pPr>
            <a:r>
              <a:t>１つ前のブロックの</a:t>
            </a:r>
          </a:p>
          <a:p>
            <a:pPr>
              <a:defRPr sz="3500"/>
            </a:pPr>
            <a:r>
              <a:t>合計値</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52</a:t>
            </a:fld>
            <a:endParaRPr/>
          </a:p>
        </p:txBody>
      </p:sp>
      <p:sp>
        <p:nvSpPr>
          <p:cNvPr id="538" name="①の項目に②〜⑭までの和を記入する。そのためにそれぞれが適切なナンス(項目③)を求め、残りの項目を埋めてブロックを完成させる。…"/>
          <p:cNvSpPr txBox="1"/>
          <p:nvPr/>
        </p:nvSpPr>
        <p:spPr>
          <a:xfrm>
            <a:off x="877639" y="2984818"/>
            <a:ext cx="11249522" cy="4615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317500" algn="l" defTabSz="457200">
              <a:lnSpc>
                <a:spcPct val="120000"/>
              </a:lnSpc>
              <a:buClr>
                <a:srgbClr val="000000"/>
              </a:buClr>
              <a:buSzPct val="145000"/>
              <a:buFont typeface="Helvetica"/>
              <a:buChar char="•"/>
              <a:defRPr sz="2900">
                <a:ln w="0" cap="flat">
                  <a:solidFill>
                    <a:srgbClr val="000000"/>
                  </a:solidFill>
                  <a:prstDash val="solid"/>
                  <a:miter lim="400000"/>
                </a:ln>
              </a:defRPr>
            </a:pPr>
            <a:r>
              <a:t>①の項目に②〜⑭までの和を記入する。そのためにそれぞれが適切なナンス(項目③)を求め、残りの項目を埋めてブロックを完成させる。</a:t>
            </a:r>
            <a:endParaRPr>
              <a:noFill/>
            </a:endParaRPr>
          </a:p>
          <a:p>
            <a:pPr marL="914400" lvl="1" indent="-317500" algn="l" defTabSz="457200">
              <a:lnSpc>
                <a:spcPct val="150000"/>
              </a:lnSpc>
              <a:buClr>
                <a:srgbClr val="000000"/>
              </a:buClr>
              <a:buSzPct val="145000"/>
              <a:buFont typeface="Helvetica"/>
              <a:buChar char="◦"/>
              <a:defRPr sz="2900">
                <a:ln w="0" cap="flat">
                  <a:solidFill>
                    <a:srgbClr val="000000"/>
                  </a:solidFill>
                  <a:prstDash val="solid"/>
                  <a:miter lim="400000"/>
                </a:ln>
              </a:defRPr>
            </a:pPr>
            <a:r>
              <a:t>ブロックの合計値は3乗すると、その値の下3桁が「001以上、099以下」でなければならない</a:t>
            </a:r>
            <a:endParaRPr>
              <a:noFill/>
            </a:endParaRPr>
          </a:p>
          <a:p>
            <a:pPr marL="914400" lvl="1" indent="-317500" algn="l" defTabSz="457200">
              <a:lnSpc>
                <a:spcPct val="150000"/>
              </a:lnSpc>
              <a:buClr>
                <a:srgbClr val="000000"/>
              </a:buClr>
              <a:buSzPct val="145000"/>
              <a:buFont typeface="Helvetica"/>
              <a:buChar char="◦"/>
              <a:defRPr sz="2900">
                <a:ln w="0" cap="flat">
                  <a:solidFill>
                    <a:srgbClr val="000000"/>
                  </a:solidFill>
                  <a:prstDash val="solid"/>
                  <a:miter lim="400000"/>
                </a:ln>
              </a:defRPr>
            </a:pPr>
            <a:r>
              <a:t>過去のブロックの合計値と重複してはならない</a:t>
            </a:r>
            <a:endParaRPr>
              <a:noFill/>
            </a:endParaRPr>
          </a:p>
          <a:p>
            <a:pPr marL="914400" lvl="1" indent="-317500" algn="l" defTabSz="457200">
              <a:lnSpc>
                <a:spcPct val="150000"/>
              </a:lnSpc>
              <a:buClr>
                <a:srgbClr val="000000"/>
              </a:buClr>
              <a:buSzPct val="145000"/>
              <a:buFont typeface="Helvetica"/>
              <a:buChar char="◦"/>
              <a:defRPr sz="2900">
                <a:ln w="0" cap="flat">
                  <a:solidFill>
                    <a:srgbClr val="000000"/>
                  </a:solidFill>
                  <a:prstDash val="solid"/>
                  <a:miter lim="400000"/>
                </a:ln>
              </a:defRPr>
            </a:pPr>
            <a:r>
              <a:t>ナンスは0以上、1000以下の整数でなければならない</a:t>
            </a:r>
          </a:p>
        </p:txBody>
      </p:sp>
      <p:sp>
        <p:nvSpPr>
          <p:cNvPr id="539" name="ブロックの作成"/>
          <p:cNvSpPr txBox="1"/>
          <p:nvPr/>
        </p:nvSpPr>
        <p:spPr>
          <a:xfrm>
            <a:off x="3778250" y="869212"/>
            <a:ext cx="5448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ブロックの作成</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53</a:t>
            </a:fld>
            <a:endParaRPr/>
          </a:p>
        </p:txBody>
      </p:sp>
      <p:sp>
        <p:nvSpPr>
          <p:cNvPr id="542" name="ナンスの求め方の例"/>
          <p:cNvSpPr txBox="1"/>
          <p:nvPr/>
        </p:nvSpPr>
        <p:spPr>
          <a:xfrm>
            <a:off x="3027679" y="930275"/>
            <a:ext cx="694944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ナンスの求め方の例</a:t>
            </a:r>
          </a:p>
        </p:txBody>
      </p:sp>
      <p:sp>
        <p:nvSpPr>
          <p:cNvPr id="543" name="項目②、④〜⑭までの合計が331"/>
          <p:cNvSpPr txBox="1"/>
          <p:nvPr/>
        </p:nvSpPr>
        <p:spPr>
          <a:xfrm>
            <a:off x="1831797" y="2451099"/>
            <a:ext cx="9341206"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800"/>
            </a:lvl1pPr>
          </a:lstStyle>
          <a:p>
            <a:r>
              <a:t>項目②、④〜⑭までの合計が331</a:t>
            </a:r>
          </a:p>
        </p:txBody>
      </p:sp>
      <p:sp>
        <p:nvSpPr>
          <p:cNvPr id="544" name="線"/>
          <p:cNvSpPr/>
          <p:nvPr/>
        </p:nvSpPr>
        <p:spPr>
          <a:xfrm>
            <a:off x="6502400" y="3368675"/>
            <a:ext cx="1" cy="863600"/>
          </a:xfrm>
          <a:prstGeom prst="line">
            <a:avLst/>
          </a:prstGeom>
          <a:ln w="889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45" name="ナンスを考える"/>
          <p:cNvSpPr txBox="1"/>
          <p:nvPr/>
        </p:nvSpPr>
        <p:spPr>
          <a:xfrm>
            <a:off x="4685030" y="4419600"/>
            <a:ext cx="3634741" cy="60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ナンスを考える</a:t>
            </a:r>
          </a:p>
        </p:txBody>
      </p:sp>
      <p:sp>
        <p:nvSpPr>
          <p:cNvPr id="546" name="線"/>
          <p:cNvSpPr/>
          <p:nvPr/>
        </p:nvSpPr>
        <p:spPr>
          <a:xfrm>
            <a:off x="3302000" y="5826125"/>
            <a:ext cx="1" cy="863600"/>
          </a:xfrm>
          <a:prstGeom prst="line">
            <a:avLst/>
          </a:prstGeom>
          <a:ln w="889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47" name="4"/>
          <p:cNvSpPr txBox="1"/>
          <p:nvPr/>
        </p:nvSpPr>
        <p:spPr>
          <a:xfrm>
            <a:off x="2973578" y="4876800"/>
            <a:ext cx="656845"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4</a:t>
            </a:r>
          </a:p>
        </p:txBody>
      </p:sp>
      <p:sp>
        <p:nvSpPr>
          <p:cNvPr id="548" name="2"/>
          <p:cNvSpPr txBox="1"/>
          <p:nvPr/>
        </p:nvSpPr>
        <p:spPr>
          <a:xfrm>
            <a:off x="9374378" y="4876800"/>
            <a:ext cx="656845"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2</a:t>
            </a:r>
          </a:p>
        </p:txBody>
      </p:sp>
      <p:sp>
        <p:nvSpPr>
          <p:cNvPr id="549" name="線"/>
          <p:cNvSpPr/>
          <p:nvPr/>
        </p:nvSpPr>
        <p:spPr>
          <a:xfrm>
            <a:off x="9702800" y="5826125"/>
            <a:ext cx="0" cy="863600"/>
          </a:xfrm>
          <a:prstGeom prst="line">
            <a:avLst/>
          </a:prstGeom>
          <a:ln w="889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50" name="合計値が335…"/>
          <p:cNvSpPr txBox="1"/>
          <p:nvPr/>
        </p:nvSpPr>
        <p:spPr>
          <a:xfrm>
            <a:off x="696036" y="6764337"/>
            <a:ext cx="5211928" cy="1416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800"/>
            </a:pPr>
            <a:r>
              <a:t>合計値が335</a:t>
            </a:r>
          </a:p>
          <a:p>
            <a:pPr>
              <a:defRPr sz="3100"/>
            </a:pPr>
            <a:r>
              <a:t>→3乗すると、37,595,</a:t>
            </a:r>
            <a:r>
              <a:rPr>
                <a:solidFill>
                  <a:schemeClr val="accent5">
                    <a:hueOff val="-82419"/>
                    <a:satOff val="-9513"/>
                    <a:lumOff val="-16343"/>
                  </a:schemeClr>
                </a:solidFill>
              </a:rPr>
              <a:t>375</a:t>
            </a:r>
          </a:p>
        </p:txBody>
      </p:sp>
      <p:sp>
        <p:nvSpPr>
          <p:cNvPr id="551" name="合計値が333…"/>
          <p:cNvSpPr txBox="1"/>
          <p:nvPr/>
        </p:nvSpPr>
        <p:spPr>
          <a:xfrm>
            <a:off x="7040143" y="6764337"/>
            <a:ext cx="5325314" cy="1416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800"/>
            </a:pPr>
            <a:r>
              <a:t>合計値が333</a:t>
            </a:r>
          </a:p>
          <a:p>
            <a:pPr>
              <a:defRPr sz="3100"/>
            </a:pPr>
            <a:r>
              <a:t>→３乗すると、36,926,</a:t>
            </a:r>
            <a:r>
              <a:rPr>
                <a:solidFill>
                  <a:schemeClr val="accent5">
                    <a:hueOff val="-82419"/>
                    <a:satOff val="-9513"/>
                    <a:lumOff val="-16343"/>
                  </a:schemeClr>
                </a:solidFill>
              </a:rPr>
              <a:t>037</a:t>
            </a:r>
          </a:p>
        </p:txBody>
      </p:sp>
      <p:sp>
        <p:nvSpPr>
          <p:cNvPr id="552" name="不適！"/>
          <p:cNvSpPr txBox="1"/>
          <p:nvPr/>
        </p:nvSpPr>
        <p:spPr>
          <a:xfrm>
            <a:off x="2044699" y="8518525"/>
            <a:ext cx="2514601" cy="908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300">
                <a:solidFill>
                  <a:schemeClr val="accent1">
                    <a:lumOff val="-13575"/>
                  </a:schemeClr>
                </a:solidFill>
              </a:defRPr>
            </a:lvl1pPr>
          </a:lstStyle>
          <a:p>
            <a:r>
              <a:t>不適！</a:t>
            </a:r>
          </a:p>
        </p:txBody>
      </p:sp>
      <p:sp>
        <p:nvSpPr>
          <p:cNvPr id="553" name="適する！"/>
          <p:cNvSpPr txBox="1"/>
          <p:nvPr/>
        </p:nvSpPr>
        <p:spPr>
          <a:xfrm>
            <a:off x="8045450" y="8518525"/>
            <a:ext cx="3314701" cy="908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300">
                <a:solidFill>
                  <a:schemeClr val="accent5">
                    <a:hueOff val="-82419"/>
                    <a:satOff val="-9513"/>
                    <a:lumOff val="-16343"/>
                  </a:schemeClr>
                </a:solidFill>
              </a:defRPr>
            </a:lvl1pPr>
          </a:lstStyle>
          <a:p>
            <a:r>
              <a:t>適する！</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54</a:t>
            </a:fld>
            <a:endParaRPr/>
          </a:p>
        </p:txBody>
      </p:sp>
      <p:pic>
        <p:nvPicPr>
          <p:cNvPr id="556" name="2VSArMPeRNt25OSB9LBvYnhCCxf7k3H56sj-Z28C_IB8CXXQuINdZOr1-sOG2SC6G1656wBZDGgsedUnWH8fX-4pjHgGEIXcGABz7cla3My1oU4bPuYad508LYXhug.png" descr="2VSArMPeRNt25OSB9LBvYnhCCxf7k3H56sj-Z28C_IB8CXXQuINdZOr1-sOG2SC6G1656wBZDGgsedUnWH8fX-4pjHgGEIXcGABz7cla3My1oU4bPuYad508LYXhug.png"/>
          <p:cNvPicPr>
            <a:picLocks noChangeAspect="1"/>
          </p:cNvPicPr>
          <p:nvPr/>
        </p:nvPicPr>
        <p:blipFill>
          <a:blip r:embed="rId3"/>
          <a:stretch>
            <a:fillRect/>
          </a:stretch>
        </p:blipFill>
        <p:spPr>
          <a:xfrm>
            <a:off x="3137322" y="3373545"/>
            <a:ext cx="6730156" cy="4600360"/>
          </a:xfrm>
          <a:prstGeom prst="rect">
            <a:avLst/>
          </a:prstGeom>
          <a:ln w="12700">
            <a:miter lim="400000"/>
          </a:ln>
        </p:spPr>
      </p:pic>
      <p:sp>
        <p:nvSpPr>
          <p:cNvPr id="557" name="ブロックの作成"/>
          <p:cNvSpPr txBox="1"/>
          <p:nvPr/>
        </p:nvSpPr>
        <p:spPr>
          <a:xfrm>
            <a:off x="3778250" y="863600"/>
            <a:ext cx="5448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ブロックの作成</a:t>
            </a:r>
          </a:p>
        </p:txBody>
      </p:sp>
      <p:sp>
        <p:nvSpPr>
          <p:cNvPr id="558" name="正しくないブロック"/>
          <p:cNvSpPr txBox="1"/>
          <p:nvPr/>
        </p:nvSpPr>
        <p:spPr>
          <a:xfrm>
            <a:off x="3587749" y="2501900"/>
            <a:ext cx="5829301" cy="736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vl1pPr>
          </a:lstStyle>
          <a:p>
            <a:r>
              <a:t>正しくないブロック</a:t>
            </a:r>
          </a:p>
        </p:txBody>
      </p:sp>
      <p:sp>
        <p:nvSpPr>
          <p:cNvPr id="559" name="ナンスが適切ではなく、…"/>
          <p:cNvSpPr txBox="1"/>
          <p:nvPr/>
        </p:nvSpPr>
        <p:spPr>
          <a:xfrm>
            <a:off x="1658378" y="7990627"/>
            <a:ext cx="9688044" cy="1289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a:pPr>
            <a:r>
              <a:t>ナンスが適切ではなく、</a:t>
            </a:r>
          </a:p>
          <a:p>
            <a:pPr>
              <a:defRPr sz="3700"/>
            </a:pPr>
            <a:r>
              <a:t>合計値の3乗の下3桁が条件を満たしていない</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55</a:t>
            </a:fld>
            <a:endParaRPr/>
          </a:p>
        </p:txBody>
      </p:sp>
      <p:sp>
        <p:nvSpPr>
          <p:cNvPr id="562" name="ブロックの作成"/>
          <p:cNvSpPr txBox="1"/>
          <p:nvPr/>
        </p:nvSpPr>
        <p:spPr>
          <a:xfrm>
            <a:off x="3778250" y="863600"/>
            <a:ext cx="5448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ブロックの作成</a:t>
            </a:r>
          </a:p>
        </p:txBody>
      </p:sp>
      <p:sp>
        <p:nvSpPr>
          <p:cNvPr id="563" name="正しいブロック"/>
          <p:cNvSpPr txBox="1"/>
          <p:nvPr/>
        </p:nvSpPr>
        <p:spPr>
          <a:xfrm>
            <a:off x="4222750" y="2501900"/>
            <a:ext cx="4559301" cy="736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vl1pPr>
          </a:lstStyle>
          <a:p>
            <a:r>
              <a:t>正しいブロック</a:t>
            </a:r>
          </a:p>
        </p:txBody>
      </p:sp>
      <p:sp>
        <p:nvSpPr>
          <p:cNvPr id="564" name="ナンスが適切に定められており、…"/>
          <p:cNvSpPr txBox="1"/>
          <p:nvPr/>
        </p:nvSpPr>
        <p:spPr>
          <a:xfrm>
            <a:off x="1893328" y="7990627"/>
            <a:ext cx="9218144" cy="1289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a:pPr>
            <a:r>
              <a:t>ナンスが適切に定められており、</a:t>
            </a:r>
          </a:p>
          <a:p>
            <a:pPr>
              <a:defRPr sz="3700"/>
            </a:pPr>
            <a:r>
              <a:t>合計値の3乗の下3桁が条件を満たしている</a:t>
            </a:r>
          </a:p>
        </p:txBody>
      </p:sp>
      <p:pic>
        <p:nvPicPr>
          <p:cNvPr id="565" name="yIrc1xWENm57IF5GfBoXFXBpzuMNPcp0Eai5lHADFVpS9RZuKC2wANABxbrvjhIcH1WvbTn0h1x0KM0Icutieb2AbrwuiXR61xjRLTaRLZJFRumHxOTErvrUaqZ8XQ.png" descr="yIrc1xWENm57IF5GfBoXFXBpzuMNPcp0Eai5lHADFVpS9RZuKC2wANABxbrvjhIcH1WvbTn0h1x0KM0Icutieb2AbrwuiXR61xjRLTaRLZJFRumHxOTErvrUaqZ8XQ.png"/>
          <p:cNvPicPr>
            <a:picLocks noChangeAspect="1"/>
          </p:cNvPicPr>
          <p:nvPr/>
        </p:nvPicPr>
        <p:blipFill>
          <a:blip r:embed="rId3"/>
          <a:stretch>
            <a:fillRect/>
          </a:stretch>
        </p:blipFill>
        <p:spPr>
          <a:xfrm>
            <a:off x="3294104" y="3334742"/>
            <a:ext cx="6416592" cy="4354116"/>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スライド番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56</a:t>
            </a:fld>
            <a:endParaRPr/>
          </a:p>
        </p:txBody>
      </p:sp>
      <p:sp>
        <p:nvSpPr>
          <p:cNvPr id="568" name="ブロックの作成"/>
          <p:cNvSpPr txBox="1"/>
          <p:nvPr/>
        </p:nvSpPr>
        <p:spPr>
          <a:xfrm>
            <a:off x="3778250" y="863600"/>
            <a:ext cx="54483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a:lvl1pPr>
          </a:lstStyle>
          <a:p>
            <a:r>
              <a:t>ブロックの作成</a:t>
            </a:r>
          </a:p>
        </p:txBody>
      </p:sp>
      <p:sp>
        <p:nvSpPr>
          <p:cNvPr id="569" name="グループ内で最も早くブロックが出来た人は、それをメンバーに伝える。…"/>
          <p:cNvSpPr txBox="1"/>
          <p:nvPr/>
        </p:nvSpPr>
        <p:spPr>
          <a:xfrm>
            <a:off x="375791" y="2451100"/>
            <a:ext cx="12253219" cy="6356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グループ内で最も早くブロックが出来た人は、それをメンバーに伝える</a:t>
            </a:r>
            <a:r>
              <a:t>。</a:t>
            </a:r>
            <a:endParaRPr>
              <a:noFill/>
            </a:endParaRPr>
          </a:p>
          <a:p>
            <a:pPr marL="457200"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最も早くブロックを作った人が同じブロックを人数分作成し、全員に渡す</a:t>
            </a:r>
            <a:r>
              <a:t>。</a:t>
            </a:r>
            <a:endParaRPr>
              <a:noFill/>
            </a:endParaRPr>
          </a:p>
          <a:p>
            <a:pPr marL="457200"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ブロックの受け取った人は、そのブロックが正しいかどうかの検証を行う</a:t>
            </a:r>
            <a:r>
              <a:t>。</a:t>
            </a:r>
            <a:endParaRPr>
              <a:noFill/>
            </a:endParaRPr>
          </a:p>
          <a:p>
            <a:pPr marL="914400" lvl="1"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トランザクションは正しく反映されているか</a:t>
            </a:r>
            <a:endParaRPr>
              <a:noFill/>
            </a:endParaRPr>
          </a:p>
          <a:p>
            <a:pPr marL="914400" lvl="1"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抜けている項目はないか</a:t>
            </a:r>
            <a:endParaRPr>
              <a:noFill/>
            </a:endParaRPr>
          </a:p>
          <a:p>
            <a:pPr marL="914400" lvl="1"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ナンス、ブロックの合計値は正しいか</a:t>
            </a:r>
            <a:endParaRPr/>
          </a:p>
          <a:p>
            <a:pPr algn="l" defTabSz="457200">
              <a:lnSpc>
                <a:spcPct val="120000"/>
              </a:lnSpc>
              <a:defRPr sz="2700">
                <a:ln w="0" cap="flat">
                  <a:solidFill>
                    <a:srgbClr val="000000"/>
                  </a:solidFill>
                  <a:prstDash val="solid"/>
                  <a:miter lim="400000"/>
                </a:ln>
              </a:defRPr>
            </a:pPr>
            <a:endParaRPr/>
          </a:p>
          <a:p>
            <a:pPr marL="457200"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検証の結果正しいブロックであると判断すると、自分の手元に保存する</a:t>
            </a:r>
            <a:r>
              <a:t>。</a:t>
            </a:r>
          </a:p>
          <a:p>
            <a:pPr marL="457200"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t>手元に保存したそれぞれのブロックは1つ前のブロックの合計値を持っているので、それにより手元でブロックがチェーンのように繋がる。</a:t>
            </a:r>
            <a:endParaRPr>
              <a:noFill/>
            </a:endParaRPr>
          </a:p>
          <a:p>
            <a:pPr marL="457200" indent="-317500" algn="l" defTabSz="457200">
              <a:lnSpc>
                <a:spcPct val="120000"/>
              </a:lnSpc>
              <a:buClr>
                <a:srgbClr val="000000"/>
              </a:buClr>
              <a:buSzPct val="145000"/>
              <a:buFont typeface="Helvetica"/>
              <a:buChar char="•"/>
              <a:defRPr sz="2700">
                <a:ln w="0" cap="flat">
                  <a:solidFill>
                    <a:srgbClr val="000000"/>
                  </a:solidFill>
                  <a:prstDash val="solid"/>
                  <a:miter lim="400000"/>
                </a:ln>
              </a:defRPr>
            </a:pPr>
            <a:r>
              <a:rPr err="1"/>
              <a:t>ブロックに含まれたトランザクションは手元から破棄する</a:t>
            </a:r>
            <a:r>
              <a:t>。</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57</a:t>
            </a:fld>
            <a:endParaRPr/>
          </a:p>
        </p:txBody>
      </p:sp>
      <p:sp>
        <p:nvSpPr>
          <p:cNvPr id="499" name="ブロックチェーンの処理の流れ"/>
          <p:cNvSpPr txBox="1"/>
          <p:nvPr/>
        </p:nvSpPr>
        <p:spPr>
          <a:xfrm>
            <a:off x="1362709" y="838200"/>
            <a:ext cx="10736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ブロックチェーンの処理の流れ</a:t>
            </a:r>
          </a:p>
        </p:txBody>
      </p:sp>
      <p:pic>
        <p:nvPicPr>
          <p:cNvPr id="500" name="ブロックチェーン概論マニュアル作成.png" descr="ブロックチェーン概論マニュアル作成.png"/>
          <p:cNvPicPr>
            <a:picLocks noChangeAspect="1"/>
          </p:cNvPicPr>
          <p:nvPr/>
        </p:nvPicPr>
        <p:blipFill>
          <a:blip r:embed="rId3"/>
          <a:stretch>
            <a:fillRect/>
          </a:stretch>
        </p:blipFill>
        <p:spPr>
          <a:xfrm>
            <a:off x="2116292" y="4404648"/>
            <a:ext cx="8772216" cy="2538154"/>
          </a:xfrm>
          <a:prstGeom prst="rect">
            <a:avLst/>
          </a:prstGeom>
          <a:ln w="12700">
            <a:miter lim="400000"/>
          </a:ln>
        </p:spPr>
      </p:pic>
      <p:sp>
        <p:nvSpPr>
          <p:cNvPr id="501" name="線"/>
          <p:cNvSpPr/>
          <p:nvPr/>
        </p:nvSpPr>
        <p:spPr>
          <a:xfrm>
            <a:off x="4298255" y="6030699"/>
            <a:ext cx="4408290" cy="1"/>
          </a:xfrm>
          <a:prstGeom prst="line">
            <a:avLst/>
          </a:prstGeom>
          <a:ln w="889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02" name="AさんからBさんに仮想通貨の送金を行う"/>
          <p:cNvSpPr txBox="1"/>
          <p:nvPr/>
        </p:nvSpPr>
        <p:spPr>
          <a:xfrm>
            <a:off x="1494764" y="2735724"/>
            <a:ext cx="10015272"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AさんからBさんに仮想通貨の送金を行う</a:t>
            </a:r>
          </a:p>
        </p:txBody>
      </p:sp>
      <p:sp>
        <p:nvSpPr>
          <p:cNvPr id="503" name="Aさん"/>
          <p:cNvSpPr txBox="1"/>
          <p:nvPr/>
        </p:nvSpPr>
        <p:spPr>
          <a:xfrm>
            <a:off x="2505891" y="7029205"/>
            <a:ext cx="1540765"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Aさん</a:t>
            </a:r>
          </a:p>
        </p:txBody>
      </p:sp>
      <p:sp>
        <p:nvSpPr>
          <p:cNvPr id="504" name="Bさん"/>
          <p:cNvSpPr txBox="1"/>
          <p:nvPr/>
        </p:nvSpPr>
        <p:spPr>
          <a:xfrm>
            <a:off x="9215870" y="7029205"/>
            <a:ext cx="1513333"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Bさん</a:t>
            </a:r>
          </a:p>
        </p:txBody>
      </p:sp>
      <p:sp>
        <p:nvSpPr>
          <p:cNvPr id="505"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58</a:t>
            </a:fld>
            <a:endParaRPr/>
          </a:p>
        </p:txBody>
      </p:sp>
      <p:sp>
        <p:nvSpPr>
          <p:cNvPr id="510" name="トランザクションの作成"/>
          <p:cNvSpPr txBox="1"/>
          <p:nvPr/>
        </p:nvSpPr>
        <p:spPr>
          <a:xfrm>
            <a:off x="2254249" y="939800"/>
            <a:ext cx="8496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トランザクションの作成</a:t>
            </a:r>
          </a:p>
        </p:txBody>
      </p:sp>
      <p:pic>
        <p:nvPicPr>
          <p:cNvPr id="511" name="nqhLEE0Kq4fM_eAsf49bohoLv3P-tlvkkbX2bkBUIRK_R261O5Q4ArtbxU8_w7j4J7TmwzRooFEbjNzMMkDrGFC6827b0kqQs0fCt9r_5aAC3lG7a42w2Nw8OKoD4xblhu992_fS.png" descr="nqhLEE0Kq4fM_eAsf49bohoLv3P-tlvkkbX2bkBUIRK_R261O5Q4ArtbxU8_w7j4J7TmwzRooFEbjNzMMkDrGFC6827b0kqQs0fCt9r_5aAC3lG7a42w2Nw8OKoD4xblhu992_fS.png"/>
          <p:cNvPicPr>
            <a:picLocks noChangeAspect="1"/>
          </p:cNvPicPr>
          <p:nvPr/>
        </p:nvPicPr>
        <p:blipFill>
          <a:blip r:embed="rId3"/>
          <a:stretch>
            <a:fillRect/>
          </a:stretch>
        </p:blipFill>
        <p:spPr>
          <a:xfrm>
            <a:off x="3857911" y="2693613"/>
            <a:ext cx="5288978" cy="4366374"/>
          </a:xfrm>
          <a:prstGeom prst="rect">
            <a:avLst/>
          </a:prstGeom>
          <a:ln w="12700">
            <a:miter lim="400000"/>
          </a:ln>
        </p:spPr>
      </p:pic>
      <p:pic>
        <p:nvPicPr>
          <p:cNvPr id="512" name="ブロックチェーン概論マニュアル作成 (1).png" descr="ブロックチェーン概論マニュアル作成 (1).png"/>
          <p:cNvPicPr>
            <a:picLocks noChangeAspect="1"/>
          </p:cNvPicPr>
          <p:nvPr/>
        </p:nvPicPr>
        <p:blipFill>
          <a:blip r:embed="rId4"/>
          <a:stretch>
            <a:fillRect/>
          </a:stretch>
        </p:blipFill>
        <p:spPr>
          <a:xfrm>
            <a:off x="1047750" y="6641797"/>
            <a:ext cx="2088584" cy="1929151"/>
          </a:xfrm>
          <a:prstGeom prst="rect">
            <a:avLst/>
          </a:prstGeom>
          <a:ln w="12700">
            <a:miter lim="400000"/>
          </a:ln>
        </p:spPr>
      </p:pic>
      <p:sp>
        <p:nvSpPr>
          <p:cNvPr id="513"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59</a:t>
            </a:fld>
            <a:endParaRPr/>
          </a:p>
        </p:txBody>
      </p:sp>
      <p:sp>
        <p:nvSpPr>
          <p:cNvPr id="518" name="トランザクションの伝達"/>
          <p:cNvSpPr txBox="1"/>
          <p:nvPr/>
        </p:nvSpPr>
        <p:spPr>
          <a:xfrm>
            <a:off x="2254249" y="787400"/>
            <a:ext cx="8496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トランザクションの伝達</a:t>
            </a:r>
          </a:p>
        </p:txBody>
      </p:sp>
      <p:pic>
        <p:nvPicPr>
          <p:cNvPr id="519" name="ブロックチェーン概論マニュアル作成 (1).png" descr="ブロックチェーン概論マニュアル作成 (1).png"/>
          <p:cNvPicPr>
            <a:picLocks noChangeAspect="1"/>
          </p:cNvPicPr>
          <p:nvPr/>
        </p:nvPicPr>
        <p:blipFill>
          <a:blip r:embed="rId3"/>
          <a:stretch>
            <a:fillRect/>
          </a:stretch>
        </p:blipFill>
        <p:spPr>
          <a:xfrm>
            <a:off x="133350" y="4150350"/>
            <a:ext cx="2088584" cy="1929150"/>
          </a:xfrm>
          <a:prstGeom prst="rect">
            <a:avLst/>
          </a:prstGeom>
          <a:ln w="12700">
            <a:miter lim="400000"/>
          </a:ln>
        </p:spPr>
      </p:pic>
      <p:pic>
        <p:nvPicPr>
          <p:cNvPr id="520" name="ブロックチェーン概論マニュアル作成 (3).png" descr="ブロックチェーン概論マニュアル作成 (3).png"/>
          <p:cNvPicPr>
            <a:picLocks noChangeAspect="1"/>
          </p:cNvPicPr>
          <p:nvPr/>
        </p:nvPicPr>
        <p:blipFill>
          <a:blip r:embed="rId4"/>
          <a:stretch>
            <a:fillRect/>
          </a:stretch>
        </p:blipFill>
        <p:spPr>
          <a:xfrm>
            <a:off x="2630579" y="2856389"/>
            <a:ext cx="8843871" cy="5421600"/>
          </a:xfrm>
          <a:prstGeom prst="rect">
            <a:avLst/>
          </a:prstGeom>
          <a:ln w="12700">
            <a:miter lim="400000"/>
          </a:ln>
        </p:spPr>
      </p:pic>
      <p:pic>
        <p:nvPicPr>
          <p:cNvPr id="521" name="nqhLEE0Kq4fM_eAsf49bohoLv3P-tlvkkbX2bkBUIRK_R261O5Q4ArtbxU8_w7j4J7TmwzRooFEbjNzMMkDrGFC6827b0kqQs0fCt9r_5aAC3lG7a42w2Nw8OKoD4xblhu992_fS.png" descr="nqhLEE0Kq4fM_eAsf49bohoLv3P-tlvkkbX2bkBUIRK_R261O5Q4ArtbxU8_w7j4J7TmwzRooFEbjNzMMkDrGFC6827b0kqQs0fCt9r_5aAC3lG7a42w2Nw8OKoD4xblhu992_fS.png"/>
          <p:cNvPicPr>
            <a:picLocks noChangeAspect="1"/>
          </p:cNvPicPr>
          <p:nvPr/>
        </p:nvPicPr>
        <p:blipFill>
          <a:blip r:embed="rId5"/>
          <a:stretch>
            <a:fillRect/>
          </a:stretch>
        </p:blipFill>
        <p:spPr>
          <a:xfrm>
            <a:off x="3215988" y="3514208"/>
            <a:ext cx="1587501" cy="1310579"/>
          </a:xfrm>
          <a:prstGeom prst="rect">
            <a:avLst/>
          </a:prstGeom>
          <a:ln w="12700">
            <a:miter lim="400000"/>
          </a:ln>
        </p:spPr>
      </p:pic>
      <p:pic>
        <p:nvPicPr>
          <p:cNvPr id="522" name="nqhLEE0Kq4fM_eAsf49bohoLv3P-tlvkkbX2bkBUIRK_R261O5Q4ArtbxU8_w7j4J7TmwzRooFEbjNzMMkDrGFC6827b0kqQs0fCt9r_5aAC3lG7a42w2Nw8OKoD4xblhu992_fS.png" descr="nqhLEE0Kq4fM_eAsf49bohoLv3P-tlvkkbX2bkBUIRK_R261O5Q4ArtbxU8_w7j4J7TmwzRooFEbjNzMMkDrGFC6827b0kqQs0fCt9r_5aAC3lG7a42w2Nw8OKoD4xblhu992_fS.png"/>
          <p:cNvPicPr>
            <a:picLocks noChangeAspect="1"/>
          </p:cNvPicPr>
          <p:nvPr/>
        </p:nvPicPr>
        <p:blipFill>
          <a:blip r:embed="rId5"/>
          <a:stretch>
            <a:fillRect/>
          </a:stretch>
        </p:blipFill>
        <p:spPr>
          <a:xfrm>
            <a:off x="3215988" y="7425808"/>
            <a:ext cx="1587501" cy="1310580"/>
          </a:xfrm>
          <a:prstGeom prst="rect">
            <a:avLst/>
          </a:prstGeom>
          <a:ln w="12700">
            <a:miter lim="400000"/>
          </a:ln>
        </p:spPr>
      </p:pic>
      <p:pic>
        <p:nvPicPr>
          <p:cNvPr id="523" name="nqhLEE0Kq4fM_eAsf49bohoLv3P-tlvkkbX2bkBUIRK_R261O5Q4ArtbxU8_w7j4J7TmwzRooFEbjNzMMkDrGFC6827b0kqQs0fCt9r_5aAC3lG7a42w2Nw8OKoD4xblhu992_fS.png" descr="nqhLEE0Kq4fM_eAsf49bohoLv3P-tlvkkbX2bkBUIRK_R261O5Q4ArtbxU8_w7j4J7TmwzRooFEbjNzMMkDrGFC6827b0kqQs0fCt9r_5aAC3lG7a42w2Nw8OKoD4xblhu992_fS.png"/>
          <p:cNvPicPr>
            <a:picLocks noChangeAspect="1"/>
          </p:cNvPicPr>
          <p:nvPr/>
        </p:nvPicPr>
        <p:blipFill>
          <a:blip r:embed="rId5"/>
          <a:stretch>
            <a:fillRect/>
          </a:stretch>
        </p:blipFill>
        <p:spPr>
          <a:xfrm>
            <a:off x="10277188" y="7425808"/>
            <a:ext cx="1587501" cy="1310580"/>
          </a:xfrm>
          <a:prstGeom prst="rect">
            <a:avLst/>
          </a:prstGeom>
          <a:ln w="12700">
            <a:miter lim="400000"/>
          </a:ln>
        </p:spPr>
      </p:pic>
      <p:pic>
        <p:nvPicPr>
          <p:cNvPr id="524" name="nqhLEE0Kq4fM_eAsf49bohoLv3P-tlvkkbX2bkBUIRK_R261O5Q4ArtbxU8_w7j4J7TmwzRooFEbjNzMMkDrGFC6827b0kqQs0fCt9r_5aAC3lG7a42w2Nw8OKoD4xblhu992_fS.png" descr="nqhLEE0Kq4fM_eAsf49bohoLv3P-tlvkkbX2bkBUIRK_R261O5Q4ArtbxU8_w7j4J7TmwzRooFEbjNzMMkDrGFC6827b0kqQs0fCt9r_5aAC3lG7a42w2Nw8OKoD4xblhu992_fS.png"/>
          <p:cNvPicPr>
            <a:picLocks noChangeAspect="1"/>
          </p:cNvPicPr>
          <p:nvPr/>
        </p:nvPicPr>
        <p:blipFill>
          <a:blip r:embed="rId5"/>
          <a:stretch>
            <a:fillRect/>
          </a:stretch>
        </p:blipFill>
        <p:spPr>
          <a:xfrm>
            <a:off x="10277188" y="3514208"/>
            <a:ext cx="1587501" cy="1310579"/>
          </a:xfrm>
          <a:prstGeom prst="rect">
            <a:avLst/>
          </a:prstGeom>
          <a:ln w="12700">
            <a:miter lim="400000"/>
          </a:ln>
        </p:spPr>
      </p:pic>
      <p:pic>
        <p:nvPicPr>
          <p:cNvPr id="525" name="nqhLEE0Kq4fM_eAsf49bohoLv3P-tlvkkbX2bkBUIRK_R261O5Q4ArtbxU8_w7j4J7TmwzRooFEbjNzMMkDrGFC6827b0kqQs0fCt9r_5aAC3lG7a42w2Nw8OKoD4xblhu992_fS.png" descr="nqhLEE0Kq4fM_eAsf49bohoLv3P-tlvkkbX2bkBUIRK_R261O5Q4ArtbxU8_w7j4J7TmwzRooFEbjNzMMkDrGFC6827b0kqQs0fCt9r_5aAC3lG7a42w2Nw8OKoD4xblhu992_fS.png"/>
          <p:cNvPicPr>
            <a:picLocks noChangeAspect="1"/>
          </p:cNvPicPr>
          <p:nvPr/>
        </p:nvPicPr>
        <p:blipFill>
          <a:blip r:embed="rId5"/>
          <a:stretch>
            <a:fillRect/>
          </a:stretch>
        </p:blipFill>
        <p:spPr>
          <a:xfrm>
            <a:off x="6848188" y="5165208"/>
            <a:ext cx="1587501" cy="1310579"/>
          </a:xfrm>
          <a:prstGeom prst="rect">
            <a:avLst/>
          </a:prstGeom>
          <a:ln w="12700">
            <a:miter lim="400000"/>
          </a:ln>
        </p:spPr>
      </p:pic>
      <p:sp>
        <p:nvSpPr>
          <p:cNvPr id="526" name="線"/>
          <p:cNvSpPr/>
          <p:nvPr/>
        </p:nvSpPr>
        <p:spPr>
          <a:xfrm flipV="1">
            <a:off x="1727200" y="3949878"/>
            <a:ext cx="845639" cy="845640"/>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27" name="線"/>
          <p:cNvSpPr/>
          <p:nvPr/>
        </p:nvSpPr>
        <p:spPr>
          <a:xfrm>
            <a:off x="1930399" y="5981027"/>
            <a:ext cx="845640" cy="845640"/>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28" name="線"/>
          <p:cNvSpPr/>
          <p:nvPr/>
        </p:nvSpPr>
        <p:spPr>
          <a:xfrm>
            <a:off x="5181600" y="7667258"/>
            <a:ext cx="4254343" cy="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29" name="線"/>
          <p:cNvSpPr/>
          <p:nvPr/>
        </p:nvSpPr>
        <p:spPr>
          <a:xfrm>
            <a:off x="5181600" y="3608129"/>
            <a:ext cx="4254343" cy="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0" name="線"/>
          <p:cNvSpPr/>
          <p:nvPr/>
        </p:nvSpPr>
        <p:spPr>
          <a:xfrm>
            <a:off x="11081522" y="5082306"/>
            <a:ext cx="1" cy="192915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1" name="線"/>
          <p:cNvSpPr/>
          <p:nvPr/>
        </p:nvSpPr>
        <p:spPr>
          <a:xfrm flipV="1">
            <a:off x="4825999" y="6209235"/>
            <a:ext cx="1180404" cy="838593"/>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2" name="線"/>
          <p:cNvSpPr/>
          <p:nvPr/>
        </p:nvSpPr>
        <p:spPr>
          <a:xfrm>
            <a:off x="4832196" y="4123192"/>
            <a:ext cx="1163041" cy="542325"/>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3" name="線"/>
          <p:cNvSpPr/>
          <p:nvPr/>
        </p:nvSpPr>
        <p:spPr>
          <a:xfrm>
            <a:off x="8769196" y="6380742"/>
            <a:ext cx="1163041" cy="542324"/>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4" name="線"/>
          <p:cNvSpPr/>
          <p:nvPr/>
        </p:nvSpPr>
        <p:spPr>
          <a:xfrm flipV="1">
            <a:off x="8770464" y="4017539"/>
            <a:ext cx="1165148" cy="837488"/>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35"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分散型台帳"/>
          <p:cNvSpPr txBox="1"/>
          <p:nvPr/>
        </p:nvSpPr>
        <p:spPr>
          <a:xfrm>
            <a:off x="4540250" y="889000"/>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分散型台帳</a:t>
            </a:r>
          </a:p>
        </p:txBody>
      </p:sp>
      <p:sp>
        <p:nvSpPr>
          <p:cNvPr id="165"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166" name="Untitled Diagram (7).png" descr="Untitled Diagram (7).png"/>
          <p:cNvPicPr>
            <a:picLocks noChangeAspect="1"/>
          </p:cNvPicPr>
          <p:nvPr/>
        </p:nvPicPr>
        <p:blipFill>
          <a:blip r:embed="rId3"/>
          <a:stretch>
            <a:fillRect/>
          </a:stretch>
        </p:blipFill>
        <p:spPr>
          <a:xfrm>
            <a:off x="1956279" y="3295650"/>
            <a:ext cx="9092242" cy="4756151"/>
          </a:xfrm>
          <a:prstGeom prst="rect">
            <a:avLst/>
          </a:prstGeom>
          <a:ln w="12700">
            <a:miter lim="400000"/>
          </a:ln>
        </p:spPr>
      </p:pic>
      <p:sp>
        <p:nvSpPr>
          <p:cNvPr id="167" name="線"/>
          <p:cNvSpPr/>
          <p:nvPr/>
        </p:nvSpPr>
        <p:spPr>
          <a:xfrm>
            <a:off x="4165600" y="6304234"/>
            <a:ext cx="5243044" cy="1"/>
          </a:xfrm>
          <a:prstGeom prst="line">
            <a:avLst/>
          </a:prstGeom>
          <a:ln w="1016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168" name="1.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1.1.1</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60</a:t>
            </a:fld>
            <a:endParaRPr/>
          </a:p>
        </p:txBody>
      </p:sp>
      <p:sp>
        <p:nvSpPr>
          <p:cNvPr id="540" name="トランザクションの検証項目"/>
          <p:cNvSpPr txBox="1"/>
          <p:nvPr/>
        </p:nvSpPr>
        <p:spPr>
          <a:xfrm>
            <a:off x="1492250" y="787400"/>
            <a:ext cx="10020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トランザクションの検証項目</a:t>
            </a:r>
          </a:p>
        </p:txBody>
      </p:sp>
      <p:sp>
        <p:nvSpPr>
          <p:cNvPr id="541" name="・正しい額の送金であるか…"/>
          <p:cNvSpPr txBox="1"/>
          <p:nvPr/>
        </p:nvSpPr>
        <p:spPr>
          <a:xfrm>
            <a:off x="932275" y="4154805"/>
            <a:ext cx="10401301" cy="2637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4500"/>
            </a:pPr>
            <a:r>
              <a:t>・正しい額の送金であるか</a:t>
            </a:r>
          </a:p>
          <a:p>
            <a:pPr algn="l">
              <a:lnSpc>
                <a:spcPct val="120000"/>
              </a:lnSpc>
              <a:defRPr sz="4500"/>
            </a:pPr>
            <a:r>
              <a:t>・正しい署名がされているか</a:t>
            </a:r>
          </a:p>
          <a:p>
            <a:pPr algn="l">
              <a:lnSpc>
                <a:spcPct val="120000"/>
              </a:lnSpc>
              <a:defRPr sz="4500"/>
            </a:pPr>
            <a:r>
              <a:t>・データサイズは規定の範囲内であるか</a:t>
            </a:r>
          </a:p>
        </p:txBody>
      </p:sp>
      <p:sp>
        <p:nvSpPr>
          <p:cNvPr id="542"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61</a:t>
            </a:fld>
            <a:endParaRPr/>
          </a:p>
        </p:txBody>
      </p:sp>
      <p:sp>
        <p:nvSpPr>
          <p:cNvPr id="547" name="ブロックの作成"/>
          <p:cNvSpPr txBox="1"/>
          <p:nvPr/>
        </p:nvSpPr>
        <p:spPr>
          <a:xfrm>
            <a:off x="3778250" y="81280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ブロックの作成</a:t>
            </a:r>
          </a:p>
        </p:txBody>
      </p:sp>
      <p:pic>
        <p:nvPicPr>
          <p:cNvPr id="548" name="4JEJEKFtITjAl85T3RQiouUt_FUfCBhNGo0iQJhif9sXfyFjKo3jfwY7BgGD_nA0gysolhoYPDtTbhSZda8NYwyuMJq5gDgF08IcSN2EjjVYt2V2_ytrWIYm2zyC8Iifl0TiXUdL.png" descr="4JEJEKFtITjAl85T3RQiouUt_FUfCBhNGo0iQJhif9sXfyFjKo3jfwY7BgGD_nA0gysolhoYPDtTbhSZda8NYwyuMJq5gDgF08IcSN2EjjVYt2V2_ytrWIYm2zyC8Iifl0TiXUdL.png"/>
          <p:cNvPicPr>
            <a:picLocks noChangeAspect="1"/>
          </p:cNvPicPr>
          <p:nvPr/>
        </p:nvPicPr>
        <p:blipFill>
          <a:blip r:embed="rId3"/>
          <a:stretch>
            <a:fillRect/>
          </a:stretch>
        </p:blipFill>
        <p:spPr>
          <a:xfrm>
            <a:off x="2460166" y="4077899"/>
            <a:ext cx="8084468" cy="4428176"/>
          </a:xfrm>
          <a:prstGeom prst="rect">
            <a:avLst/>
          </a:prstGeom>
          <a:ln w="12700">
            <a:miter lim="400000"/>
          </a:ln>
        </p:spPr>
      </p:pic>
      <p:sp>
        <p:nvSpPr>
          <p:cNvPr id="549" name="トランザクションはブロックにまとめられる"/>
          <p:cNvSpPr txBox="1"/>
          <p:nvPr/>
        </p:nvSpPr>
        <p:spPr>
          <a:xfrm>
            <a:off x="1111250" y="2652574"/>
            <a:ext cx="10782301"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トランザクションはブロックにまとめられる</a:t>
            </a:r>
          </a:p>
        </p:txBody>
      </p:sp>
      <p:sp>
        <p:nvSpPr>
          <p:cNvPr id="550"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62</a:t>
            </a:fld>
            <a:endParaRPr/>
          </a:p>
        </p:txBody>
      </p:sp>
      <p:sp>
        <p:nvSpPr>
          <p:cNvPr id="555" name="ブロックの伝達"/>
          <p:cNvSpPr txBox="1"/>
          <p:nvPr/>
        </p:nvSpPr>
        <p:spPr>
          <a:xfrm>
            <a:off x="3778250" y="81280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ブロックの伝達</a:t>
            </a:r>
          </a:p>
        </p:txBody>
      </p:sp>
      <p:pic>
        <p:nvPicPr>
          <p:cNvPr id="556" name="ブロックチェーン概論マニュアル作成 (2).png" descr="ブロックチェーン概論マニュアル作成 (2).png"/>
          <p:cNvPicPr>
            <a:picLocks noChangeAspect="1"/>
          </p:cNvPicPr>
          <p:nvPr/>
        </p:nvPicPr>
        <p:blipFill>
          <a:blip r:embed="rId3"/>
          <a:stretch>
            <a:fillRect/>
          </a:stretch>
        </p:blipFill>
        <p:spPr>
          <a:xfrm>
            <a:off x="0" y="4339713"/>
            <a:ext cx="2146689" cy="1982820"/>
          </a:xfrm>
          <a:prstGeom prst="rect">
            <a:avLst/>
          </a:prstGeom>
          <a:ln w="12700">
            <a:miter lim="400000"/>
          </a:ln>
        </p:spPr>
      </p:pic>
      <p:pic>
        <p:nvPicPr>
          <p:cNvPr id="557" name="ブロックチェーン概論マニュアル作成 (3).png" descr="ブロックチェーン概論マニュアル作成 (3).png"/>
          <p:cNvPicPr>
            <a:picLocks noChangeAspect="1"/>
          </p:cNvPicPr>
          <p:nvPr/>
        </p:nvPicPr>
        <p:blipFill>
          <a:blip r:embed="rId4"/>
          <a:stretch>
            <a:fillRect/>
          </a:stretch>
        </p:blipFill>
        <p:spPr>
          <a:xfrm>
            <a:off x="2597150" y="3004818"/>
            <a:ext cx="8707197" cy="5337814"/>
          </a:xfrm>
          <a:prstGeom prst="rect">
            <a:avLst/>
          </a:prstGeom>
          <a:ln w="12700">
            <a:miter lim="400000"/>
          </a:ln>
        </p:spPr>
      </p:pic>
      <p:pic>
        <p:nvPicPr>
          <p:cNvPr id="558" name="4JEJEKFtITjAl85T3RQiouUt_FUfCBhNGo0iQJhif9sXfyFjKo3jfwY7BgGD_nA0gysolhoYPDtTbhSZda8NYwyuMJq5gDgF08IcSN2EjjVYt2V2_ytrWIYm2zyC8Iifl0TiXUdL.png" descr="4JEJEKFtITjAl85T3RQiouUt_FUfCBhNGo0iQJhif9sXfyFjKo3jfwY7BgGD_nA0gysolhoYPDtTbhSZda8NYwyuMJq5gDgF08IcSN2EjjVYt2V2_ytrWIYm2zyC8Iifl0TiXUdL.png"/>
          <p:cNvPicPr>
            <a:picLocks noChangeAspect="1"/>
          </p:cNvPicPr>
          <p:nvPr/>
        </p:nvPicPr>
        <p:blipFill>
          <a:blip r:embed="rId5"/>
          <a:stretch>
            <a:fillRect/>
          </a:stretch>
        </p:blipFill>
        <p:spPr>
          <a:xfrm>
            <a:off x="3044366" y="3591629"/>
            <a:ext cx="1966315" cy="1077027"/>
          </a:xfrm>
          <a:prstGeom prst="rect">
            <a:avLst/>
          </a:prstGeom>
          <a:ln w="12700">
            <a:miter lim="400000"/>
          </a:ln>
        </p:spPr>
      </p:pic>
      <p:pic>
        <p:nvPicPr>
          <p:cNvPr id="559" name="4JEJEKFtITjAl85T3RQiouUt_FUfCBhNGo0iQJhif9sXfyFjKo3jfwY7BgGD_nA0gysolhoYPDtTbhSZda8NYwyuMJq5gDgF08IcSN2EjjVYt2V2_ytrWIYm2zyC8Iifl0TiXUdL.png" descr="4JEJEKFtITjAl85T3RQiouUt_FUfCBhNGo0iQJhif9sXfyFjKo3jfwY7BgGD_nA0gysolhoYPDtTbhSZda8NYwyuMJq5gDgF08IcSN2EjjVYt2V2_ytrWIYm2zyC8Iifl0TiXUdL.png"/>
          <p:cNvPicPr>
            <a:picLocks noChangeAspect="1"/>
          </p:cNvPicPr>
          <p:nvPr/>
        </p:nvPicPr>
        <p:blipFill>
          <a:blip r:embed="rId5"/>
          <a:stretch>
            <a:fillRect/>
          </a:stretch>
        </p:blipFill>
        <p:spPr>
          <a:xfrm>
            <a:off x="3044366" y="7511524"/>
            <a:ext cx="1966315" cy="1077027"/>
          </a:xfrm>
          <a:prstGeom prst="rect">
            <a:avLst/>
          </a:prstGeom>
          <a:ln w="12700">
            <a:miter lim="400000"/>
          </a:ln>
        </p:spPr>
      </p:pic>
      <p:pic>
        <p:nvPicPr>
          <p:cNvPr id="560" name="4JEJEKFtITjAl85T3RQiouUt_FUfCBhNGo0iQJhif9sXfyFjKo3jfwY7BgGD_nA0gysolhoYPDtTbhSZda8NYwyuMJq5gDgF08IcSN2EjjVYt2V2_ytrWIYm2zyC8Iifl0TiXUdL.png" descr="4JEJEKFtITjAl85T3RQiouUt_FUfCBhNGo0iQJhif9sXfyFjKo3jfwY7BgGD_nA0gysolhoYPDtTbhSZda8NYwyuMJq5gDgF08IcSN2EjjVYt2V2_ytrWIYm2zyC8Iifl0TiXUdL.png"/>
          <p:cNvPicPr>
            <a:picLocks noChangeAspect="1"/>
          </p:cNvPicPr>
          <p:nvPr/>
        </p:nvPicPr>
        <p:blipFill>
          <a:blip r:embed="rId5"/>
          <a:stretch>
            <a:fillRect/>
          </a:stretch>
        </p:blipFill>
        <p:spPr>
          <a:xfrm>
            <a:off x="7082966" y="5398699"/>
            <a:ext cx="1966315" cy="1077028"/>
          </a:xfrm>
          <a:prstGeom prst="rect">
            <a:avLst/>
          </a:prstGeom>
          <a:ln w="12700">
            <a:miter lim="400000"/>
          </a:ln>
        </p:spPr>
      </p:pic>
      <p:pic>
        <p:nvPicPr>
          <p:cNvPr id="561" name="4JEJEKFtITjAl85T3RQiouUt_FUfCBhNGo0iQJhif9sXfyFjKo3jfwY7BgGD_nA0gysolhoYPDtTbhSZda8NYwyuMJq5gDgF08IcSN2EjjVYt2V2_ytrWIYm2zyC8Iifl0TiXUdL.png" descr="4JEJEKFtITjAl85T3RQiouUt_FUfCBhNGo0iQJhif9sXfyFjKo3jfwY7BgGD_nA0gysolhoYPDtTbhSZda8NYwyuMJq5gDgF08IcSN2EjjVYt2V2_ytrWIYm2zyC8Iifl0TiXUdL.png"/>
          <p:cNvPicPr>
            <a:picLocks noChangeAspect="1"/>
          </p:cNvPicPr>
          <p:nvPr/>
        </p:nvPicPr>
        <p:blipFill>
          <a:blip r:embed="rId5"/>
          <a:stretch>
            <a:fillRect/>
          </a:stretch>
        </p:blipFill>
        <p:spPr>
          <a:xfrm>
            <a:off x="10410366" y="3591629"/>
            <a:ext cx="1966315" cy="1077027"/>
          </a:xfrm>
          <a:prstGeom prst="rect">
            <a:avLst/>
          </a:prstGeom>
          <a:ln w="12700">
            <a:miter lim="400000"/>
          </a:ln>
        </p:spPr>
      </p:pic>
      <p:pic>
        <p:nvPicPr>
          <p:cNvPr id="562" name="4JEJEKFtITjAl85T3RQiouUt_FUfCBhNGo0iQJhif9sXfyFjKo3jfwY7BgGD_nA0gysolhoYPDtTbhSZda8NYwyuMJq5gDgF08IcSN2EjjVYt2V2_ytrWIYm2zyC8Iifl0TiXUdL.png" descr="4JEJEKFtITjAl85T3RQiouUt_FUfCBhNGo0iQJhif9sXfyFjKo3jfwY7BgGD_nA0gysolhoYPDtTbhSZda8NYwyuMJq5gDgF08IcSN2EjjVYt2V2_ytrWIYm2zyC8Iifl0TiXUdL.png"/>
          <p:cNvPicPr>
            <a:picLocks noChangeAspect="1"/>
          </p:cNvPicPr>
          <p:nvPr/>
        </p:nvPicPr>
        <p:blipFill>
          <a:blip r:embed="rId5"/>
          <a:stretch>
            <a:fillRect/>
          </a:stretch>
        </p:blipFill>
        <p:spPr>
          <a:xfrm>
            <a:off x="10410366" y="7511524"/>
            <a:ext cx="1966315" cy="1077027"/>
          </a:xfrm>
          <a:prstGeom prst="rect">
            <a:avLst/>
          </a:prstGeom>
          <a:ln w="12700">
            <a:miter lim="400000"/>
          </a:ln>
        </p:spPr>
      </p:pic>
      <p:sp>
        <p:nvSpPr>
          <p:cNvPr id="563" name="線"/>
          <p:cNvSpPr/>
          <p:nvPr/>
        </p:nvSpPr>
        <p:spPr>
          <a:xfrm flipV="1">
            <a:off x="1727200" y="3949878"/>
            <a:ext cx="845639" cy="845640"/>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64" name="線"/>
          <p:cNvSpPr/>
          <p:nvPr/>
        </p:nvSpPr>
        <p:spPr>
          <a:xfrm>
            <a:off x="1930399" y="5981027"/>
            <a:ext cx="845640" cy="845640"/>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65" name="線"/>
          <p:cNvSpPr/>
          <p:nvPr/>
        </p:nvSpPr>
        <p:spPr>
          <a:xfrm>
            <a:off x="5181600" y="7667258"/>
            <a:ext cx="4254343" cy="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66" name="線"/>
          <p:cNvSpPr/>
          <p:nvPr/>
        </p:nvSpPr>
        <p:spPr>
          <a:xfrm>
            <a:off x="5181600" y="3608129"/>
            <a:ext cx="4254343" cy="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67" name="線"/>
          <p:cNvSpPr/>
          <p:nvPr/>
        </p:nvSpPr>
        <p:spPr>
          <a:xfrm>
            <a:off x="11081522" y="5082306"/>
            <a:ext cx="1" cy="1929151"/>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68" name="線"/>
          <p:cNvSpPr/>
          <p:nvPr/>
        </p:nvSpPr>
        <p:spPr>
          <a:xfrm flipV="1">
            <a:off x="4824906" y="6214092"/>
            <a:ext cx="1180404" cy="838594"/>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69" name="線"/>
          <p:cNvSpPr/>
          <p:nvPr/>
        </p:nvSpPr>
        <p:spPr>
          <a:xfrm>
            <a:off x="4829031" y="4339713"/>
            <a:ext cx="1166205" cy="546230"/>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70" name="線"/>
          <p:cNvSpPr/>
          <p:nvPr/>
        </p:nvSpPr>
        <p:spPr>
          <a:xfrm>
            <a:off x="8769196" y="6380742"/>
            <a:ext cx="1163041" cy="542324"/>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71" name="線"/>
          <p:cNvSpPr/>
          <p:nvPr/>
        </p:nvSpPr>
        <p:spPr>
          <a:xfrm flipV="1">
            <a:off x="8768186" y="4017539"/>
            <a:ext cx="1167426" cy="836052"/>
          </a:xfrm>
          <a:prstGeom prst="line">
            <a:avLst/>
          </a:prstGeom>
          <a:ln w="635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72" name="マイナー"/>
          <p:cNvSpPr txBox="1"/>
          <p:nvPr/>
        </p:nvSpPr>
        <p:spPr>
          <a:xfrm>
            <a:off x="151905" y="6341531"/>
            <a:ext cx="210058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マイナー</a:t>
            </a:r>
          </a:p>
        </p:txBody>
      </p:sp>
      <p:sp>
        <p:nvSpPr>
          <p:cNvPr id="573"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63</a:t>
            </a:fld>
            <a:endParaRPr/>
          </a:p>
        </p:txBody>
      </p:sp>
      <p:sp>
        <p:nvSpPr>
          <p:cNvPr id="578" name="ブロックの検証"/>
          <p:cNvSpPr txBox="1"/>
          <p:nvPr/>
        </p:nvSpPr>
        <p:spPr>
          <a:xfrm>
            <a:off x="3778250" y="81280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ブロックの検証</a:t>
            </a:r>
          </a:p>
        </p:txBody>
      </p:sp>
      <p:sp>
        <p:nvSpPr>
          <p:cNvPr id="579" name="・全てのトランザクションの検証を行う…"/>
          <p:cNvSpPr txBox="1"/>
          <p:nvPr/>
        </p:nvSpPr>
        <p:spPr>
          <a:xfrm>
            <a:off x="635095" y="3999230"/>
            <a:ext cx="10591610" cy="2637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4500"/>
            </a:pPr>
            <a:r>
              <a:t>・全てのトランザクションの検証を行う</a:t>
            </a:r>
          </a:p>
          <a:p>
            <a:pPr algn="l">
              <a:lnSpc>
                <a:spcPct val="120000"/>
              </a:lnSpc>
              <a:defRPr sz="4500"/>
            </a:pPr>
            <a:r>
              <a:t>・ナンスは適切であるか</a:t>
            </a:r>
          </a:p>
          <a:p>
            <a:pPr algn="l">
              <a:lnSpc>
                <a:spcPct val="120000"/>
              </a:lnSpc>
              <a:defRPr sz="4500"/>
            </a:pPr>
            <a:r>
              <a:t>・ブロックのサイズは適切であるか</a:t>
            </a:r>
          </a:p>
        </p:txBody>
      </p:sp>
      <p:sp>
        <p:nvSpPr>
          <p:cNvPr id="580"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64</a:t>
            </a:fld>
            <a:endParaRPr/>
          </a:p>
        </p:txBody>
      </p:sp>
      <p:sp>
        <p:nvSpPr>
          <p:cNvPr id="585" name="ブロックチェーンの形成"/>
          <p:cNvSpPr txBox="1"/>
          <p:nvPr/>
        </p:nvSpPr>
        <p:spPr>
          <a:xfrm>
            <a:off x="2277110" y="787400"/>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ブロックチェーンの形成</a:t>
            </a:r>
          </a:p>
        </p:txBody>
      </p:sp>
      <p:pic>
        <p:nvPicPr>
          <p:cNvPr id="586" name="xqnw50hgrOzL5hGZK5N5mCwI2DSj_Ym_055LrcsBaOV1FCcEStgiYqjh36yJGpa8zxALf4PFDUrCqTbrypD0UH51bg4vTC5Z9LMr1QMv_VGK0uiLnzxlFsDfLO8mWdgjRmR6YFel.png" descr="xqnw50hgrOzL5hGZK5N5mCwI2DSj_Ym_055LrcsBaOV1FCcEStgiYqjh36yJGpa8zxALf4PFDUrCqTbrypD0UH51bg4vTC5Z9LMr1QMv_VGK0uiLnzxlFsDfLO8mWdgjRmR6YFel.png"/>
          <p:cNvPicPr>
            <a:picLocks noChangeAspect="1"/>
          </p:cNvPicPr>
          <p:nvPr/>
        </p:nvPicPr>
        <p:blipFill>
          <a:blip r:embed="rId3"/>
          <a:stretch>
            <a:fillRect/>
          </a:stretch>
        </p:blipFill>
        <p:spPr>
          <a:xfrm>
            <a:off x="1059070" y="3448953"/>
            <a:ext cx="11473310" cy="3334431"/>
          </a:xfrm>
          <a:prstGeom prst="rect">
            <a:avLst/>
          </a:prstGeom>
          <a:ln w="12700">
            <a:miter lim="400000"/>
          </a:ln>
        </p:spPr>
      </p:pic>
      <p:sp>
        <p:nvSpPr>
          <p:cNvPr id="587"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65</a:t>
            </a:fld>
            <a:endParaRPr/>
          </a:p>
        </p:txBody>
      </p:sp>
      <p:sp>
        <p:nvSpPr>
          <p:cNvPr id="592" name="ブロックチェーンの形成"/>
          <p:cNvSpPr txBox="1"/>
          <p:nvPr/>
        </p:nvSpPr>
        <p:spPr>
          <a:xfrm>
            <a:off x="2277110" y="787400"/>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ブロックチェーンの形成</a:t>
            </a:r>
          </a:p>
        </p:txBody>
      </p:sp>
      <p:pic>
        <p:nvPicPr>
          <p:cNvPr id="593" name="ブロックチェーン概論マニュアル作成 (3).png" descr="ブロックチェーン概論マニュアル作成 (3).png"/>
          <p:cNvPicPr>
            <a:picLocks noChangeAspect="1"/>
          </p:cNvPicPr>
          <p:nvPr/>
        </p:nvPicPr>
        <p:blipFill>
          <a:blip r:embed="rId3"/>
          <a:stretch>
            <a:fillRect/>
          </a:stretch>
        </p:blipFill>
        <p:spPr>
          <a:xfrm>
            <a:off x="2187688" y="2828632"/>
            <a:ext cx="8629424" cy="5290136"/>
          </a:xfrm>
          <a:prstGeom prst="rect">
            <a:avLst/>
          </a:prstGeom>
          <a:ln w="12700">
            <a:miter lim="400000"/>
          </a:ln>
        </p:spPr>
      </p:pic>
      <p:sp>
        <p:nvSpPr>
          <p:cNvPr id="594" name="線"/>
          <p:cNvSpPr/>
          <p:nvPr/>
        </p:nvSpPr>
        <p:spPr>
          <a:xfrm flipV="1">
            <a:off x="2946400" y="4495799"/>
            <a:ext cx="0" cy="1955802"/>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95" name="線"/>
          <p:cNvSpPr/>
          <p:nvPr/>
        </p:nvSpPr>
        <p:spPr>
          <a:xfrm flipV="1">
            <a:off x="10134600" y="4495799"/>
            <a:ext cx="1" cy="1955802"/>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96" name="線"/>
          <p:cNvSpPr/>
          <p:nvPr/>
        </p:nvSpPr>
        <p:spPr>
          <a:xfrm>
            <a:off x="3990844" y="7467600"/>
            <a:ext cx="5023112" cy="0"/>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97" name="線"/>
          <p:cNvSpPr/>
          <p:nvPr/>
        </p:nvSpPr>
        <p:spPr>
          <a:xfrm>
            <a:off x="3990844" y="3581400"/>
            <a:ext cx="5023112" cy="0"/>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98" name="線"/>
          <p:cNvSpPr/>
          <p:nvPr/>
        </p:nvSpPr>
        <p:spPr>
          <a:xfrm flipV="1">
            <a:off x="3784600" y="6000102"/>
            <a:ext cx="1740297" cy="807099"/>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599" name="線"/>
          <p:cNvSpPr/>
          <p:nvPr/>
        </p:nvSpPr>
        <p:spPr>
          <a:xfrm flipV="1">
            <a:off x="7493000" y="4339901"/>
            <a:ext cx="1740298" cy="807098"/>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600" name="線"/>
          <p:cNvSpPr/>
          <p:nvPr/>
        </p:nvSpPr>
        <p:spPr>
          <a:xfrm>
            <a:off x="3784599" y="4165647"/>
            <a:ext cx="1740298" cy="755556"/>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601" name="線"/>
          <p:cNvSpPr/>
          <p:nvPr/>
        </p:nvSpPr>
        <p:spPr>
          <a:xfrm>
            <a:off x="7620000" y="6055048"/>
            <a:ext cx="1740298" cy="755556"/>
          </a:xfrm>
          <a:prstGeom prst="line">
            <a:avLst/>
          </a:prstGeom>
          <a:ln w="635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pic>
        <p:nvPicPr>
          <p:cNvPr id="602" name="xqnw50hgrOzL5hGZK5N5mCwI2DSj_Ym_055LrcsBaOV1FCcEStgiYqjh36yJGpa8zxALf4PFDUrCqTbrypD0UH51bg4vTC5Z9LMr1QMv_VGK0uiLnzxlFsDfLO8mWdgjRmR6YFel.png" descr="xqnw50hgrOzL5hGZK5N5mCwI2DSj_Ym_055LrcsBaOV1FCcEStgiYqjh36yJGpa8zxALf4PFDUrCqTbrypD0UH51bg4vTC5Z9LMr1QMv_VGK0uiLnzxlFsDfLO8mWdgjRmR6YFel.png"/>
          <p:cNvPicPr>
            <a:picLocks noChangeAspect="1"/>
          </p:cNvPicPr>
          <p:nvPr/>
        </p:nvPicPr>
        <p:blipFill>
          <a:blip r:embed="rId4"/>
          <a:stretch>
            <a:fillRect/>
          </a:stretch>
        </p:blipFill>
        <p:spPr>
          <a:xfrm>
            <a:off x="1639490" y="3813991"/>
            <a:ext cx="2613651" cy="759593"/>
          </a:xfrm>
          <a:prstGeom prst="rect">
            <a:avLst/>
          </a:prstGeom>
          <a:ln w="12700">
            <a:miter lim="400000"/>
          </a:ln>
        </p:spPr>
      </p:pic>
      <p:pic>
        <p:nvPicPr>
          <p:cNvPr id="603" name="xqnw50hgrOzL5hGZK5N5mCwI2DSj_Ym_055LrcsBaOV1FCcEStgiYqjh36yJGpa8zxALf4PFDUrCqTbrypD0UH51bg4vTC5Z9LMr1QMv_VGK0uiLnzxlFsDfLO8mWdgjRmR6YFel.png" descr="xqnw50hgrOzL5hGZK5N5mCwI2DSj_Ym_055LrcsBaOV1FCcEStgiYqjh36yJGpa8zxALf4PFDUrCqTbrypD0UH51bg4vTC5Z9LMr1QMv_VGK0uiLnzxlFsDfLO8mWdgjRmR6YFel.png"/>
          <p:cNvPicPr>
            <a:picLocks noChangeAspect="1"/>
          </p:cNvPicPr>
          <p:nvPr/>
        </p:nvPicPr>
        <p:blipFill>
          <a:blip r:embed="rId4"/>
          <a:stretch>
            <a:fillRect/>
          </a:stretch>
        </p:blipFill>
        <p:spPr>
          <a:xfrm>
            <a:off x="8827690" y="7435850"/>
            <a:ext cx="2613651" cy="759593"/>
          </a:xfrm>
          <a:prstGeom prst="rect">
            <a:avLst/>
          </a:prstGeom>
          <a:ln w="12700">
            <a:miter lim="400000"/>
          </a:ln>
        </p:spPr>
      </p:pic>
      <p:pic>
        <p:nvPicPr>
          <p:cNvPr id="604" name="xqnw50hgrOzL5hGZK5N5mCwI2DSj_Ym_055LrcsBaOV1FCcEStgiYqjh36yJGpa8zxALf4PFDUrCqTbrypD0UH51bg4vTC5Z9LMr1QMv_VGK0uiLnzxlFsDfLO8mWdgjRmR6YFel.png" descr="xqnw50hgrOzL5hGZK5N5mCwI2DSj_Ym_055LrcsBaOV1FCcEStgiYqjh36yJGpa8zxALf4PFDUrCqTbrypD0UH51bg4vTC5Z9LMr1QMv_VGK0uiLnzxlFsDfLO8mWdgjRmR6YFel.png"/>
          <p:cNvPicPr>
            <a:picLocks noChangeAspect="1"/>
          </p:cNvPicPr>
          <p:nvPr/>
        </p:nvPicPr>
        <p:blipFill>
          <a:blip r:embed="rId4"/>
          <a:stretch>
            <a:fillRect/>
          </a:stretch>
        </p:blipFill>
        <p:spPr>
          <a:xfrm>
            <a:off x="8827690" y="3949148"/>
            <a:ext cx="2613651" cy="759593"/>
          </a:xfrm>
          <a:prstGeom prst="rect">
            <a:avLst/>
          </a:prstGeom>
          <a:ln w="12700">
            <a:miter lim="400000"/>
          </a:ln>
        </p:spPr>
      </p:pic>
      <p:pic>
        <p:nvPicPr>
          <p:cNvPr id="605" name="xqnw50hgrOzL5hGZK5N5mCwI2DSj_Ym_055LrcsBaOV1FCcEStgiYqjh36yJGpa8zxALf4PFDUrCqTbrypD0UH51bg4vTC5Z9LMr1QMv_VGK0uiLnzxlFsDfLO8mWdgjRmR6YFel.png" descr="xqnw50hgrOzL5hGZK5N5mCwI2DSj_Ym_055LrcsBaOV1FCcEStgiYqjh36yJGpa8zxALf4PFDUrCqTbrypD0UH51bg4vTC5Z9LMr1QMv_VGK0uiLnzxlFsDfLO8mWdgjRmR6YFel.png"/>
          <p:cNvPicPr>
            <a:picLocks noChangeAspect="1"/>
          </p:cNvPicPr>
          <p:nvPr/>
        </p:nvPicPr>
        <p:blipFill>
          <a:blip r:embed="rId4"/>
          <a:stretch>
            <a:fillRect/>
          </a:stretch>
        </p:blipFill>
        <p:spPr>
          <a:xfrm>
            <a:off x="5195490" y="5511800"/>
            <a:ext cx="2613651" cy="759593"/>
          </a:xfrm>
          <a:prstGeom prst="rect">
            <a:avLst/>
          </a:prstGeom>
          <a:ln w="12700">
            <a:miter lim="400000"/>
          </a:ln>
        </p:spPr>
      </p:pic>
      <p:pic>
        <p:nvPicPr>
          <p:cNvPr id="606" name="xqnw50hgrOzL5hGZK5N5mCwI2DSj_Ym_055LrcsBaOV1FCcEStgiYqjh36yJGpa8zxALf4PFDUrCqTbrypD0UH51bg4vTC5Z9LMr1QMv_VGK0uiLnzxlFsDfLO8mWdgjRmR6YFel.png" descr="xqnw50hgrOzL5hGZK5N5mCwI2DSj_Ym_055LrcsBaOV1FCcEStgiYqjh36yJGpa8zxALf4PFDUrCqTbrypD0UH51bg4vTC5Z9LMr1QMv_VGK0uiLnzxlFsDfLO8mWdgjRmR6YFel.png"/>
          <p:cNvPicPr>
            <a:picLocks noChangeAspect="1"/>
          </p:cNvPicPr>
          <p:nvPr/>
        </p:nvPicPr>
        <p:blipFill>
          <a:blip r:embed="rId4"/>
          <a:stretch>
            <a:fillRect/>
          </a:stretch>
        </p:blipFill>
        <p:spPr>
          <a:xfrm>
            <a:off x="1893490" y="7498601"/>
            <a:ext cx="2613651" cy="759594"/>
          </a:xfrm>
          <a:prstGeom prst="rect">
            <a:avLst/>
          </a:prstGeom>
          <a:ln w="12700">
            <a:miter lim="400000"/>
          </a:ln>
        </p:spPr>
      </p:pic>
      <p:sp>
        <p:nvSpPr>
          <p:cNvPr id="607"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ブロックチェーンの共有"/>
          <p:cNvSpPr txBox="1"/>
          <p:nvPr/>
        </p:nvSpPr>
        <p:spPr>
          <a:xfrm>
            <a:off x="2277110" y="850900"/>
            <a:ext cx="8450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ブロックチェーンの共有</a:t>
            </a:r>
          </a:p>
        </p:txBody>
      </p:sp>
      <p:sp>
        <p:nvSpPr>
          <p:cNvPr id="612" name="同じブロックをネットワーク全体で共有する…"/>
          <p:cNvSpPr txBox="1"/>
          <p:nvPr/>
        </p:nvSpPr>
        <p:spPr>
          <a:xfrm>
            <a:off x="1280668" y="3485692"/>
            <a:ext cx="10443465"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同じブロックをネットワーク全体で共有する</a:t>
            </a:r>
          </a:p>
          <a:p>
            <a:pPr>
              <a:defRPr sz="4000"/>
            </a:pPr>
            <a:r>
              <a:t>→同じトランザクションを共有する</a:t>
            </a:r>
          </a:p>
        </p:txBody>
      </p:sp>
      <p:sp>
        <p:nvSpPr>
          <p:cNvPr id="613" name="ネットワーク内の多数のノードで…"/>
          <p:cNvSpPr txBox="1"/>
          <p:nvPr/>
        </p:nvSpPr>
        <p:spPr>
          <a:xfrm>
            <a:off x="1873250" y="6391045"/>
            <a:ext cx="9258301"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ネットワーク内の多数のノードで</a:t>
            </a:r>
          </a:p>
          <a:p>
            <a:pPr>
              <a:defRPr sz="4000"/>
            </a:pPr>
            <a:r>
              <a:t>同じ取引の記録を共有することができる</a:t>
            </a:r>
          </a:p>
        </p:txBody>
      </p:sp>
      <p:sp>
        <p:nvSpPr>
          <p:cNvPr id="61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66</a:t>
            </a:fld>
            <a:endParaRPr/>
          </a:p>
        </p:txBody>
      </p:sp>
      <p:sp>
        <p:nvSpPr>
          <p:cNvPr id="615"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67</a:t>
            </a:fld>
            <a:endParaRPr/>
          </a:p>
        </p:txBody>
      </p:sp>
      <p:pic>
        <p:nvPicPr>
          <p:cNvPr id="620" name="ブロックチェーン概論マニュアル作成.png" descr="ブロックチェーン概論マニュアル作成.png"/>
          <p:cNvPicPr>
            <a:picLocks noChangeAspect="1"/>
          </p:cNvPicPr>
          <p:nvPr/>
        </p:nvPicPr>
        <p:blipFill>
          <a:blip r:embed="rId3"/>
          <a:stretch>
            <a:fillRect/>
          </a:stretch>
        </p:blipFill>
        <p:spPr>
          <a:xfrm>
            <a:off x="2116292" y="5722272"/>
            <a:ext cx="8772216" cy="2538155"/>
          </a:xfrm>
          <a:prstGeom prst="rect">
            <a:avLst/>
          </a:prstGeom>
          <a:ln w="12700">
            <a:miter lim="400000"/>
          </a:ln>
        </p:spPr>
      </p:pic>
      <p:sp>
        <p:nvSpPr>
          <p:cNvPr id="621" name="線"/>
          <p:cNvSpPr/>
          <p:nvPr/>
        </p:nvSpPr>
        <p:spPr>
          <a:xfrm>
            <a:off x="4298255" y="7343110"/>
            <a:ext cx="4408290" cy="1"/>
          </a:xfrm>
          <a:prstGeom prst="line">
            <a:avLst/>
          </a:prstGeom>
          <a:ln w="889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622" name="取引の終了"/>
          <p:cNvSpPr txBox="1"/>
          <p:nvPr/>
        </p:nvSpPr>
        <p:spPr>
          <a:xfrm>
            <a:off x="4540250" y="925352"/>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取引の終了</a:t>
            </a:r>
          </a:p>
        </p:txBody>
      </p:sp>
      <p:sp>
        <p:nvSpPr>
          <p:cNvPr id="623" name="Aさん発行したトランザクションが…"/>
          <p:cNvSpPr txBox="1"/>
          <p:nvPr/>
        </p:nvSpPr>
        <p:spPr>
          <a:xfrm>
            <a:off x="2105240" y="2451099"/>
            <a:ext cx="8794319" cy="223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200"/>
            </a:pPr>
            <a:r>
              <a:t>Aさん発行したトランザクションが</a:t>
            </a:r>
          </a:p>
          <a:p>
            <a:pPr>
              <a:defRPr sz="4200"/>
            </a:pPr>
            <a:r>
              <a:t>ブロックチェーンに取り込まれると</a:t>
            </a:r>
          </a:p>
          <a:p>
            <a:pPr>
              <a:defRPr sz="4200"/>
            </a:pPr>
            <a:r>
              <a:t>取引が完了したとみなされる</a:t>
            </a:r>
          </a:p>
        </p:txBody>
      </p:sp>
      <p:sp>
        <p:nvSpPr>
          <p:cNvPr id="624" name="3.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3.1.1</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68</a:t>
            </a:fld>
            <a:endParaRPr/>
          </a:p>
        </p:txBody>
      </p:sp>
      <p:sp>
        <p:nvSpPr>
          <p:cNvPr id="629" name="4. ブロックチェーンを支える暗号技術"/>
          <p:cNvSpPr txBox="1"/>
          <p:nvPr/>
        </p:nvSpPr>
        <p:spPr>
          <a:xfrm>
            <a:off x="214280" y="4460875"/>
            <a:ext cx="12576240" cy="831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700"/>
            </a:lvl1pPr>
          </a:lstStyle>
          <a:p>
            <a:r>
              <a:t>4. ブロックチェーンを支える暗号技術</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69</a:t>
            </a:fld>
            <a:endParaRPr/>
          </a:p>
        </p:txBody>
      </p:sp>
      <p:sp>
        <p:nvSpPr>
          <p:cNvPr id="632" name="ハッシュ関数"/>
          <p:cNvSpPr txBox="1"/>
          <p:nvPr/>
        </p:nvSpPr>
        <p:spPr>
          <a:xfrm>
            <a:off x="4170680" y="774700"/>
            <a:ext cx="4663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ハッシュ関数</a:t>
            </a:r>
          </a:p>
        </p:txBody>
      </p:sp>
      <p:sp>
        <p:nvSpPr>
          <p:cNvPr id="633" name="文字列を入力すると、…"/>
          <p:cNvSpPr txBox="1"/>
          <p:nvPr/>
        </p:nvSpPr>
        <p:spPr>
          <a:xfrm>
            <a:off x="1015999" y="2942672"/>
            <a:ext cx="10972801"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文字列を入力すると、</a:t>
            </a:r>
          </a:p>
          <a:p>
            <a:pPr>
              <a:defRPr sz="4500"/>
            </a:pPr>
            <a:r>
              <a:t>そのデータ固有の文字列が出力される関数</a:t>
            </a:r>
          </a:p>
        </p:txBody>
      </p:sp>
      <p:sp>
        <p:nvSpPr>
          <p:cNvPr id="634" name="・同じ入力値からは同じハッシュ値を得る…"/>
          <p:cNvSpPr txBox="1"/>
          <p:nvPr/>
        </p:nvSpPr>
        <p:spPr>
          <a:xfrm>
            <a:off x="610870" y="5377344"/>
            <a:ext cx="11783061" cy="320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20000"/>
              </a:lnSpc>
              <a:defRPr sz="4000">
                <a:solidFill>
                  <a:srgbClr val="212121"/>
                </a:solidFill>
              </a:defRPr>
            </a:pPr>
            <a:r>
              <a:t>・同じ入力値からは同じハッシュ値を得る</a:t>
            </a:r>
          </a:p>
          <a:p>
            <a:pPr algn="l">
              <a:lnSpc>
                <a:spcPct val="120000"/>
              </a:lnSpc>
              <a:defRPr sz="4000">
                <a:solidFill>
                  <a:srgbClr val="212121"/>
                </a:solidFill>
              </a:defRPr>
            </a:pPr>
            <a:r>
              <a:t>・異なる入力値からは異なるハッシュ値を得る</a:t>
            </a:r>
          </a:p>
          <a:p>
            <a:pPr algn="l">
              <a:lnSpc>
                <a:spcPct val="120000"/>
              </a:lnSpc>
              <a:defRPr sz="4000">
                <a:solidFill>
                  <a:srgbClr val="212121"/>
                </a:solidFill>
              </a:defRPr>
            </a:pPr>
            <a:r>
              <a:t>・ハッシュ値から元の文字列の特定はできない</a:t>
            </a:r>
          </a:p>
          <a:p>
            <a:pPr algn="l">
              <a:lnSpc>
                <a:spcPct val="120000"/>
              </a:lnSpc>
              <a:defRPr sz="4000">
                <a:solidFill>
                  <a:srgbClr val="212121"/>
                </a:solidFill>
              </a:defRPr>
            </a:pPr>
            <a:r>
              <a:t>・出力されるハッシュ値を予測することはできない</a:t>
            </a:r>
          </a:p>
        </p:txBody>
      </p:sp>
      <p:sp>
        <p:nvSpPr>
          <p:cNvPr id="635" name="4.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4.1.1</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73" name="分散型台帳"/>
          <p:cNvSpPr txBox="1"/>
          <p:nvPr/>
        </p:nvSpPr>
        <p:spPr>
          <a:xfrm>
            <a:off x="4540250" y="889000"/>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分散型台帳</a:t>
            </a:r>
          </a:p>
        </p:txBody>
      </p:sp>
      <p:sp>
        <p:nvSpPr>
          <p:cNvPr id="174" name="取引の記録はネットワーク内の…"/>
          <p:cNvSpPr txBox="1"/>
          <p:nvPr/>
        </p:nvSpPr>
        <p:spPr>
          <a:xfrm>
            <a:off x="2349595" y="2653713"/>
            <a:ext cx="8305610"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取引の記録はネットワーク内の</a:t>
            </a:r>
          </a:p>
          <a:p>
            <a:pPr>
              <a:defRPr sz="4500"/>
            </a:pPr>
            <a:r>
              <a:t>それぞれのノードに保存される</a:t>
            </a:r>
          </a:p>
        </p:txBody>
      </p:sp>
      <p:pic>
        <p:nvPicPr>
          <p:cNvPr id="175" name="BTxX5xUmWw5B9NT3jjFl1QydcIq8luAVA2Q28PyQOAXJSNBHwsn7duVbC3tMIU7QwnXywUc2O8TmGMzzyCbUNPZxYggriDrHEEleeH4N8ozoCxOgpAeUzPg1zHMfh3-m3jjFbEL1.png" descr="BTxX5xUmWw5B9NT3jjFl1QydcIq8luAVA2Q28PyQOAXJSNBHwsn7duVbC3tMIU7QwnXywUc2O8TmGMzzyCbUNPZxYggriDrHEEleeH4N8ozoCxOgpAeUzPg1zHMfh3-m3jjFbEL1.png"/>
          <p:cNvPicPr>
            <a:picLocks noChangeAspect="1"/>
          </p:cNvPicPr>
          <p:nvPr/>
        </p:nvPicPr>
        <p:blipFill>
          <a:blip r:embed="rId3"/>
          <a:stretch>
            <a:fillRect/>
          </a:stretch>
        </p:blipFill>
        <p:spPr>
          <a:xfrm>
            <a:off x="4138844" y="4993395"/>
            <a:ext cx="4727111" cy="3506374"/>
          </a:xfrm>
          <a:prstGeom prst="rect">
            <a:avLst/>
          </a:prstGeom>
          <a:ln w="12700">
            <a:miter lim="400000"/>
          </a:ln>
        </p:spPr>
      </p:pic>
      <p:sp>
        <p:nvSpPr>
          <p:cNvPr id="176" name="1.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1.1.1</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70</a:t>
            </a:fld>
            <a:endParaRPr/>
          </a:p>
        </p:txBody>
      </p:sp>
      <p:sp>
        <p:nvSpPr>
          <p:cNvPr id="640" name="演習4.1"/>
          <p:cNvSpPr txBox="1"/>
          <p:nvPr/>
        </p:nvSpPr>
        <p:spPr>
          <a:xfrm>
            <a:off x="4771157" y="811203"/>
            <a:ext cx="3462486"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ja-JP" altLang="en-US" dirty="0" smtClean="0"/>
              <a:t>４章</a:t>
            </a:r>
            <a:r>
              <a:rPr dirty="0" err="1" smtClean="0"/>
              <a:t>演習</a:t>
            </a:r>
            <a:r>
              <a:rPr lang="ja-JP" altLang="en-US" dirty="0" smtClean="0"/>
              <a:t>１</a:t>
            </a:r>
            <a:endParaRPr dirty="0"/>
          </a:p>
        </p:txBody>
      </p:sp>
      <p:sp>
        <p:nvSpPr>
          <p:cNvPr id="641" name="ハッシュ関数を利用する"/>
          <p:cNvSpPr txBox="1"/>
          <p:nvPr/>
        </p:nvSpPr>
        <p:spPr>
          <a:xfrm>
            <a:off x="2613977" y="2664960"/>
            <a:ext cx="7776846" cy="80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ハッシュ関数を利用する</a:t>
            </a:r>
          </a:p>
        </p:txBody>
      </p:sp>
      <p:sp>
        <p:nvSpPr>
          <p:cNvPr id="642" name="ハッシュ関数SHA-256を用いてハッシュ値を求める…"/>
          <p:cNvSpPr txBox="1"/>
          <p:nvPr/>
        </p:nvSpPr>
        <p:spPr>
          <a:xfrm>
            <a:off x="266649" y="4802892"/>
            <a:ext cx="12471502" cy="238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50000"/>
              </a:lnSpc>
              <a:buSzPct val="100000"/>
              <a:buAutoNum type="arabicPeriod"/>
              <a:defRPr sz="3600"/>
            </a:pPr>
            <a:r>
              <a:t>ハッシュ関数SHA-256を用いてハッシュ値を求める</a:t>
            </a:r>
          </a:p>
          <a:p>
            <a:pPr marL="228600" indent="-228600" algn="l">
              <a:lnSpc>
                <a:spcPct val="150000"/>
              </a:lnSpc>
              <a:buSzPct val="100000"/>
              <a:buAutoNum type="arabicPeriod"/>
              <a:defRPr sz="3600"/>
            </a:pPr>
            <a:r>
              <a:t>ハッシュ関数RIPEMD-160を用いてハッシュ値を求める</a:t>
            </a:r>
          </a:p>
          <a:p>
            <a:pPr marL="228600" indent="-228600" algn="l">
              <a:lnSpc>
                <a:spcPct val="150000"/>
              </a:lnSpc>
              <a:buSzPct val="100000"/>
              <a:buAutoNum type="arabicPeriod"/>
              <a:defRPr sz="3600"/>
            </a:pPr>
            <a:r>
              <a:t>SHA-256を用いて少し長い文章のハッシュ値を求める</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Untitled Diagram-ページ36のコピーのコピー (1).png" descr="Untitled Diagram-ページ36のコピーのコピー (1).png"/>
          <p:cNvPicPr>
            <a:picLocks noChangeAspect="1"/>
          </p:cNvPicPr>
          <p:nvPr/>
        </p:nvPicPr>
        <p:blipFill>
          <a:blip r:embed="rId3"/>
          <a:stretch>
            <a:fillRect/>
          </a:stretch>
        </p:blipFill>
        <p:spPr>
          <a:xfrm>
            <a:off x="480080" y="3038929"/>
            <a:ext cx="12044640" cy="5680358"/>
          </a:xfrm>
          <a:prstGeom prst="rect">
            <a:avLst/>
          </a:prstGeom>
          <a:ln w="12700">
            <a:miter lim="400000"/>
          </a:ln>
        </p:spPr>
      </p:pic>
      <p:sp>
        <p:nvSpPr>
          <p:cNvPr id="647" name="ハッシュ関数の利用例"/>
          <p:cNvSpPr txBox="1"/>
          <p:nvPr/>
        </p:nvSpPr>
        <p:spPr>
          <a:xfrm>
            <a:off x="2646679" y="774700"/>
            <a:ext cx="7711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ハッシュ関数の利用例</a:t>
            </a:r>
          </a:p>
        </p:txBody>
      </p:sp>
      <p:sp>
        <p:nvSpPr>
          <p:cNvPr id="648" name="改ざんの検知"/>
          <p:cNvSpPr txBox="1"/>
          <p:nvPr/>
        </p:nvSpPr>
        <p:spPr>
          <a:xfrm>
            <a:off x="3981132" y="2227966"/>
            <a:ext cx="5042536" cy="933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500">
                <a:solidFill>
                  <a:srgbClr val="531B93"/>
                </a:solidFill>
              </a:defRPr>
            </a:lvl1pPr>
          </a:lstStyle>
          <a:p>
            <a:r>
              <a:t>改ざんの検知</a:t>
            </a:r>
          </a:p>
        </p:txBody>
      </p:sp>
      <p:sp>
        <p:nvSpPr>
          <p:cNvPr id="64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71</a:t>
            </a:fld>
            <a:endParaRPr/>
          </a:p>
        </p:txBody>
      </p:sp>
      <p:sp>
        <p:nvSpPr>
          <p:cNvPr id="650" name="4.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4.1.2</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ハッシュ関数の利用例"/>
          <p:cNvSpPr txBox="1"/>
          <p:nvPr/>
        </p:nvSpPr>
        <p:spPr>
          <a:xfrm>
            <a:off x="2646679" y="774700"/>
            <a:ext cx="7711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ハッシュ関数の利用例</a:t>
            </a:r>
          </a:p>
        </p:txBody>
      </p:sp>
      <p:sp>
        <p:nvSpPr>
          <p:cNvPr id="655" name="改ざんの検知"/>
          <p:cNvSpPr txBox="1"/>
          <p:nvPr/>
        </p:nvSpPr>
        <p:spPr>
          <a:xfrm>
            <a:off x="3981132" y="2227966"/>
            <a:ext cx="5042536" cy="933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500">
                <a:solidFill>
                  <a:srgbClr val="531B93"/>
                </a:solidFill>
              </a:defRPr>
            </a:lvl1pPr>
          </a:lstStyle>
          <a:p>
            <a:r>
              <a:t>改ざんの検知</a:t>
            </a:r>
          </a:p>
        </p:txBody>
      </p:sp>
      <p:pic>
        <p:nvPicPr>
          <p:cNvPr id="656" name="Untitled Diagram-ページ36のコピーのコピーのコピー.png" descr="Untitled Diagram-ページ36のコピーのコピーのコピー.png"/>
          <p:cNvPicPr>
            <a:picLocks noChangeAspect="1"/>
          </p:cNvPicPr>
          <p:nvPr/>
        </p:nvPicPr>
        <p:blipFill>
          <a:blip r:embed="rId3"/>
          <a:stretch>
            <a:fillRect/>
          </a:stretch>
        </p:blipFill>
        <p:spPr>
          <a:xfrm>
            <a:off x="161380" y="3338331"/>
            <a:ext cx="12682040" cy="5697867"/>
          </a:xfrm>
          <a:prstGeom prst="rect">
            <a:avLst/>
          </a:prstGeom>
          <a:ln w="12700">
            <a:miter lim="400000"/>
          </a:ln>
        </p:spPr>
      </p:pic>
      <p:sp>
        <p:nvSpPr>
          <p:cNvPr id="65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72</a:t>
            </a:fld>
            <a:endParaRPr/>
          </a:p>
        </p:txBody>
      </p:sp>
      <p:sp>
        <p:nvSpPr>
          <p:cNvPr id="658" name="4.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4.1.2</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ハッシュ関数の利用例"/>
          <p:cNvSpPr txBox="1"/>
          <p:nvPr/>
        </p:nvSpPr>
        <p:spPr>
          <a:xfrm>
            <a:off x="2646679" y="774700"/>
            <a:ext cx="7711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ハッシュ関数の利用例</a:t>
            </a:r>
          </a:p>
        </p:txBody>
      </p:sp>
      <p:sp>
        <p:nvSpPr>
          <p:cNvPr id="663" name="パスワードの保護"/>
          <p:cNvSpPr txBox="1"/>
          <p:nvPr/>
        </p:nvSpPr>
        <p:spPr>
          <a:xfrm>
            <a:off x="3137763" y="2400300"/>
            <a:ext cx="6685281" cy="933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500">
                <a:solidFill>
                  <a:srgbClr val="531B93"/>
                </a:solidFill>
              </a:defRPr>
            </a:lvl1pPr>
          </a:lstStyle>
          <a:p>
            <a:r>
              <a:t>パスワードの保護</a:t>
            </a:r>
          </a:p>
        </p:txBody>
      </p:sp>
      <p:pic>
        <p:nvPicPr>
          <p:cNvPr id="664" name="Untitled Diagram-ページ41 (6).png" descr="Untitled Diagram-ページ41 (6).png"/>
          <p:cNvPicPr>
            <a:picLocks noChangeAspect="1"/>
          </p:cNvPicPr>
          <p:nvPr/>
        </p:nvPicPr>
        <p:blipFill>
          <a:blip r:embed="rId3"/>
          <a:stretch>
            <a:fillRect/>
          </a:stretch>
        </p:blipFill>
        <p:spPr>
          <a:xfrm>
            <a:off x="1093949" y="4188719"/>
            <a:ext cx="10772908" cy="4923608"/>
          </a:xfrm>
          <a:prstGeom prst="rect">
            <a:avLst/>
          </a:prstGeom>
          <a:ln w="12700">
            <a:miter lim="400000"/>
          </a:ln>
        </p:spPr>
      </p:pic>
      <p:sp>
        <p:nvSpPr>
          <p:cNvPr id="665" name="四角形"/>
          <p:cNvSpPr/>
          <p:nvPr/>
        </p:nvSpPr>
        <p:spPr>
          <a:xfrm>
            <a:off x="1718044" y="3696719"/>
            <a:ext cx="3456381" cy="1270001"/>
          </a:xfrm>
          <a:prstGeom prst="rect">
            <a:avLst/>
          </a:prstGeom>
          <a:solidFill>
            <a:srgbClr val="FFFFFF"/>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666" name="四角形"/>
          <p:cNvSpPr/>
          <p:nvPr/>
        </p:nvSpPr>
        <p:spPr>
          <a:xfrm>
            <a:off x="8122973" y="3541321"/>
            <a:ext cx="3456382" cy="1270001"/>
          </a:xfrm>
          <a:prstGeom prst="rect">
            <a:avLst/>
          </a:prstGeom>
          <a:solidFill>
            <a:srgbClr val="FFFFFF"/>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667" name="利用者"/>
          <p:cNvSpPr txBox="1"/>
          <p:nvPr/>
        </p:nvSpPr>
        <p:spPr>
          <a:xfrm>
            <a:off x="2360384" y="3938020"/>
            <a:ext cx="2171701"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lvl1pPr>
          </a:lstStyle>
          <a:p>
            <a:r>
              <a:t>利用者</a:t>
            </a:r>
          </a:p>
        </p:txBody>
      </p:sp>
      <p:sp>
        <p:nvSpPr>
          <p:cNvPr id="668" name="データベース"/>
          <p:cNvSpPr txBox="1"/>
          <p:nvPr/>
        </p:nvSpPr>
        <p:spPr>
          <a:xfrm>
            <a:off x="7791477" y="3938020"/>
            <a:ext cx="4119373"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lvl1pPr>
          </a:lstStyle>
          <a:p>
            <a:r>
              <a:t>データベース</a:t>
            </a:r>
          </a:p>
        </p:txBody>
      </p:sp>
      <p:sp>
        <p:nvSpPr>
          <p:cNvPr id="66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73</a:t>
            </a:fld>
            <a:endParaRPr/>
          </a:p>
        </p:txBody>
      </p:sp>
      <p:sp>
        <p:nvSpPr>
          <p:cNvPr id="670" name="4.1.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4.1.2</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74</a:t>
            </a:fld>
            <a:endParaRPr/>
          </a:p>
        </p:txBody>
      </p:sp>
      <p:sp>
        <p:nvSpPr>
          <p:cNvPr id="675" name="演習4.2"/>
          <p:cNvSpPr txBox="1"/>
          <p:nvPr/>
        </p:nvSpPr>
        <p:spPr>
          <a:xfrm>
            <a:off x="4771156" y="811203"/>
            <a:ext cx="3462487"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ja-JP" altLang="en-US" dirty="0" smtClean="0"/>
              <a:t>４章</a:t>
            </a:r>
            <a:r>
              <a:rPr dirty="0" err="1" smtClean="0"/>
              <a:t>演習</a:t>
            </a:r>
            <a:r>
              <a:rPr lang="ja-JP" altLang="en-US" dirty="0" smtClean="0"/>
              <a:t>２</a:t>
            </a:r>
            <a:endParaRPr dirty="0"/>
          </a:p>
        </p:txBody>
      </p:sp>
      <p:sp>
        <p:nvSpPr>
          <p:cNvPr id="676" name="ユーザーの認証に利用するパスワードはデータベースに保存する際に…"/>
          <p:cNvSpPr txBox="1"/>
          <p:nvPr/>
        </p:nvSpPr>
        <p:spPr>
          <a:xfrm>
            <a:off x="119024" y="2929242"/>
            <a:ext cx="12766752" cy="111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a:pPr>
            <a:r>
              <a:t>ユーザーの認証に利用するパスワードはデータベースに保存する際に</a:t>
            </a:r>
          </a:p>
          <a:p>
            <a:pPr>
              <a:defRPr sz="3200"/>
            </a:pPr>
            <a:r>
              <a:t>ハッシュ化することが推奨されています。</a:t>
            </a:r>
          </a:p>
        </p:txBody>
      </p:sp>
      <p:sp>
        <p:nvSpPr>
          <p:cNvPr id="677" name="この理由について考えてください"/>
          <p:cNvSpPr txBox="1"/>
          <p:nvPr/>
        </p:nvSpPr>
        <p:spPr>
          <a:xfrm>
            <a:off x="2199005" y="4377988"/>
            <a:ext cx="8606791"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この理由について考えてください</a:t>
            </a:r>
          </a:p>
        </p:txBody>
      </p:sp>
      <p:sp>
        <p:nvSpPr>
          <p:cNvPr id="678" name="パスワードがそのままの状態で保存されているとき、…"/>
          <p:cNvSpPr txBox="1"/>
          <p:nvPr/>
        </p:nvSpPr>
        <p:spPr>
          <a:xfrm>
            <a:off x="746506" y="5929796"/>
            <a:ext cx="11511789" cy="294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indent="139700" defTabSz="457200">
              <a:lnSpc>
                <a:spcPts val="6600"/>
              </a:lnSpc>
              <a:buClr>
                <a:srgbClr val="000000"/>
              </a:buClr>
              <a:buFont typeface="Arial"/>
              <a:defRPr sz="3200">
                <a:ln w="0" cap="flat">
                  <a:solidFill>
                    <a:srgbClr val="000000"/>
                  </a:solidFill>
                  <a:prstDash val="solid"/>
                  <a:miter lim="400000"/>
                </a:ln>
              </a:defRPr>
            </a:pPr>
            <a:r>
              <a:t>パスワードがそのままの状態で保存されているとき、</a:t>
            </a:r>
          </a:p>
          <a:p>
            <a:pPr indent="139700" defTabSz="457200">
              <a:lnSpc>
                <a:spcPts val="6600"/>
              </a:lnSpc>
              <a:buClr>
                <a:srgbClr val="000000"/>
              </a:buClr>
              <a:buFont typeface="Arial"/>
              <a:defRPr sz="3200">
                <a:ln w="0" cap="flat">
                  <a:solidFill>
                    <a:srgbClr val="000000"/>
                  </a:solidFill>
                  <a:prstDash val="solid"/>
                  <a:miter lim="400000"/>
                </a:ln>
              </a:defRPr>
            </a:pPr>
            <a:r>
              <a:t>そのパスワードは誰にも悪用される可能性はないか</a:t>
            </a:r>
          </a:p>
          <a:p>
            <a:pPr indent="139700" defTabSz="457200">
              <a:lnSpc>
                <a:spcPts val="6600"/>
              </a:lnSpc>
              <a:buClr>
                <a:srgbClr val="000000"/>
              </a:buClr>
              <a:buFont typeface="Arial"/>
              <a:defRPr sz="3200">
                <a:ln w="0" cap="flat">
                  <a:solidFill>
                    <a:srgbClr val="000000"/>
                  </a:solidFill>
                  <a:prstDash val="solid"/>
                  <a:miter lim="400000"/>
                </a:ln>
              </a:defRPr>
            </a:pPr>
            <a:endParaRPr/>
          </a:p>
          <a:p>
            <a:pPr indent="139700" defTabSz="457200">
              <a:lnSpc>
                <a:spcPts val="6600"/>
              </a:lnSpc>
              <a:buClr>
                <a:srgbClr val="000000"/>
              </a:buClr>
              <a:buFont typeface="Arial"/>
              <a:defRPr sz="3200">
                <a:ln w="0" cap="flat">
                  <a:solidFill>
                    <a:srgbClr val="000000"/>
                  </a:solidFill>
                  <a:prstDash val="solid"/>
                  <a:miter lim="400000"/>
                </a:ln>
              </a:defRPr>
            </a:pPr>
            <a:r>
              <a:t>パスワードが流出したとき、どのようなことが起こるか。</a:t>
            </a:r>
          </a:p>
          <a:p>
            <a:pPr indent="139700" defTabSz="457200">
              <a:lnSpc>
                <a:spcPts val="6600"/>
              </a:lnSpc>
              <a:buClr>
                <a:srgbClr val="000000"/>
              </a:buClr>
              <a:buFont typeface="Arial"/>
              <a:defRPr sz="3200">
                <a:ln w="0" cap="flat">
                  <a:solidFill>
                    <a:srgbClr val="000000"/>
                  </a:solidFill>
                  <a:prstDash val="solid"/>
                  <a:miter lim="400000"/>
                </a:ln>
              </a:defRPr>
            </a:pPr>
            <a:r>
              <a:t>それは、ハッシュ化して保存することで防ぐことができるか</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75</a:t>
            </a:fld>
            <a:endParaRPr/>
          </a:p>
        </p:txBody>
      </p:sp>
      <p:sp>
        <p:nvSpPr>
          <p:cNvPr id="683" name="ハッシュ関数の衝突耐性"/>
          <p:cNvSpPr txBox="1"/>
          <p:nvPr/>
        </p:nvSpPr>
        <p:spPr>
          <a:xfrm>
            <a:off x="2265680" y="827771"/>
            <a:ext cx="8473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ハッシュ関数の衝突耐性</a:t>
            </a:r>
          </a:p>
        </p:txBody>
      </p:sp>
      <p:sp>
        <p:nvSpPr>
          <p:cNvPr id="684" name="ハッシュ値は極めて低い確率で衝突する"/>
          <p:cNvSpPr txBox="1"/>
          <p:nvPr/>
        </p:nvSpPr>
        <p:spPr>
          <a:xfrm>
            <a:off x="1424432" y="2802579"/>
            <a:ext cx="10155937"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ハッシュ値は極めて低い確率で衝突する</a:t>
            </a:r>
          </a:p>
        </p:txBody>
      </p:sp>
      <p:sp>
        <p:nvSpPr>
          <p:cNvPr id="685" name="→衝突に対して、ハッシュ関数が持っている耐性が衝突耐性"/>
          <p:cNvSpPr txBox="1"/>
          <p:nvPr/>
        </p:nvSpPr>
        <p:spPr>
          <a:xfrm>
            <a:off x="486727" y="3890048"/>
            <a:ext cx="12031346" cy="552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→衝突に対して、ハッシュ関数が持っている耐性が衝突耐性</a:t>
            </a:r>
          </a:p>
        </p:txBody>
      </p:sp>
      <p:sp>
        <p:nvSpPr>
          <p:cNvPr id="686" name="これまでに考案されたハッシュ関数では…"/>
          <p:cNvSpPr txBox="1"/>
          <p:nvPr/>
        </p:nvSpPr>
        <p:spPr>
          <a:xfrm>
            <a:off x="1009332" y="6009139"/>
            <a:ext cx="10986136" cy="1352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pPr>
            <a:r>
              <a:t>これまでに考案されたハッシュ関数では</a:t>
            </a:r>
          </a:p>
          <a:p>
            <a:pPr>
              <a:defRPr sz="3900"/>
            </a:pPr>
            <a:r>
              <a:t>この衝突耐性が破られたものも複数存在している</a:t>
            </a:r>
          </a:p>
        </p:txBody>
      </p:sp>
      <p:sp>
        <p:nvSpPr>
          <p:cNvPr id="687" name="4.1.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4.1.3</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76</a:t>
            </a:fld>
            <a:endParaRPr/>
          </a:p>
        </p:txBody>
      </p:sp>
      <p:sp>
        <p:nvSpPr>
          <p:cNvPr id="692" name="ハッシュ関数の種類"/>
          <p:cNvSpPr txBox="1"/>
          <p:nvPr/>
        </p:nvSpPr>
        <p:spPr>
          <a:xfrm>
            <a:off x="3027679" y="863600"/>
            <a:ext cx="6949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ハッシュ関数の種類</a:t>
            </a:r>
          </a:p>
        </p:txBody>
      </p:sp>
      <p:sp>
        <p:nvSpPr>
          <p:cNvPr id="693" name="RIPEMD-160"/>
          <p:cNvSpPr txBox="1"/>
          <p:nvPr/>
        </p:nvSpPr>
        <p:spPr>
          <a:xfrm>
            <a:off x="4285297" y="2705099"/>
            <a:ext cx="4434206"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RIPEMD-160</a:t>
            </a:r>
          </a:p>
        </p:txBody>
      </p:sp>
      <p:sp>
        <p:nvSpPr>
          <p:cNvPr id="694" name="SHA-256"/>
          <p:cNvSpPr txBox="1"/>
          <p:nvPr/>
        </p:nvSpPr>
        <p:spPr>
          <a:xfrm>
            <a:off x="4890452" y="5793671"/>
            <a:ext cx="3223896" cy="73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SHA-256</a:t>
            </a:r>
          </a:p>
        </p:txBody>
      </p:sp>
      <p:sp>
        <p:nvSpPr>
          <p:cNvPr id="695" name="1996年に開発されたハッシュアルゴリズム…"/>
          <p:cNvSpPr txBox="1"/>
          <p:nvPr/>
        </p:nvSpPr>
        <p:spPr>
          <a:xfrm>
            <a:off x="374650" y="3694511"/>
            <a:ext cx="12255501"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1996年に開発されたハッシュアルゴリズム</a:t>
            </a:r>
          </a:p>
          <a:p>
            <a:pPr>
              <a:defRPr sz="4000"/>
            </a:pPr>
            <a:r>
              <a:t>出力されるハッシュの長さによって複数の種類がある</a:t>
            </a:r>
          </a:p>
        </p:txBody>
      </p:sp>
      <p:sp>
        <p:nvSpPr>
          <p:cNvPr id="696" name="SHA-2規格の１つ…"/>
          <p:cNvSpPr txBox="1"/>
          <p:nvPr/>
        </p:nvSpPr>
        <p:spPr>
          <a:xfrm>
            <a:off x="374650" y="6831787"/>
            <a:ext cx="12255501"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SHA-2規格の１つ</a:t>
            </a:r>
          </a:p>
          <a:p>
            <a:pPr>
              <a:defRPr sz="4000"/>
            </a:pPr>
            <a:r>
              <a:t>出力されるハッシュの長さによって複数の種類がある</a:t>
            </a:r>
          </a:p>
        </p:txBody>
      </p:sp>
      <p:sp>
        <p:nvSpPr>
          <p:cNvPr id="697" name="4.1.3"/>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4.1.</a:t>
            </a:r>
            <a:r>
              <a:rPr lang="en-US" altLang="ja-JP"/>
              <a:t>4</a:t>
            </a:r>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ハッシュ関数"/>
          <p:cNvSpPr txBox="1"/>
          <p:nvPr/>
        </p:nvSpPr>
        <p:spPr>
          <a:xfrm>
            <a:off x="4170680" y="774700"/>
            <a:ext cx="466344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ハッシュ関数</a:t>
            </a:r>
          </a:p>
        </p:txBody>
      </p:sp>
      <p:pic>
        <p:nvPicPr>
          <p:cNvPr id="702" name="Untitled Diagram-ページ56 (1).png" descr="Untitled Diagram-ページ56 (1).png"/>
          <p:cNvPicPr>
            <a:picLocks noChangeAspect="1"/>
          </p:cNvPicPr>
          <p:nvPr/>
        </p:nvPicPr>
        <p:blipFill>
          <a:blip r:embed="rId3"/>
          <a:stretch>
            <a:fillRect/>
          </a:stretch>
        </p:blipFill>
        <p:spPr>
          <a:xfrm>
            <a:off x="7311425" y="4388263"/>
            <a:ext cx="5398861" cy="2874507"/>
          </a:xfrm>
          <a:prstGeom prst="rect">
            <a:avLst/>
          </a:prstGeom>
          <a:ln w="12700">
            <a:miter lim="400000"/>
          </a:ln>
        </p:spPr>
      </p:pic>
      <p:sp>
        <p:nvSpPr>
          <p:cNvPr id="703" name="ブロック識別子として利用"/>
          <p:cNvSpPr txBox="1"/>
          <p:nvPr/>
        </p:nvSpPr>
        <p:spPr>
          <a:xfrm>
            <a:off x="2435542" y="2362200"/>
            <a:ext cx="7854316" cy="755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100"/>
            </a:lvl1pPr>
          </a:lstStyle>
          <a:p>
            <a:r>
              <a:t>ブロック識別子として利用</a:t>
            </a:r>
          </a:p>
        </p:txBody>
      </p:sp>
      <p:sp>
        <p:nvSpPr>
          <p:cNvPr id="704" name="四角形"/>
          <p:cNvSpPr/>
          <p:nvPr/>
        </p:nvSpPr>
        <p:spPr>
          <a:xfrm>
            <a:off x="7570686" y="6266592"/>
            <a:ext cx="4880339" cy="920561"/>
          </a:xfrm>
          <a:prstGeom prst="rect">
            <a:avLst/>
          </a:prstGeom>
          <a:ln w="88900">
            <a:solidFill>
              <a:schemeClr val="accent5">
                <a:hueOff val="-82419"/>
                <a:satOff val="-9513"/>
                <a:lumOff val="-16343"/>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pic>
        <p:nvPicPr>
          <p:cNvPr id="705" name="Untitled Diagram-ページ55 (3).png" descr="Untitled Diagram-ページ55 (3).png"/>
          <p:cNvPicPr>
            <a:picLocks noChangeAspect="1"/>
          </p:cNvPicPr>
          <p:nvPr/>
        </p:nvPicPr>
        <p:blipFill>
          <a:blip r:embed="rId4"/>
          <a:stretch>
            <a:fillRect/>
          </a:stretch>
        </p:blipFill>
        <p:spPr>
          <a:xfrm>
            <a:off x="770792" y="3429000"/>
            <a:ext cx="4608804" cy="5595123"/>
          </a:xfrm>
          <a:prstGeom prst="rect">
            <a:avLst/>
          </a:prstGeom>
          <a:ln w="12700">
            <a:miter lim="400000"/>
          </a:ln>
        </p:spPr>
      </p:pic>
      <p:sp>
        <p:nvSpPr>
          <p:cNvPr id="706" name="線"/>
          <p:cNvSpPr/>
          <p:nvPr/>
        </p:nvSpPr>
        <p:spPr>
          <a:xfrm>
            <a:off x="5317630" y="4696938"/>
            <a:ext cx="2119132" cy="1841208"/>
          </a:xfrm>
          <a:prstGeom prst="line">
            <a:avLst/>
          </a:prstGeom>
          <a:ln w="889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70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77</a:t>
            </a:fld>
            <a:endParaRPr/>
          </a:p>
        </p:txBody>
      </p:sp>
      <p:sp>
        <p:nvSpPr>
          <p:cNvPr id="708" name="4.1.5"/>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4.1.5</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78</a:t>
            </a:fld>
            <a:endParaRPr/>
          </a:p>
        </p:txBody>
      </p:sp>
      <p:sp>
        <p:nvSpPr>
          <p:cNvPr id="713" name="暗号技術"/>
          <p:cNvSpPr txBox="1"/>
          <p:nvPr/>
        </p:nvSpPr>
        <p:spPr>
          <a:xfrm>
            <a:off x="4921249" y="723900"/>
            <a:ext cx="3162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暗号技術</a:t>
            </a:r>
          </a:p>
        </p:txBody>
      </p:sp>
      <p:sp>
        <p:nvSpPr>
          <p:cNvPr id="714" name="暗号技術の基本的な語句"/>
          <p:cNvSpPr txBox="1"/>
          <p:nvPr/>
        </p:nvSpPr>
        <p:spPr>
          <a:xfrm>
            <a:off x="3302000" y="2451100"/>
            <a:ext cx="6400801"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暗号技術の基本的な語句</a:t>
            </a:r>
          </a:p>
        </p:txBody>
      </p:sp>
      <p:sp>
        <p:nvSpPr>
          <p:cNvPr id="715" name="平文  ：暗号化されておらず、誰でも読むことのできるデータ…"/>
          <p:cNvSpPr txBox="1"/>
          <p:nvPr/>
        </p:nvSpPr>
        <p:spPr>
          <a:xfrm>
            <a:off x="428822" y="3629055"/>
            <a:ext cx="12518505" cy="467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lnSpc>
                <a:spcPct val="150000"/>
              </a:lnSpc>
              <a:defRPr sz="3300"/>
            </a:pPr>
            <a:r>
              <a:rPr sz="4000"/>
              <a:t>平文</a:t>
            </a:r>
            <a:r>
              <a:t>　　：暗号化されておらず、誰でも読むことのできるデータ</a:t>
            </a:r>
          </a:p>
          <a:p>
            <a:pPr algn="l">
              <a:lnSpc>
                <a:spcPct val="150000"/>
              </a:lnSpc>
              <a:defRPr sz="3300"/>
            </a:pPr>
            <a:r>
              <a:rPr sz="4000"/>
              <a:t>暗号</a:t>
            </a:r>
            <a:r>
              <a:t>　　：平文を第三者には読み取れないようにしたもの</a:t>
            </a:r>
          </a:p>
          <a:p>
            <a:pPr algn="l">
              <a:lnSpc>
                <a:spcPct val="150000"/>
              </a:lnSpc>
              <a:defRPr sz="3300"/>
            </a:pPr>
            <a:r>
              <a:rPr sz="4000"/>
              <a:t>暗号化</a:t>
            </a:r>
            <a:r>
              <a:t>　：平文を暗号文にすること</a:t>
            </a:r>
          </a:p>
          <a:p>
            <a:pPr algn="l">
              <a:lnSpc>
                <a:spcPct val="150000"/>
              </a:lnSpc>
              <a:defRPr sz="3300"/>
            </a:pPr>
            <a:r>
              <a:rPr sz="4000"/>
              <a:t>復号</a:t>
            </a:r>
            <a:r>
              <a:t>　   ：暗号を平文に戻すこと</a:t>
            </a:r>
          </a:p>
          <a:p>
            <a:pPr algn="l">
              <a:lnSpc>
                <a:spcPct val="150000"/>
              </a:lnSpc>
              <a:defRPr sz="3300"/>
            </a:pPr>
            <a:r>
              <a:rPr sz="4000"/>
              <a:t>鍵</a:t>
            </a:r>
            <a:r>
              <a:t>　　　：暗号化と復号の際に必要な情報</a:t>
            </a:r>
          </a:p>
        </p:txBody>
      </p:sp>
      <p:sp>
        <p:nvSpPr>
          <p:cNvPr id="716" name="4.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4.2.1</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79</a:t>
            </a:fld>
            <a:endParaRPr/>
          </a:p>
        </p:txBody>
      </p:sp>
      <p:sp>
        <p:nvSpPr>
          <p:cNvPr id="721" name="共通鍵暗号方式"/>
          <p:cNvSpPr txBox="1"/>
          <p:nvPr/>
        </p:nvSpPr>
        <p:spPr>
          <a:xfrm>
            <a:off x="4000499" y="3181350"/>
            <a:ext cx="5003801"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共通鍵暗号方式</a:t>
            </a:r>
          </a:p>
        </p:txBody>
      </p:sp>
      <p:sp>
        <p:nvSpPr>
          <p:cNvPr id="722" name="公開鍵暗号方式"/>
          <p:cNvSpPr txBox="1"/>
          <p:nvPr/>
        </p:nvSpPr>
        <p:spPr>
          <a:xfrm>
            <a:off x="4000499" y="5249119"/>
            <a:ext cx="5003801" cy="806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公開鍵暗号方式</a:t>
            </a:r>
          </a:p>
        </p:txBody>
      </p:sp>
      <p:sp>
        <p:nvSpPr>
          <p:cNvPr id="723" name="暗号技術の種類"/>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暗号技術の種類</a:t>
            </a:r>
          </a:p>
        </p:txBody>
      </p:sp>
      <p:sp>
        <p:nvSpPr>
          <p:cNvPr id="724" name="と"/>
          <p:cNvSpPr txBox="1"/>
          <p:nvPr/>
        </p:nvSpPr>
        <p:spPr>
          <a:xfrm>
            <a:off x="6127750" y="4250159"/>
            <a:ext cx="74930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と</a:t>
            </a:r>
          </a:p>
        </p:txBody>
      </p:sp>
      <p:sp>
        <p:nvSpPr>
          <p:cNvPr id="725" name="の、2種類に分けることができる"/>
          <p:cNvSpPr txBox="1"/>
          <p:nvPr/>
        </p:nvSpPr>
        <p:spPr>
          <a:xfrm>
            <a:off x="2249868" y="6801854"/>
            <a:ext cx="8505064"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の、2種類に分けることができる</a:t>
            </a:r>
          </a:p>
        </p:txBody>
      </p:sp>
      <p:sp>
        <p:nvSpPr>
          <p:cNvPr id="726" name="4.2.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4.2.1</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181" name="分散型台帳"/>
          <p:cNvSpPr txBox="1"/>
          <p:nvPr/>
        </p:nvSpPr>
        <p:spPr>
          <a:xfrm>
            <a:off x="4540250" y="889000"/>
            <a:ext cx="3924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分散型台帳</a:t>
            </a:r>
          </a:p>
        </p:txBody>
      </p:sp>
      <p:pic>
        <p:nvPicPr>
          <p:cNvPr id="182" name="BTxX5xUmWw5B9NT3jjFl1QydcIq8luAVA2Q28PyQOAXJSNBHwsn7duVbC3tMIU7QwnXywUc2O8TmGMzzyCbUNPZxYggriDrHEEleeH4N8ozoCxOgpAeUzPg1zHMfh3-m3jjFbEL1.png" descr="BTxX5xUmWw5B9NT3jjFl1QydcIq8luAVA2Q28PyQOAXJSNBHwsn7duVbC3tMIU7QwnXywUc2O8TmGMzzyCbUNPZxYggriDrHEEleeH4N8ozoCxOgpAeUzPg1zHMfh3-m3jjFbEL1.png"/>
          <p:cNvPicPr>
            <a:picLocks noChangeAspect="1"/>
          </p:cNvPicPr>
          <p:nvPr/>
        </p:nvPicPr>
        <p:blipFill>
          <a:blip r:embed="rId3"/>
          <a:stretch>
            <a:fillRect/>
          </a:stretch>
        </p:blipFill>
        <p:spPr>
          <a:xfrm>
            <a:off x="4138844" y="5529178"/>
            <a:ext cx="4727111" cy="3506373"/>
          </a:xfrm>
          <a:prstGeom prst="rect">
            <a:avLst/>
          </a:prstGeom>
          <a:ln w="12700">
            <a:miter lim="400000"/>
          </a:ln>
        </p:spPr>
      </p:pic>
      <p:sp>
        <p:nvSpPr>
          <p:cNvPr id="183" name="ブロックチェーンが実現した分散型台帳は…"/>
          <p:cNvSpPr txBox="1"/>
          <p:nvPr/>
        </p:nvSpPr>
        <p:spPr>
          <a:xfrm>
            <a:off x="228091" y="2664972"/>
            <a:ext cx="12548617" cy="1416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100"/>
            </a:pPr>
            <a:r>
              <a:t>ブロックチェーンが実現した分散型台帳は</a:t>
            </a:r>
          </a:p>
          <a:p>
            <a:pPr>
              <a:defRPr sz="4100"/>
            </a:pPr>
            <a:r>
              <a:t>管理者が存在せず、参加者により自律的に運営される</a:t>
            </a:r>
          </a:p>
        </p:txBody>
      </p:sp>
      <p:pic>
        <p:nvPicPr>
          <p:cNvPr id="184" name="ブロックチェーン概論マニュアル作成 (17).png" descr="ブロックチェーン概論マニュアル作成 (17).png"/>
          <p:cNvPicPr>
            <a:picLocks noChangeAspect="1"/>
          </p:cNvPicPr>
          <p:nvPr/>
        </p:nvPicPr>
        <p:blipFill>
          <a:blip r:embed="rId4"/>
          <a:stretch>
            <a:fillRect/>
          </a:stretch>
        </p:blipFill>
        <p:spPr>
          <a:xfrm>
            <a:off x="5861050" y="4726694"/>
            <a:ext cx="1282700" cy="1155701"/>
          </a:xfrm>
          <a:prstGeom prst="rect">
            <a:avLst/>
          </a:prstGeom>
          <a:ln w="12700">
            <a:miter lim="400000"/>
          </a:ln>
        </p:spPr>
      </p:pic>
      <p:sp>
        <p:nvSpPr>
          <p:cNvPr id="185" name="管理者"/>
          <p:cNvSpPr txBox="1"/>
          <p:nvPr/>
        </p:nvSpPr>
        <p:spPr>
          <a:xfrm>
            <a:off x="5683250" y="5647445"/>
            <a:ext cx="16383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管理者</a:t>
            </a:r>
          </a:p>
        </p:txBody>
      </p:sp>
      <p:sp>
        <p:nvSpPr>
          <p:cNvPr id="186" name="❌"/>
          <p:cNvSpPr txBox="1"/>
          <p:nvPr/>
        </p:nvSpPr>
        <p:spPr>
          <a:xfrm>
            <a:off x="6019800" y="4694944"/>
            <a:ext cx="965201"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700"/>
            </a:lvl1pPr>
          </a:lstStyle>
          <a:p>
            <a:r>
              <a:t>❌</a:t>
            </a:r>
          </a:p>
        </p:txBody>
      </p:sp>
      <p:sp>
        <p:nvSpPr>
          <p:cNvPr id="187" name="1.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1.1.1</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80</a:t>
            </a:fld>
            <a:endParaRPr/>
          </a:p>
        </p:txBody>
      </p:sp>
      <p:sp>
        <p:nvSpPr>
          <p:cNvPr id="731" name="共通鍵暗号方式"/>
          <p:cNvSpPr txBox="1"/>
          <p:nvPr/>
        </p:nvSpPr>
        <p:spPr>
          <a:xfrm>
            <a:off x="3778250" y="85625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共通鍵暗号方式</a:t>
            </a:r>
          </a:p>
        </p:txBody>
      </p:sp>
      <p:sp>
        <p:nvSpPr>
          <p:cNvPr id="732" name="処理速度が速い…"/>
          <p:cNvSpPr txBox="1"/>
          <p:nvPr/>
        </p:nvSpPr>
        <p:spPr>
          <a:xfrm>
            <a:off x="3770121" y="3627112"/>
            <a:ext cx="5464557" cy="213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処理速度が速い</a:t>
            </a:r>
          </a:p>
          <a:p>
            <a:pPr marL="228600" indent="-228600" algn="l">
              <a:buSzPct val="100000"/>
              <a:buChar char="•"/>
              <a:defRPr sz="4000"/>
            </a:pPr>
            <a:r>
              <a:t>鍵の配布が難しい</a:t>
            </a:r>
          </a:p>
          <a:p>
            <a:pPr marL="228600" indent="-228600" algn="l">
              <a:buSzPct val="100000"/>
              <a:buChar char="•"/>
              <a:defRPr sz="4000"/>
            </a:pPr>
            <a:r>
              <a:t>管理する鍵の数が多い</a:t>
            </a:r>
          </a:p>
        </p:txBody>
      </p:sp>
      <p:sp>
        <p:nvSpPr>
          <p:cNvPr id="733" name="特徴"/>
          <p:cNvSpPr txBox="1"/>
          <p:nvPr/>
        </p:nvSpPr>
        <p:spPr>
          <a:xfrm>
            <a:off x="5746749" y="2568531"/>
            <a:ext cx="1511301"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特徴</a:t>
            </a:r>
          </a:p>
        </p:txBody>
      </p:sp>
      <p:sp>
        <p:nvSpPr>
          <p:cNvPr id="734" name="種類"/>
          <p:cNvSpPr txBox="1"/>
          <p:nvPr/>
        </p:nvSpPr>
        <p:spPr>
          <a:xfrm>
            <a:off x="5746749" y="6215179"/>
            <a:ext cx="1511301"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種類</a:t>
            </a:r>
          </a:p>
        </p:txBody>
      </p:sp>
      <p:sp>
        <p:nvSpPr>
          <p:cNvPr id="735" name="DES(Data Encryption Standard)…"/>
          <p:cNvSpPr txBox="1"/>
          <p:nvPr/>
        </p:nvSpPr>
        <p:spPr>
          <a:xfrm>
            <a:off x="1242059" y="7336774"/>
            <a:ext cx="10520681"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DES(Data Encryption Standard)</a:t>
            </a:r>
          </a:p>
          <a:p>
            <a:pPr marL="228600" indent="-228600" algn="l">
              <a:buSzPct val="100000"/>
              <a:buChar char="•"/>
              <a:defRPr sz="4000"/>
            </a:pPr>
            <a:r>
              <a:t>AES(Advanced Encryption Standard)</a:t>
            </a:r>
          </a:p>
        </p:txBody>
      </p:sp>
      <p:sp>
        <p:nvSpPr>
          <p:cNvPr id="736" name="4.2.2"/>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4.2.2</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81</a:t>
            </a:fld>
            <a:endParaRPr/>
          </a:p>
        </p:txBody>
      </p:sp>
      <p:sp>
        <p:nvSpPr>
          <p:cNvPr id="741" name="公開鍵暗号方式"/>
          <p:cNvSpPr txBox="1"/>
          <p:nvPr/>
        </p:nvSpPr>
        <p:spPr>
          <a:xfrm>
            <a:off x="3778250" y="897816"/>
            <a:ext cx="5448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公開鍵暗号方式</a:t>
            </a:r>
          </a:p>
        </p:txBody>
      </p:sp>
      <p:sp>
        <p:nvSpPr>
          <p:cNvPr id="742" name="特徴"/>
          <p:cNvSpPr txBox="1"/>
          <p:nvPr/>
        </p:nvSpPr>
        <p:spPr>
          <a:xfrm>
            <a:off x="5746749" y="2568531"/>
            <a:ext cx="1511301"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特徴</a:t>
            </a:r>
          </a:p>
        </p:txBody>
      </p:sp>
      <p:sp>
        <p:nvSpPr>
          <p:cNvPr id="743" name="種類"/>
          <p:cNvSpPr txBox="1"/>
          <p:nvPr/>
        </p:nvSpPr>
        <p:spPr>
          <a:xfrm>
            <a:off x="5746749" y="5648456"/>
            <a:ext cx="1511301" cy="806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a:lvl1pPr>
          </a:lstStyle>
          <a:p>
            <a:r>
              <a:t>種類</a:t>
            </a:r>
          </a:p>
        </p:txBody>
      </p:sp>
      <p:sp>
        <p:nvSpPr>
          <p:cNvPr id="744" name="不特定多数との通信に向いている…"/>
          <p:cNvSpPr txBox="1"/>
          <p:nvPr/>
        </p:nvSpPr>
        <p:spPr>
          <a:xfrm>
            <a:off x="2423160" y="3654104"/>
            <a:ext cx="8158481"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不特定多数との通信に向いている</a:t>
            </a:r>
          </a:p>
          <a:p>
            <a:pPr marL="228600" indent="-228600" algn="l">
              <a:buSzPct val="100000"/>
              <a:buChar char="•"/>
              <a:defRPr sz="4000"/>
            </a:pPr>
            <a:r>
              <a:t>処理速度が遅い</a:t>
            </a:r>
          </a:p>
        </p:txBody>
      </p:sp>
      <p:sp>
        <p:nvSpPr>
          <p:cNvPr id="745" name="RSA暗号…"/>
          <p:cNvSpPr txBox="1"/>
          <p:nvPr/>
        </p:nvSpPr>
        <p:spPr>
          <a:xfrm>
            <a:off x="4352773" y="6918392"/>
            <a:ext cx="3940557"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buSzPct val="100000"/>
              <a:buChar char="•"/>
              <a:defRPr sz="4000"/>
            </a:pPr>
            <a:r>
              <a:t>RSA暗号</a:t>
            </a:r>
          </a:p>
          <a:p>
            <a:pPr marL="228600" indent="-228600" algn="l">
              <a:buSzPct val="100000"/>
              <a:buChar char="•"/>
              <a:defRPr sz="4000"/>
            </a:pPr>
            <a:r>
              <a:t>ELGamal暗号</a:t>
            </a:r>
          </a:p>
          <a:p>
            <a:pPr marL="228600" indent="-228600" algn="l">
              <a:buSzPct val="100000"/>
              <a:buChar char="•"/>
              <a:defRPr sz="4000"/>
            </a:pPr>
            <a:r>
              <a:t>楕円曲線暗号</a:t>
            </a:r>
          </a:p>
        </p:txBody>
      </p:sp>
      <p:sp>
        <p:nvSpPr>
          <p:cNvPr id="746" name="4.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4.2.3</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82</a:t>
            </a:fld>
            <a:endParaRPr/>
          </a:p>
        </p:txBody>
      </p:sp>
      <p:sp>
        <p:nvSpPr>
          <p:cNvPr id="751" name="公開鍵暗号方式の流れ"/>
          <p:cNvSpPr txBox="1"/>
          <p:nvPr/>
        </p:nvSpPr>
        <p:spPr>
          <a:xfrm>
            <a:off x="2635249" y="897816"/>
            <a:ext cx="7734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公開鍵暗号方式の流れ</a:t>
            </a:r>
          </a:p>
        </p:txBody>
      </p:sp>
      <p:pic>
        <p:nvPicPr>
          <p:cNvPr id="752" name="0igmjx-HBYq_I4SYcElPHaVxuemq2ghqlFNEp_Ug_hhN2o3cGDu5-ku1Ih-O7slzeTeQyxCuKV5npOGSphkrYUtb7dKHfUJ0gBKrsNuGGzVVy8QvWzGArI7fStDe38OmgJ1pDHpa.png" descr="0igmjx-HBYq_I4SYcElPHaVxuemq2ghqlFNEp_Ug_hhN2o3cGDu5-ku1Ih-O7slzeTeQyxCuKV5npOGSphkrYUtb7dKHfUJ0gBKrsNuGGzVVy8QvWzGArI7fStDe38OmgJ1pDHpa.png"/>
          <p:cNvPicPr>
            <a:picLocks noChangeAspect="1"/>
          </p:cNvPicPr>
          <p:nvPr/>
        </p:nvPicPr>
        <p:blipFill>
          <a:blip r:embed="rId3"/>
          <a:stretch>
            <a:fillRect/>
          </a:stretch>
        </p:blipFill>
        <p:spPr>
          <a:xfrm>
            <a:off x="3334624" y="6534436"/>
            <a:ext cx="6335552" cy="2694519"/>
          </a:xfrm>
          <a:prstGeom prst="rect">
            <a:avLst/>
          </a:prstGeom>
          <a:ln w="12700">
            <a:miter lim="400000"/>
          </a:ln>
        </p:spPr>
      </p:pic>
      <p:pic>
        <p:nvPicPr>
          <p:cNvPr id="753" name="19txN-KEzvC0wZk3gWmXiDVhc0jkkj9L0poGRU4Z8oAwTushRhLXlo4gPf3D2kDztHDP4rPxV7s7B18ADlAN8JIncgfEZQpZNtGPYuxtICePKXvj7GI8sPTUcvjKijAG_ZQ988ay.png" descr="19txN-KEzvC0wZk3gWmXiDVhc0jkkj9L0poGRU4Z8oAwTushRhLXlo4gPf3D2kDztHDP4rPxV7s7B18ADlAN8JIncgfEZQpZNtGPYuxtICePKXvj7GI8sPTUcvjKijAG_ZQ988ay.png"/>
          <p:cNvPicPr>
            <a:picLocks noChangeAspect="1"/>
          </p:cNvPicPr>
          <p:nvPr/>
        </p:nvPicPr>
        <p:blipFill>
          <a:blip r:embed="rId4"/>
          <a:stretch>
            <a:fillRect/>
          </a:stretch>
        </p:blipFill>
        <p:spPr>
          <a:xfrm>
            <a:off x="2025650" y="2787793"/>
            <a:ext cx="8953500" cy="3009901"/>
          </a:xfrm>
          <a:prstGeom prst="rect">
            <a:avLst/>
          </a:prstGeom>
          <a:ln w="12700">
            <a:miter lim="400000"/>
          </a:ln>
        </p:spPr>
      </p:pic>
      <p:pic>
        <p:nvPicPr>
          <p:cNvPr id="754" name="スクリーンショット 2019-08-09 14.13.58.png" descr="スクリーンショット 2019-08-09 14.13.58.png"/>
          <p:cNvPicPr>
            <a:picLocks noChangeAspect="1"/>
          </p:cNvPicPr>
          <p:nvPr/>
        </p:nvPicPr>
        <p:blipFill>
          <a:blip r:embed="rId5"/>
          <a:stretch>
            <a:fillRect/>
          </a:stretch>
        </p:blipFill>
        <p:spPr>
          <a:xfrm>
            <a:off x="5897638" y="3017356"/>
            <a:ext cx="1209524" cy="1587501"/>
          </a:xfrm>
          <a:prstGeom prst="rect">
            <a:avLst/>
          </a:prstGeom>
          <a:ln w="12700">
            <a:miter lim="400000"/>
          </a:ln>
        </p:spPr>
      </p:pic>
      <p:sp>
        <p:nvSpPr>
          <p:cNvPr id="755" name="Aさん"/>
          <p:cNvSpPr txBox="1"/>
          <p:nvPr/>
        </p:nvSpPr>
        <p:spPr>
          <a:xfrm>
            <a:off x="2832257" y="6009791"/>
            <a:ext cx="1255472"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Aさん</a:t>
            </a:r>
          </a:p>
        </p:txBody>
      </p:sp>
      <p:sp>
        <p:nvSpPr>
          <p:cNvPr id="756" name="Bさん"/>
          <p:cNvSpPr txBox="1"/>
          <p:nvPr/>
        </p:nvSpPr>
        <p:spPr>
          <a:xfrm>
            <a:off x="8816424" y="6009791"/>
            <a:ext cx="1233526"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Bさん</a:t>
            </a:r>
          </a:p>
        </p:txBody>
      </p:sp>
      <p:sp>
        <p:nvSpPr>
          <p:cNvPr id="757" name="4.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4.2.3</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83</a:t>
            </a:fld>
            <a:endParaRPr/>
          </a:p>
        </p:txBody>
      </p:sp>
      <p:sp>
        <p:nvSpPr>
          <p:cNvPr id="762" name="公開鍵暗号方式の流れ"/>
          <p:cNvSpPr txBox="1"/>
          <p:nvPr/>
        </p:nvSpPr>
        <p:spPr>
          <a:xfrm>
            <a:off x="2635249" y="897816"/>
            <a:ext cx="7734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公開鍵暗号方式の流れ</a:t>
            </a:r>
          </a:p>
        </p:txBody>
      </p:sp>
      <p:pic>
        <p:nvPicPr>
          <p:cNvPr id="763" name="6nhWR9K2lLvcYRY4YyADi-3M2pCcYapc6y3ZHezyF5_2Q2ErffxTYPCdOBzx7BSVVqkDNZgA70b6NTboKIPraS8prRewU48Y4-XfC9kQ5n7DL8_g-_sF-3OTNXJoYXwiqGUbbd7W.png" descr="6nhWR9K2lLvcYRY4YyADi-3M2pCcYapc6y3ZHezyF5_2Q2ErffxTYPCdOBzx7BSVVqkDNZgA70b6NTboKIPraS8prRewU48Y4-XfC9kQ5n7DL8_g-_sF-3OTNXJoYXwiqGUbbd7W.png"/>
          <p:cNvPicPr>
            <a:picLocks noChangeAspect="1"/>
          </p:cNvPicPr>
          <p:nvPr/>
        </p:nvPicPr>
        <p:blipFill>
          <a:blip r:embed="rId3"/>
          <a:stretch>
            <a:fillRect/>
          </a:stretch>
        </p:blipFill>
        <p:spPr>
          <a:xfrm>
            <a:off x="825500" y="4317825"/>
            <a:ext cx="11353800" cy="4394201"/>
          </a:xfrm>
          <a:prstGeom prst="rect">
            <a:avLst/>
          </a:prstGeom>
          <a:ln w="12700">
            <a:miter lim="400000"/>
          </a:ln>
        </p:spPr>
      </p:pic>
      <p:sp>
        <p:nvSpPr>
          <p:cNvPr id="764" name="BさんはあらかじめBさんの公開鍵を…"/>
          <p:cNvSpPr txBox="1"/>
          <p:nvPr/>
        </p:nvSpPr>
        <p:spPr>
          <a:xfrm>
            <a:off x="1632934" y="2451100"/>
            <a:ext cx="9738932"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BさんはあらかじめBさんの公開鍵を</a:t>
            </a:r>
          </a:p>
          <a:p>
            <a:pPr>
              <a:defRPr sz="4500"/>
            </a:pPr>
            <a:r>
              <a:t>Aさんに渡しておく</a:t>
            </a:r>
          </a:p>
        </p:txBody>
      </p:sp>
      <p:sp>
        <p:nvSpPr>
          <p:cNvPr id="765" name="4.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4.2.3</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84</a:t>
            </a:fld>
            <a:endParaRPr/>
          </a:p>
        </p:txBody>
      </p:sp>
      <p:sp>
        <p:nvSpPr>
          <p:cNvPr id="770" name="公開鍵暗号方式の流れ"/>
          <p:cNvSpPr txBox="1"/>
          <p:nvPr/>
        </p:nvSpPr>
        <p:spPr>
          <a:xfrm>
            <a:off x="2635249" y="897816"/>
            <a:ext cx="7734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公開鍵暗号方式の流れ</a:t>
            </a:r>
          </a:p>
        </p:txBody>
      </p:sp>
      <p:pic>
        <p:nvPicPr>
          <p:cNvPr id="771" name="P7xQO3a_03xJFmAOooCvIJ97qqNCme5ZRPx7G5cW2pMgS3F4WJohRDoXPt90GxJHPrHguhOFNXPyGMO9rh6k3HGJYPHPhNop8BhqY3jCFG2jZpXR6kL_oshDsw8eWwKeoIsO5V1r.png" descr="P7xQO3a_03xJFmAOooCvIJ97qqNCme5ZRPx7G5cW2pMgS3F4WJohRDoXPt90GxJHPrHguhOFNXPyGMO9rh6k3HGJYPHPhNop8BhqY3jCFG2jZpXR6kL_oshDsw8eWwKeoIsO5V1r.png"/>
          <p:cNvPicPr>
            <a:picLocks noChangeAspect="1"/>
          </p:cNvPicPr>
          <p:nvPr/>
        </p:nvPicPr>
        <p:blipFill>
          <a:blip r:embed="rId3"/>
          <a:stretch>
            <a:fillRect/>
          </a:stretch>
        </p:blipFill>
        <p:spPr>
          <a:xfrm>
            <a:off x="2635250" y="4077822"/>
            <a:ext cx="7734300" cy="5281962"/>
          </a:xfrm>
          <a:prstGeom prst="rect">
            <a:avLst/>
          </a:prstGeom>
          <a:ln w="12700">
            <a:miter lim="400000"/>
          </a:ln>
        </p:spPr>
      </p:pic>
      <p:sp>
        <p:nvSpPr>
          <p:cNvPr id="772" name="AさんはBさんの公開鍵を使って平文を暗号化する"/>
          <p:cNvSpPr txBox="1"/>
          <p:nvPr/>
        </p:nvSpPr>
        <p:spPr>
          <a:xfrm>
            <a:off x="160985" y="2734236"/>
            <a:ext cx="12682830" cy="66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AさんはBさんの公開鍵を使って平文を暗号化する</a:t>
            </a:r>
          </a:p>
        </p:txBody>
      </p:sp>
      <p:sp>
        <p:nvSpPr>
          <p:cNvPr id="773" name="4.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4.2.3</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85</a:t>
            </a:fld>
            <a:endParaRPr/>
          </a:p>
        </p:txBody>
      </p:sp>
      <p:sp>
        <p:nvSpPr>
          <p:cNvPr id="778" name="公開鍵暗号方式の流れ"/>
          <p:cNvSpPr txBox="1"/>
          <p:nvPr/>
        </p:nvSpPr>
        <p:spPr>
          <a:xfrm>
            <a:off x="2635249" y="897816"/>
            <a:ext cx="7734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公開鍵暗号方式の流れ</a:t>
            </a:r>
          </a:p>
        </p:txBody>
      </p:sp>
      <p:pic>
        <p:nvPicPr>
          <p:cNvPr id="779" name="1dPs4PRqfo0sZ7X5o-GOcKCg1HWsCe8DrpltqgBytGVnMdLVvTqrQHLO74tOUjM6gSpzy5Y7L2J5uIOJxjUJXY9iyHOTaXosO3ZdeW7YuGlXWPWGje3EXLNxTmLJTJEKNcroqYzR.png" descr="1dPs4PRqfo0sZ7X5o-GOcKCg1HWsCe8DrpltqgBytGVnMdLVvTqrQHLO74tOUjM6gSpzy5Y7L2J5uIOJxjUJXY9iyHOTaXosO3ZdeW7YuGlXWPWGje3EXLNxTmLJTJEKNcroqYzR.png"/>
          <p:cNvPicPr>
            <a:picLocks noChangeAspect="1"/>
          </p:cNvPicPr>
          <p:nvPr/>
        </p:nvPicPr>
        <p:blipFill>
          <a:blip r:embed="rId3"/>
          <a:stretch>
            <a:fillRect/>
          </a:stretch>
        </p:blipFill>
        <p:spPr>
          <a:xfrm>
            <a:off x="2025650" y="4725623"/>
            <a:ext cx="8953500" cy="2628901"/>
          </a:xfrm>
          <a:prstGeom prst="rect">
            <a:avLst/>
          </a:prstGeom>
          <a:ln w="12700">
            <a:miter lim="400000"/>
          </a:ln>
        </p:spPr>
      </p:pic>
      <p:sp>
        <p:nvSpPr>
          <p:cNvPr id="780" name="AさんからBさんに暗号文を送信する"/>
          <p:cNvSpPr txBox="1"/>
          <p:nvPr/>
        </p:nvSpPr>
        <p:spPr>
          <a:xfrm>
            <a:off x="1712658" y="2903794"/>
            <a:ext cx="9579484"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AさんからBさんに暗号文を送信する</a:t>
            </a:r>
          </a:p>
        </p:txBody>
      </p:sp>
      <p:sp>
        <p:nvSpPr>
          <p:cNvPr id="781" name="4.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4.2.3</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86</a:t>
            </a:fld>
            <a:endParaRPr/>
          </a:p>
        </p:txBody>
      </p:sp>
      <p:sp>
        <p:nvSpPr>
          <p:cNvPr id="786" name="公開鍵暗号方式の流れ"/>
          <p:cNvSpPr txBox="1"/>
          <p:nvPr/>
        </p:nvSpPr>
        <p:spPr>
          <a:xfrm>
            <a:off x="2635249" y="897816"/>
            <a:ext cx="7734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公開鍵暗号方式の流れ</a:t>
            </a:r>
          </a:p>
        </p:txBody>
      </p:sp>
      <p:pic>
        <p:nvPicPr>
          <p:cNvPr id="787" name="cW_8mIMwyjuo2dY1MgD2ZJzY2NJ0Zf_swcwX2_OsYboR-LLNtQlmAdc07Rg0xRRwE2OAYYe8RrTCeC2XD-qpOhkgcApRl6SnoQwVrGTDUJjWlP2qG8-zhRqMvHH7i3kSk7ShbGwp.png" descr="cW_8mIMwyjuo2dY1MgD2ZJzY2NJ0Zf_swcwX2_OsYboR-LLNtQlmAdc07Rg0xRRwE2OAYYe8RrTCeC2XD-qpOhkgcApRl6SnoQwVrGTDUJjWlP2qG8-zhRqMvHH7i3kSk7ShbGwp.png"/>
          <p:cNvPicPr>
            <a:picLocks noChangeAspect="1"/>
          </p:cNvPicPr>
          <p:nvPr/>
        </p:nvPicPr>
        <p:blipFill>
          <a:blip r:embed="rId3"/>
          <a:stretch>
            <a:fillRect/>
          </a:stretch>
        </p:blipFill>
        <p:spPr>
          <a:xfrm>
            <a:off x="2873847" y="3645870"/>
            <a:ext cx="7257106" cy="5397346"/>
          </a:xfrm>
          <a:prstGeom prst="rect">
            <a:avLst/>
          </a:prstGeom>
          <a:ln w="12700">
            <a:miter lim="400000"/>
          </a:ln>
        </p:spPr>
      </p:pic>
      <p:sp>
        <p:nvSpPr>
          <p:cNvPr id="788" name="BさんはBさんの秘密鍵で復号する"/>
          <p:cNvSpPr txBox="1"/>
          <p:nvPr/>
        </p:nvSpPr>
        <p:spPr>
          <a:xfrm>
            <a:off x="2013838" y="2508735"/>
            <a:ext cx="8977123"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BさんはBさんの秘密鍵で復号する</a:t>
            </a:r>
          </a:p>
        </p:txBody>
      </p:sp>
      <p:sp>
        <p:nvSpPr>
          <p:cNvPr id="789" name="4.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4.2.3</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87</a:t>
            </a:fld>
            <a:endParaRPr/>
          </a:p>
        </p:txBody>
      </p:sp>
      <p:sp>
        <p:nvSpPr>
          <p:cNvPr id="794" name="公開鍵暗号方式の流れ"/>
          <p:cNvSpPr txBox="1"/>
          <p:nvPr/>
        </p:nvSpPr>
        <p:spPr>
          <a:xfrm>
            <a:off x="2635249" y="897816"/>
            <a:ext cx="773430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公開鍵暗号方式の流れ</a:t>
            </a:r>
          </a:p>
        </p:txBody>
      </p:sp>
      <p:pic>
        <p:nvPicPr>
          <p:cNvPr id="795" name="スクリーンショット 2019-08-09 14.15.09.png" descr="スクリーンショット 2019-08-09 14.15.09.png"/>
          <p:cNvPicPr>
            <a:picLocks noChangeAspect="1"/>
          </p:cNvPicPr>
          <p:nvPr/>
        </p:nvPicPr>
        <p:blipFill>
          <a:blip r:embed="rId3"/>
          <a:stretch>
            <a:fillRect/>
          </a:stretch>
        </p:blipFill>
        <p:spPr>
          <a:xfrm>
            <a:off x="2635250" y="4138860"/>
            <a:ext cx="7734300" cy="3702591"/>
          </a:xfrm>
          <a:prstGeom prst="rect">
            <a:avLst/>
          </a:prstGeom>
          <a:ln w="12700">
            <a:miter lim="400000"/>
          </a:ln>
        </p:spPr>
      </p:pic>
      <p:sp>
        <p:nvSpPr>
          <p:cNvPr id="796" name="データの伝達終了"/>
          <p:cNvSpPr txBox="1"/>
          <p:nvPr/>
        </p:nvSpPr>
        <p:spPr>
          <a:xfrm>
            <a:off x="4159249" y="2610413"/>
            <a:ext cx="4686301"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データの伝達終了</a:t>
            </a:r>
          </a:p>
        </p:txBody>
      </p:sp>
      <p:sp>
        <p:nvSpPr>
          <p:cNvPr id="797" name="4.2.3"/>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4.2.3</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88</a:t>
            </a:fld>
            <a:endParaRPr/>
          </a:p>
        </p:txBody>
      </p:sp>
      <p:sp>
        <p:nvSpPr>
          <p:cNvPr id="802" name="演習4.3"/>
          <p:cNvSpPr txBox="1"/>
          <p:nvPr/>
        </p:nvSpPr>
        <p:spPr>
          <a:xfrm>
            <a:off x="4771156" y="811203"/>
            <a:ext cx="3462487"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rPr lang="ja-JP" altLang="en-US" dirty="0" smtClean="0"/>
              <a:t>４章</a:t>
            </a:r>
            <a:r>
              <a:rPr dirty="0" err="1" smtClean="0"/>
              <a:t>演習</a:t>
            </a:r>
            <a:r>
              <a:rPr lang="ja-JP" altLang="en-US" dirty="0" smtClean="0"/>
              <a:t>３</a:t>
            </a:r>
            <a:endParaRPr dirty="0"/>
          </a:p>
        </p:txBody>
      </p:sp>
      <p:sp>
        <p:nvSpPr>
          <p:cNvPr id="803" name="公開鍵暗号の1つであるRSA暗号を利用する"/>
          <p:cNvSpPr txBox="1"/>
          <p:nvPr/>
        </p:nvSpPr>
        <p:spPr>
          <a:xfrm>
            <a:off x="727963" y="2825350"/>
            <a:ext cx="11548873"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7200"/>
              </a:lnSpc>
              <a:defRPr sz="4500">
                <a:ln w="0" cap="flat">
                  <a:solidFill>
                    <a:srgbClr val="000000"/>
                  </a:solidFill>
                  <a:prstDash val="solid"/>
                  <a:miter lim="400000"/>
                </a:ln>
              </a:defRPr>
            </a:lvl1pPr>
          </a:lstStyle>
          <a:p>
            <a:r>
              <a:t>公開鍵暗号の1つであるRSA暗号を利用する</a:t>
            </a:r>
          </a:p>
        </p:txBody>
      </p:sp>
      <p:sp>
        <p:nvSpPr>
          <p:cNvPr id="804" name="秘密鍵の作成…"/>
          <p:cNvSpPr txBox="1"/>
          <p:nvPr/>
        </p:nvSpPr>
        <p:spPr>
          <a:xfrm>
            <a:off x="4069238" y="4332088"/>
            <a:ext cx="4866324" cy="4137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lgn="l">
              <a:lnSpc>
                <a:spcPct val="150000"/>
              </a:lnSpc>
              <a:buSzPct val="100000"/>
              <a:buAutoNum type="arabicPeriod"/>
              <a:defRPr sz="4500"/>
            </a:pPr>
            <a:r>
              <a:t>秘密鍵の作成</a:t>
            </a:r>
          </a:p>
          <a:p>
            <a:pPr marL="228600" indent="-228600" algn="l">
              <a:lnSpc>
                <a:spcPct val="150000"/>
              </a:lnSpc>
              <a:buSzPct val="100000"/>
              <a:buAutoNum type="arabicPeriod"/>
              <a:defRPr sz="4500"/>
            </a:pPr>
            <a:r>
              <a:t>公開鍵の作成</a:t>
            </a:r>
          </a:p>
          <a:p>
            <a:pPr marL="228600" indent="-228600" algn="l">
              <a:lnSpc>
                <a:spcPct val="150000"/>
              </a:lnSpc>
              <a:buSzPct val="100000"/>
              <a:buAutoNum type="arabicPeriod"/>
              <a:defRPr sz="4500"/>
            </a:pPr>
            <a:r>
              <a:t>公開鍵で暗号化</a:t>
            </a:r>
          </a:p>
          <a:p>
            <a:pPr marL="228600" indent="-228600" algn="l">
              <a:lnSpc>
                <a:spcPct val="150000"/>
              </a:lnSpc>
              <a:buSzPct val="100000"/>
              <a:buAutoNum type="arabicPeriod"/>
              <a:defRPr sz="4500"/>
            </a:pPr>
            <a:r>
              <a:t>秘密鍵で復号</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 name="mark_key.png" descr="mark_key.png"/>
          <p:cNvPicPr>
            <a:picLocks noChangeAspect="1"/>
          </p:cNvPicPr>
          <p:nvPr/>
        </p:nvPicPr>
        <p:blipFill>
          <a:blip r:embed="rId3"/>
          <a:stretch>
            <a:fillRect/>
          </a:stretch>
        </p:blipFill>
        <p:spPr>
          <a:xfrm rot="16198107">
            <a:off x="5463262" y="2498161"/>
            <a:ext cx="1659008" cy="2116734"/>
          </a:xfrm>
          <a:prstGeom prst="rect">
            <a:avLst/>
          </a:prstGeom>
          <a:ln w="12700">
            <a:miter lim="400000"/>
          </a:ln>
        </p:spPr>
      </p:pic>
      <p:sp>
        <p:nvSpPr>
          <p:cNvPr id="809" name="秘密鍵"/>
          <p:cNvSpPr txBox="1"/>
          <p:nvPr/>
        </p:nvSpPr>
        <p:spPr>
          <a:xfrm>
            <a:off x="920337" y="4347525"/>
            <a:ext cx="16383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秘密鍵</a:t>
            </a:r>
          </a:p>
        </p:txBody>
      </p:sp>
      <p:sp>
        <p:nvSpPr>
          <p:cNvPr id="810" name="公開鍵"/>
          <p:cNvSpPr txBox="1"/>
          <p:nvPr/>
        </p:nvSpPr>
        <p:spPr>
          <a:xfrm>
            <a:off x="5458599" y="4347525"/>
            <a:ext cx="163830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公開鍵</a:t>
            </a:r>
          </a:p>
        </p:txBody>
      </p:sp>
      <p:sp>
        <p:nvSpPr>
          <p:cNvPr id="811" name="アドレス"/>
          <p:cNvSpPr txBox="1"/>
          <p:nvPr/>
        </p:nvSpPr>
        <p:spPr>
          <a:xfrm>
            <a:off x="10026894" y="4347525"/>
            <a:ext cx="211582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アドレス</a:t>
            </a:r>
          </a:p>
        </p:txBody>
      </p:sp>
      <p:sp>
        <p:nvSpPr>
          <p:cNvPr id="812" name="合鍵"/>
          <p:cNvSpPr/>
          <p:nvPr/>
        </p:nvSpPr>
        <p:spPr>
          <a:xfrm>
            <a:off x="758344" y="3181016"/>
            <a:ext cx="1962287" cy="751023"/>
          </a:xfrm>
          <a:custGeom>
            <a:avLst/>
            <a:gdLst/>
            <a:ahLst/>
            <a:cxnLst>
              <a:cxn ang="0">
                <a:pos x="wd2" y="hd2"/>
              </a:cxn>
              <a:cxn ang="5400000">
                <a:pos x="wd2" y="hd2"/>
              </a:cxn>
              <a:cxn ang="10800000">
                <a:pos x="wd2" y="hd2"/>
              </a:cxn>
              <a:cxn ang="16200000">
                <a:pos x="wd2" y="hd2"/>
              </a:cxn>
            </a:cxnLst>
            <a:rect l="0" t="0" r="r" b="b"/>
            <a:pathLst>
              <a:path w="21600" h="21600" extrusionOk="0">
                <a:moveTo>
                  <a:pt x="3046" y="0"/>
                </a:moveTo>
                <a:cubicBezTo>
                  <a:pt x="1367" y="0"/>
                  <a:pt x="0" y="4839"/>
                  <a:pt x="0" y="10802"/>
                </a:cubicBezTo>
                <a:cubicBezTo>
                  <a:pt x="0" y="16765"/>
                  <a:pt x="1361" y="21600"/>
                  <a:pt x="3046" y="21600"/>
                </a:cubicBezTo>
                <a:cubicBezTo>
                  <a:pt x="4451" y="21600"/>
                  <a:pt x="5635" y="18226"/>
                  <a:pt x="5984" y="13641"/>
                </a:cubicBezTo>
                <a:cubicBezTo>
                  <a:pt x="6017" y="13191"/>
                  <a:pt x="6174" y="12868"/>
                  <a:pt x="6346" y="12868"/>
                </a:cubicBezTo>
                <a:lnTo>
                  <a:pt x="6953" y="12868"/>
                </a:lnTo>
                <a:lnTo>
                  <a:pt x="6953" y="13193"/>
                </a:lnTo>
                <a:cubicBezTo>
                  <a:pt x="6953" y="13643"/>
                  <a:pt x="7094" y="14006"/>
                  <a:pt x="7266" y="14006"/>
                </a:cubicBezTo>
                <a:cubicBezTo>
                  <a:pt x="7438" y="14006"/>
                  <a:pt x="7579" y="13643"/>
                  <a:pt x="7579" y="13193"/>
                </a:cubicBezTo>
                <a:lnTo>
                  <a:pt x="7579" y="12868"/>
                </a:lnTo>
                <a:lnTo>
                  <a:pt x="15679" y="12868"/>
                </a:lnTo>
                <a:lnTo>
                  <a:pt x="15679" y="13193"/>
                </a:lnTo>
                <a:cubicBezTo>
                  <a:pt x="15679" y="13643"/>
                  <a:pt x="15818" y="14006"/>
                  <a:pt x="15991" y="14006"/>
                </a:cubicBezTo>
                <a:cubicBezTo>
                  <a:pt x="16163" y="14006"/>
                  <a:pt x="16303" y="13643"/>
                  <a:pt x="16303" y="13193"/>
                </a:cubicBezTo>
                <a:lnTo>
                  <a:pt x="16303" y="12868"/>
                </a:lnTo>
                <a:lnTo>
                  <a:pt x="17901" y="12868"/>
                </a:lnTo>
                <a:cubicBezTo>
                  <a:pt x="17966" y="12868"/>
                  <a:pt x="18021" y="13011"/>
                  <a:pt x="18021" y="13180"/>
                </a:cubicBezTo>
                <a:lnTo>
                  <a:pt x="18021" y="16287"/>
                </a:lnTo>
                <a:cubicBezTo>
                  <a:pt x="18021" y="16456"/>
                  <a:pt x="17966" y="16594"/>
                  <a:pt x="17901" y="16594"/>
                </a:cubicBezTo>
                <a:lnTo>
                  <a:pt x="17810" y="16594"/>
                </a:lnTo>
                <a:cubicBezTo>
                  <a:pt x="17746" y="16594"/>
                  <a:pt x="17691" y="16738"/>
                  <a:pt x="17691" y="16906"/>
                </a:cubicBezTo>
                <a:lnTo>
                  <a:pt x="17691" y="18717"/>
                </a:lnTo>
                <a:cubicBezTo>
                  <a:pt x="17691" y="18886"/>
                  <a:pt x="17746" y="19029"/>
                  <a:pt x="17810" y="19029"/>
                </a:cubicBezTo>
                <a:lnTo>
                  <a:pt x="18618" y="19029"/>
                </a:lnTo>
                <a:cubicBezTo>
                  <a:pt x="18682" y="19029"/>
                  <a:pt x="18736" y="18886"/>
                  <a:pt x="18736" y="18717"/>
                </a:cubicBezTo>
                <a:lnTo>
                  <a:pt x="18736" y="17649"/>
                </a:lnTo>
                <a:cubicBezTo>
                  <a:pt x="18736" y="17480"/>
                  <a:pt x="18790" y="17342"/>
                  <a:pt x="18855" y="17342"/>
                </a:cubicBezTo>
                <a:lnTo>
                  <a:pt x="19237" y="17342"/>
                </a:lnTo>
                <a:cubicBezTo>
                  <a:pt x="19301" y="17342"/>
                  <a:pt x="19355" y="17480"/>
                  <a:pt x="19355" y="17649"/>
                </a:cubicBezTo>
                <a:lnTo>
                  <a:pt x="19355" y="18717"/>
                </a:lnTo>
                <a:cubicBezTo>
                  <a:pt x="19355" y="18886"/>
                  <a:pt x="19409" y="19029"/>
                  <a:pt x="19474" y="19029"/>
                </a:cubicBezTo>
                <a:lnTo>
                  <a:pt x="20281" y="19029"/>
                </a:lnTo>
                <a:cubicBezTo>
                  <a:pt x="20346" y="19029"/>
                  <a:pt x="20399" y="18886"/>
                  <a:pt x="20399" y="18717"/>
                </a:cubicBezTo>
                <a:lnTo>
                  <a:pt x="20399" y="16906"/>
                </a:lnTo>
                <a:cubicBezTo>
                  <a:pt x="20399" y="16738"/>
                  <a:pt x="20346" y="16594"/>
                  <a:pt x="20281" y="16594"/>
                </a:cubicBezTo>
                <a:lnTo>
                  <a:pt x="20189" y="16594"/>
                </a:lnTo>
                <a:cubicBezTo>
                  <a:pt x="20124" y="16594"/>
                  <a:pt x="20071" y="16456"/>
                  <a:pt x="20071" y="16287"/>
                </a:cubicBezTo>
                <a:lnTo>
                  <a:pt x="20071" y="13180"/>
                </a:lnTo>
                <a:cubicBezTo>
                  <a:pt x="20071" y="13011"/>
                  <a:pt x="20124" y="12868"/>
                  <a:pt x="20189" y="12868"/>
                </a:cubicBezTo>
                <a:lnTo>
                  <a:pt x="21324" y="12868"/>
                </a:lnTo>
                <a:cubicBezTo>
                  <a:pt x="21475" y="12868"/>
                  <a:pt x="21600" y="12545"/>
                  <a:pt x="21600" y="12151"/>
                </a:cubicBezTo>
                <a:lnTo>
                  <a:pt x="21600" y="9453"/>
                </a:lnTo>
                <a:cubicBezTo>
                  <a:pt x="21589" y="9059"/>
                  <a:pt x="21465" y="8732"/>
                  <a:pt x="21314" y="8732"/>
                </a:cubicBezTo>
                <a:lnTo>
                  <a:pt x="16303" y="8732"/>
                </a:lnTo>
                <a:lnTo>
                  <a:pt x="16303" y="8411"/>
                </a:lnTo>
                <a:cubicBezTo>
                  <a:pt x="16303" y="7961"/>
                  <a:pt x="16163" y="7594"/>
                  <a:pt x="15991" y="7594"/>
                </a:cubicBezTo>
                <a:cubicBezTo>
                  <a:pt x="15818" y="7594"/>
                  <a:pt x="15679" y="7961"/>
                  <a:pt x="15679" y="8411"/>
                </a:cubicBezTo>
                <a:lnTo>
                  <a:pt x="15679" y="8732"/>
                </a:lnTo>
                <a:lnTo>
                  <a:pt x="7579" y="8732"/>
                </a:lnTo>
                <a:lnTo>
                  <a:pt x="7579" y="8411"/>
                </a:lnTo>
                <a:cubicBezTo>
                  <a:pt x="7579" y="7961"/>
                  <a:pt x="7438" y="7594"/>
                  <a:pt x="7266" y="7594"/>
                </a:cubicBezTo>
                <a:cubicBezTo>
                  <a:pt x="7094" y="7594"/>
                  <a:pt x="6953" y="7961"/>
                  <a:pt x="6953" y="8411"/>
                </a:cubicBezTo>
                <a:lnTo>
                  <a:pt x="6953" y="8732"/>
                </a:lnTo>
                <a:lnTo>
                  <a:pt x="6346" y="8732"/>
                </a:lnTo>
                <a:cubicBezTo>
                  <a:pt x="6174" y="8732"/>
                  <a:pt x="6017" y="8409"/>
                  <a:pt x="5984" y="7959"/>
                </a:cubicBezTo>
                <a:cubicBezTo>
                  <a:pt x="5635" y="3374"/>
                  <a:pt x="4451" y="0"/>
                  <a:pt x="3046" y="0"/>
                </a:cubicBezTo>
                <a:close/>
                <a:moveTo>
                  <a:pt x="3041" y="3054"/>
                </a:moveTo>
                <a:cubicBezTo>
                  <a:pt x="3843" y="3054"/>
                  <a:pt x="4494" y="5062"/>
                  <a:pt x="4494" y="7537"/>
                </a:cubicBezTo>
                <a:cubicBezTo>
                  <a:pt x="4494" y="8521"/>
                  <a:pt x="4392" y="9438"/>
                  <a:pt x="4220" y="10169"/>
                </a:cubicBezTo>
                <a:cubicBezTo>
                  <a:pt x="4129" y="10549"/>
                  <a:pt x="4129" y="11054"/>
                  <a:pt x="4220" y="11448"/>
                </a:cubicBezTo>
                <a:cubicBezTo>
                  <a:pt x="4392" y="12194"/>
                  <a:pt x="4494" y="13092"/>
                  <a:pt x="4494" y="14076"/>
                </a:cubicBezTo>
                <a:cubicBezTo>
                  <a:pt x="4494" y="16551"/>
                  <a:pt x="3843" y="18563"/>
                  <a:pt x="3041" y="18563"/>
                </a:cubicBezTo>
                <a:cubicBezTo>
                  <a:pt x="2239" y="18563"/>
                  <a:pt x="1588" y="16551"/>
                  <a:pt x="1588" y="14076"/>
                </a:cubicBezTo>
                <a:cubicBezTo>
                  <a:pt x="1588" y="13092"/>
                  <a:pt x="1690" y="12179"/>
                  <a:pt x="1862" y="11448"/>
                </a:cubicBezTo>
                <a:cubicBezTo>
                  <a:pt x="1953" y="11054"/>
                  <a:pt x="1953" y="10563"/>
                  <a:pt x="1862" y="10169"/>
                </a:cubicBezTo>
                <a:cubicBezTo>
                  <a:pt x="1690" y="9424"/>
                  <a:pt x="1588" y="8521"/>
                  <a:pt x="1588" y="7537"/>
                </a:cubicBezTo>
                <a:cubicBezTo>
                  <a:pt x="1588" y="5062"/>
                  <a:pt x="2239" y="3054"/>
                  <a:pt x="3041" y="3054"/>
                </a:cubicBezTo>
                <a:close/>
              </a:path>
            </a:pathLst>
          </a:custGeom>
          <a:solidFill>
            <a:schemeClr val="accent4">
              <a:hueOff val="-1081314"/>
              <a:satOff val="4338"/>
              <a:lumOff val="-8931"/>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813" name="アドレスの作成"/>
          <p:cNvSpPr txBox="1"/>
          <p:nvPr/>
        </p:nvSpPr>
        <p:spPr>
          <a:xfrm>
            <a:off x="3801109" y="963412"/>
            <a:ext cx="540258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アドレスの作成</a:t>
            </a:r>
          </a:p>
        </p:txBody>
      </p:sp>
      <p:sp>
        <p:nvSpPr>
          <p:cNvPr id="814" name="線"/>
          <p:cNvSpPr/>
          <p:nvPr/>
        </p:nvSpPr>
        <p:spPr>
          <a:xfrm>
            <a:off x="3256674" y="3556527"/>
            <a:ext cx="1696516" cy="1"/>
          </a:xfrm>
          <a:prstGeom prst="line">
            <a:avLst/>
          </a:prstGeom>
          <a:ln w="762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815" name="線"/>
          <p:cNvSpPr/>
          <p:nvPr/>
        </p:nvSpPr>
        <p:spPr>
          <a:xfrm>
            <a:off x="7522937" y="3556527"/>
            <a:ext cx="1696517" cy="1"/>
          </a:xfrm>
          <a:prstGeom prst="line">
            <a:avLst/>
          </a:prstGeom>
          <a:ln w="762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endParaRPr/>
          </a:p>
        </p:txBody>
      </p:sp>
      <p:sp>
        <p:nvSpPr>
          <p:cNvPr id="816" name="b0cea54ed.."/>
          <p:cNvSpPr txBox="1"/>
          <p:nvPr/>
        </p:nvSpPr>
        <p:spPr>
          <a:xfrm>
            <a:off x="9630667" y="3289827"/>
            <a:ext cx="2905101"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sz="3400"/>
              <a:t>b0cea54ed</a:t>
            </a:r>
            <a:r>
              <a:t>..</a:t>
            </a:r>
          </a:p>
        </p:txBody>
      </p:sp>
      <p:sp>
        <p:nvSpPr>
          <p:cNvPr id="817" name="①"/>
          <p:cNvSpPr txBox="1"/>
          <p:nvPr/>
        </p:nvSpPr>
        <p:spPr>
          <a:xfrm>
            <a:off x="3640736" y="2768501"/>
            <a:ext cx="673101"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①</a:t>
            </a:r>
          </a:p>
        </p:txBody>
      </p:sp>
      <p:sp>
        <p:nvSpPr>
          <p:cNvPr id="818" name="②"/>
          <p:cNvSpPr txBox="1"/>
          <p:nvPr/>
        </p:nvSpPr>
        <p:spPr>
          <a:xfrm>
            <a:off x="7893420" y="2768501"/>
            <a:ext cx="673101"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②</a:t>
            </a:r>
          </a:p>
        </p:txBody>
      </p:sp>
      <p:sp>
        <p:nvSpPr>
          <p:cNvPr id="819" name="秘密鍵から公開鍵を求める…"/>
          <p:cNvSpPr txBox="1"/>
          <p:nvPr/>
        </p:nvSpPr>
        <p:spPr>
          <a:xfrm>
            <a:off x="854779" y="5590838"/>
            <a:ext cx="10845941" cy="2419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917773" indent="-917773" algn="l">
              <a:buSzPct val="100000"/>
              <a:buAutoNum type="circleNumDbPlain"/>
              <a:defRPr sz="3600"/>
            </a:pPr>
            <a:r>
              <a:rPr sz="4500"/>
              <a:t>秘密鍵から公開鍵を求める</a:t>
            </a:r>
          </a:p>
          <a:p>
            <a:pPr algn="l">
              <a:defRPr sz="3600"/>
            </a:pPr>
            <a:r>
              <a:rPr sz="4600"/>
              <a:t>②</a:t>
            </a:r>
            <a:r>
              <a:t>  </a:t>
            </a:r>
            <a:r>
              <a:rPr sz="4500"/>
              <a:t>公開鍵に対してハッシュ関数を用いて</a:t>
            </a:r>
          </a:p>
          <a:p>
            <a:pPr algn="l">
              <a:defRPr sz="3600"/>
            </a:pPr>
            <a:r>
              <a:rPr sz="4500"/>
              <a:t>　  ビットコインアドレスを求める</a:t>
            </a:r>
          </a:p>
        </p:txBody>
      </p:sp>
      <p:sp>
        <p:nvSpPr>
          <p:cNvPr id="82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89</a:t>
            </a:fld>
            <a:endParaRPr/>
          </a:p>
        </p:txBody>
      </p:sp>
      <p:sp>
        <p:nvSpPr>
          <p:cNvPr id="821" name="4.2.4"/>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4.2.4</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スライド番号"/>
          <p:cNvSpPr txBox="1">
            <a:spLocks noGrp="1"/>
          </p:cNvSpPr>
          <p:nvPr>
            <p:ph type="sldNum" sz="quarter" idx="2"/>
          </p:nvPr>
        </p:nvSpPr>
        <p:spPr>
          <a:xfrm>
            <a:off x="6385373" y="9296400"/>
            <a:ext cx="227280" cy="324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192" name="管理者不在の分散型台帳"/>
          <p:cNvSpPr txBox="1"/>
          <p:nvPr/>
        </p:nvSpPr>
        <p:spPr>
          <a:xfrm>
            <a:off x="2254249" y="889000"/>
            <a:ext cx="8496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管理者不在の分散型台帳</a:t>
            </a:r>
          </a:p>
        </p:txBody>
      </p:sp>
      <p:sp>
        <p:nvSpPr>
          <p:cNvPr id="193" name="ブロックチェーンでは…"/>
          <p:cNvSpPr txBox="1"/>
          <p:nvPr/>
        </p:nvSpPr>
        <p:spPr>
          <a:xfrm>
            <a:off x="-25400" y="2866731"/>
            <a:ext cx="13055601" cy="3435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pPr>
            <a:r>
              <a:t>ブロックチェーンでは</a:t>
            </a:r>
          </a:p>
          <a:p>
            <a:pPr>
              <a:defRPr sz="1600"/>
            </a:pPr>
            <a:endParaRPr/>
          </a:p>
          <a:p>
            <a:pPr>
              <a:defRPr sz="4200"/>
            </a:pPr>
            <a:r>
              <a:t>「参加者が経済的合理性に基づいて行動することで、</a:t>
            </a:r>
          </a:p>
          <a:p>
            <a:pPr>
              <a:defRPr sz="4200"/>
            </a:pPr>
            <a:r>
              <a:t>正しい記録のみが台帳に残る」</a:t>
            </a:r>
          </a:p>
          <a:p>
            <a:pPr>
              <a:defRPr sz="1600"/>
            </a:pPr>
            <a:endParaRPr/>
          </a:p>
          <a:p>
            <a:pPr>
              <a:defRPr sz="3500"/>
            </a:pPr>
            <a:r>
              <a:t>という仕組みを作ることで実現した</a:t>
            </a:r>
          </a:p>
        </p:txBody>
      </p:sp>
      <p:sp>
        <p:nvSpPr>
          <p:cNvPr id="194" name="→参加者が自身にとって得になる行動を繰り返すことで、…"/>
          <p:cNvSpPr txBox="1"/>
          <p:nvPr/>
        </p:nvSpPr>
        <p:spPr>
          <a:xfrm>
            <a:off x="448386" y="6927608"/>
            <a:ext cx="12108028" cy="124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pPr>
            <a:r>
              <a:t>→参加者が自身にとって得になる行動を繰り返すことで、</a:t>
            </a:r>
          </a:p>
          <a:p>
            <a:pPr>
              <a:defRPr sz="3600"/>
            </a:pPr>
            <a:r>
              <a:t>ブロックチェーンのシステムは正常に稼働する</a:t>
            </a:r>
          </a:p>
        </p:txBody>
      </p:sp>
      <p:sp>
        <p:nvSpPr>
          <p:cNvPr id="195" name="1.1.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1.1.1</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電子署名"/>
          <p:cNvSpPr txBox="1"/>
          <p:nvPr/>
        </p:nvSpPr>
        <p:spPr>
          <a:xfrm>
            <a:off x="4921249" y="723900"/>
            <a:ext cx="3162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a:t>
            </a:r>
          </a:p>
        </p:txBody>
      </p:sp>
      <p:sp>
        <p:nvSpPr>
          <p:cNvPr id="826" name="本人確認や、偽造、改ざんの防止のために…"/>
          <p:cNvSpPr txBox="1"/>
          <p:nvPr/>
        </p:nvSpPr>
        <p:spPr>
          <a:xfrm>
            <a:off x="929417" y="4343400"/>
            <a:ext cx="11145966"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200"/>
              </a:lnSpc>
              <a:defRPr sz="4500">
                <a:ln w="0" cap="flat">
                  <a:solidFill>
                    <a:srgbClr val="000000"/>
                  </a:solidFill>
                  <a:prstDash val="solid"/>
                  <a:miter lim="400000"/>
                </a:ln>
              </a:defRPr>
            </a:pPr>
            <a:r>
              <a:t>本人確認や、偽造、改ざんの防止のために</a:t>
            </a:r>
          </a:p>
          <a:p>
            <a:pPr defTabSz="457200">
              <a:lnSpc>
                <a:spcPts val="7200"/>
              </a:lnSpc>
              <a:defRPr sz="4500">
                <a:ln w="0" cap="flat">
                  <a:solidFill>
                    <a:srgbClr val="000000"/>
                  </a:solidFill>
                  <a:prstDash val="solid"/>
                  <a:miter lim="400000"/>
                </a:ln>
              </a:defRPr>
            </a:pPr>
            <a:r>
              <a:t>用いられる技術</a:t>
            </a:r>
          </a:p>
        </p:txBody>
      </p:sp>
      <p:sp>
        <p:nvSpPr>
          <p:cNvPr id="82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90</a:t>
            </a:fld>
            <a:endParaRPr/>
          </a:p>
        </p:txBody>
      </p:sp>
      <p:sp>
        <p:nvSpPr>
          <p:cNvPr id="828"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電子署名の流れ"/>
          <p:cNvSpPr txBox="1"/>
          <p:nvPr/>
        </p:nvSpPr>
        <p:spPr>
          <a:xfrm>
            <a:off x="3778250" y="723900"/>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sp>
        <p:nvSpPr>
          <p:cNvPr id="83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91</a:t>
            </a:fld>
            <a:endParaRPr/>
          </a:p>
        </p:txBody>
      </p:sp>
      <p:pic>
        <p:nvPicPr>
          <p:cNvPr id="834" name="19txN-KEzvC0wZk3gWmXiDVhc0jkkj9L0poGRU4Z8oAwTushRhLXlo4gPf3D2kDztHDP4rPxV7s7B18ADlAN8JIncgfEZQpZNtGPYuxtICePKXvj7GI8sPTUcvjKijAG_ZQ988ay.png" descr="19txN-KEzvC0wZk3gWmXiDVhc0jkkj9L0poGRU4Z8oAwTushRhLXlo4gPf3D2kDztHDP4rPxV7s7B18ADlAN8JIncgfEZQpZNtGPYuxtICePKXvj7GI8sPTUcvjKijAG_ZQ988ay.png"/>
          <p:cNvPicPr>
            <a:picLocks noChangeAspect="1"/>
          </p:cNvPicPr>
          <p:nvPr/>
        </p:nvPicPr>
        <p:blipFill>
          <a:blip r:embed="rId3"/>
          <a:stretch>
            <a:fillRect/>
          </a:stretch>
        </p:blipFill>
        <p:spPr>
          <a:xfrm>
            <a:off x="2025650" y="4995029"/>
            <a:ext cx="8953500" cy="3009901"/>
          </a:xfrm>
          <a:prstGeom prst="rect">
            <a:avLst/>
          </a:prstGeom>
          <a:ln w="12700">
            <a:miter lim="400000"/>
          </a:ln>
        </p:spPr>
      </p:pic>
      <p:pic>
        <p:nvPicPr>
          <p:cNvPr id="835" name="スクリーンショット 2019-08-09 14.13.58.png" descr="スクリーンショット 2019-08-09 14.13.58.png"/>
          <p:cNvPicPr>
            <a:picLocks noChangeAspect="1"/>
          </p:cNvPicPr>
          <p:nvPr/>
        </p:nvPicPr>
        <p:blipFill>
          <a:blip r:embed="rId4"/>
          <a:stretch>
            <a:fillRect/>
          </a:stretch>
        </p:blipFill>
        <p:spPr>
          <a:xfrm>
            <a:off x="5897638" y="5224593"/>
            <a:ext cx="1209524" cy="1587501"/>
          </a:xfrm>
          <a:prstGeom prst="rect">
            <a:avLst/>
          </a:prstGeom>
          <a:ln w="12700">
            <a:miter lim="400000"/>
          </a:ln>
        </p:spPr>
      </p:pic>
      <p:sp>
        <p:nvSpPr>
          <p:cNvPr id="836" name="Aさん"/>
          <p:cNvSpPr txBox="1"/>
          <p:nvPr/>
        </p:nvSpPr>
        <p:spPr>
          <a:xfrm>
            <a:off x="2832257" y="8217028"/>
            <a:ext cx="1255472"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Aさん</a:t>
            </a:r>
          </a:p>
        </p:txBody>
      </p:sp>
      <p:sp>
        <p:nvSpPr>
          <p:cNvPr id="837" name="Bさん"/>
          <p:cNvSpPr txBox="1"/>
          <p:nvPr/>
        </p:nvSpPr>
        <p:spPr>
          <a:xfrm>
            <a:off x="8816424" y="8217028"/>
            <a:ext cx="1233526" cy="50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Bさん</a:t>
            </a:r>
          </a:p>
        </p:txBody>
      </p:sp>
      <p:sp>
        <p:nvSpPr>
          <p:cNvPr id="838" name="AさんからBさんにデータを送信する際に、…"/>
          <p:cNvSpPr txBox="1"/>
          <p:nvPr/>
        </p:nvSpPr>
        <p:spPr>
          <a:xfrm>
            <a:off x="760253" y="2519740"/>
            <a:ext cx="11484294"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AさんからBさんにデータを送信する際に、</a:t>
            </a:r>
          </a:p>
          <a:p>
            <a:pPr>
              <a:defRPr sz="4500"/>
            </a:pPr>
            <a:r>
              <a:t>電子署名を用いる</a:t>
            </a:r>
          </a:p>
        </p:txBody>
      </p:sp>
      <p:sp>
        <p:nvSpPr>
          <p:cNvPr id="839"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92</a:t>
            </a:fld>
            <a:endParaRPr/>
          </a:p>
        </p:txBody>
      </p:sp>
      <p:sp>
        <p:nvSpPr>
          <p:cNvPr id="844" name="電子署名の流れ"/>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pic>
        <p:nvPicPr>
          <p:cNvPr id="845" name="e38pWuZmI6LppltXn1n8w9Xf-T6WD0fldEpjFGY0EBPmmiBt5Fue7JwcFZmAzB_HYplLXD_4OziKbDYkBmYKVe6M92cQPnCJn7hWebMJ2pt_3YJ122ypcTXMmgm2T4mhFoqsUKys.png" descr="e38pWuZmI6LppltXn1n8w9Xf-T6WD0fldEpjFGY0EBPmmiBt5Fue7JwcFZmAzB_HYplLXD_4OziKbDYkBmYKVe6M92cQPnCJn7hWebMJ2pt_3YJ122ypcTXMmgm2T4mhFoqsUKys.png"/>
          <p:cNvPicPr>
            <a:picLocks noChangeAspect="1"/>
          </p:cNvPicPr>
          <p:nvPr/>
        </p:nvPicPr>
        <p:blipFill>
          <a:blip r:embed="rId3"/>
          <a:srcRect/>
          <a:stretch>
            <a:fillRect/>
          </a:stretch>
        </p:blipFill>
        <p:spPr>
          <a:xfrm>
            <a:off x="2489200" y="3880141"/>
            <a:ext cx="8026400" cy="5334001"/>
          </a:xfrm>
          <a:prstGeom prst="rect">
            <a:avLst/>
          </a:prstGeom>
          <a:ln w="12700">
            <a:miter lim="400000"/>
          </a:ln>
        </p:spPr>
      </p:pic>
      <p:sp>
        <p:nvSpPr>
          <p:cNvPr id="846" name="Aさんは送信するデータのハッシュ値を求める"/>
          <p:cNvSpPr txBox="1"/>
          <p:nvPr/>
        </p:nvSpPr>
        <p:spPr>
          <a:xfrm>
            <a:off x="507936" y="2625871"/>
            <a:ext cx="11988928" cy="679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Aさんは送信するデータのハッシュ値を求める</a:t>
            </a:r>
          </a:p>
        </p:txBody>
      </p:sp>
      <p:sp>
        <p:nvSpPr>
          <p:cNvPr id="847"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93</a:t>
            </a:fld>
            <a:endParaRPr/>
          </a:p>
        </p:txBody>
      </p:sp>
      <p:sp>
        <p:nvSpPr>
          <p:cNvPr id="852" name="電子署名の流れ"/>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pic>
        <p:nvPicPr>
          <p:cNvPr id="853" name="hzZJKZRBbssuu_5tMvdnCGNMRg2OInIvKCIqE4R3U6ma2Lvya_QPbcd4ZnVjgNTodzw1ixxb8j5tXU_R104sOAy7Fg06P1_I_lE6p7qm3bUE0gCdtoHQqCbrhEYJBCH4k25K5FLN.png" descr="hzZJKZRBbssuu_5tMvdnCGNMRg2OInIvKCIqE4R3U6ma2Lvya_QPbcd4ZnVjgNTodzw1ixxb8j5tXU_R104sOAy7Fg06P1_I_lE6p7qm3bUE0gCdtoHQqCbrhEYJBCH4k25K5FLN.png"/>
          <p:cNvPicPr>
            <a:picLocks noChangeAspect="1"/>
          </p:cNvPicPr>
          <p:nvPr/>
        </p:nvPicPr>
        <p:blipFill>
          <a:blip r:embed="rId3"/>
          <a:stretch>
            <a:fillRect/>
          </a:stretch>
        </p:blipFill>
        <p:spPr>
          <a:xfrm>
            <a:off x="2164843" y="4610880"/>
            <a:ext cx="8675114" cy="4791082"/>
          </a:xfrm>
          <a:prstGeom prst="rect">
            <a:avLst/>
          </a:prstGeom>
          <a:ln w="12700">
            <a:miter lim="400000"/>
          </a:ln>
        </p:spPr>
      </p:pic>
      <p:sp>
        <p:nvSpPr>
          <p:cNvPr id="854" name="Aさんは求めたハッシュ値を…"/>
          <p:cNvSpPr txBox="1"/>
          <p:nvPr/>
        </p:nvSpPr>
        <p:spPr>
          <a:xfrm>
            <a:off x="2698781" y="2559440"/>
            <a:ext cx="7607238"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Aさんは求めたハッシュ値を</a:t>
            </a:r>
          </a:p>
          <a:p>
            <a:pPr>
              <a:defRPr sz="4500"/>
            </a:pPr>
            <a:r>
              <a:t>Aさんの秘密鍵で暗号化する</a:t>
            </a:r>
          </a:p>
        </p:txBody>
      </p:sp>
      <p:sp>
        <p:nvSpPr>
          <p:cNvPr id="855"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94</a:t>
            </a:fld>
            <a:endParaRPr/>
          </a:p>
        </p:txBody>
      </p:sp>
      <p:sp>
        <p:nvSpPr>
          <p:cNvPr id="860" name="電子署名の流れ"/>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pic>
        <p:nvPicPr>
          <p:cNvPr id="861" name="utLNuYdOUWNxpXf4RENZb9ua-uL-FaT050OtCXusq-pG0xcHGxXlNJkl7PbOkyEIisY6ay-P4VckiAHmUjF76J3iUXU3y0Xl02QyWykhKa7mZix0iC6ejfjrL0Tz6hBvcnBtFXeX.png" descr="utLNuYdOUWNxpXf4RENZb9ua-uL-FaT050OtCXusq-pG0xcHGxXlNJkl7PbOkyEIisY6ay-P4VckiAHmUjF76J3iUXU3y0Xl02QyWykhKa7mZix0iC6ejfjrL0Tz6hBvcnBtFXeX.png"/>
          <p:cNvPicPr>
            <a:picLocks noChangeAspect="1"/>
          </p:cNvPicPr>
          <p:nvPr/>
        </p:nvPicPr>
        <p:blipFill>
          <a:blip r:embed="rId3"/>
          <a:stretch>
            <a:fillRect/>
          </a:stretch>
        </p:blipFill>
        <p:spPr>
          <a:xfrm>
            <a:off x="2857425" y="4348599"/>
            <a:ext cx="7289950" cy="4978503"/>
          </a:xfrm>
          <a:prstGeom prst="rect">
            <a:avLst/>
          </a:prstGeom>
          <a:ln w="12700">
            <a:miter lim="400000"/>
          </a:ln>
        </p:spPr>
      </p:pic>
      <p:sp>
        <p:nvSpPr>
          <p:cNvPr id="862" name="Aさんは送信するデータを…"/>
          <p:cNvSpPr txBox="1"/>
          <p:nvPr/>
        </p:nvSpPr>
        <p:spPr>
          <a:xfrm>
            <a:off x="2800794" y="2451100"/>
            <a:ext cx="7403212"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Aさんは送信するデータを</a:t>
            </a:r>
          </a:p>
          <a:p>
            <a:pPr>
              <a:defRPr sz="4500"/>
            </a:pPr>
            <a:r>
              <a:t>Bさんの公開鍵で暗号化する</a:t>
            </a:r>
          </a:p>
        </p:txBody>
      </p:sp>
      <p:sp>
        <p:nvSpPr>
          <p:cNvPr id="863"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95</a:t>
            </a:fld>
            <a:endParaRPr/>
          </a:p>
        </p:txBody>
      </p:sp>
      <p:sp>
        <p:nvSpPr>
          <p:cNvPr id="868" name="電子署名の流れ"/>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pic>
        <p:nvPicPr>
          <p:cNvPr id="869" name="69pX81p2rjXmK2o68_d53c5C4IPB1P7OHXK_j62OUv_vUgr_QzJVgMzC8bJdYimGKsAZGxUKGYuxpuN5uUrJ1_WfPwx8rKiXBF5vBQ74Rq3b00mCTe5cllvJFdEcKS36nG9gPXJP.png" descr="69pX81p2rjXmK2o68_d53c5C4IPB1P7OHXK_j62OUv_vUgr_QzJVgMzC8bJdYimGKsAZGxUKGYuxpuN5uUrJ1_WfPwx8rKiXBF5vBQ74Rq3b00mCTe5cllvJFdEcKS36nG9gPXJP.png"/>
          <p:cNvPicPr>
            <a:picLocks noChangeAspect="1"/>
          </p:cNvPicPr>
          <p:nvPr/>
        </p:nvPicPr>
        <p:blipFill>
          <a:blip r:embed="rId3"/>
          <a:stretch>
            <a:fillRect/>
          </a:stretch>
        </p:blipFill>
        <p:spPr>
          <a:xfrm>
            <a:off x="2190750" y="5352001"/>
            <a:ext cx="8623300" cy="2628901"/>
          </a:xfrm>
          <a:prstGeom prst="rect">
            <a:avLst/>
          </a:prstGeom>
          <a:ln w="12700">
            <a:miter lim="400000"/>
          </a:ln>
        </p:spPr>
      </p:pic>
      <p:sp>
        <p:nvSpPr>
          <p:cNvPr id="870" name="AさんからBさんに…"/>
          <p:cNvSpPr txBox="1"/>
          <p:nvPr/>
        </p:nvSpPr>
        <p:spPr>
          <a:xfrm>
            <a:off x="1024572" y="2769124"/>
            <a:ext cx="10955656"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AさんからBさんに</a:t>
            </a:r>
          </a:p>
          <a:p>
            <a:pPr>
              <a:defRPr sz="4500"/>
            </a:pPr>
            <a:r>
              <a:t>暗号化したデータとハッシュ値を送信する</a:t>
            </a:r>
          </a:p>
        </p:txBody>
      </p:sp>
      <p:sp>
        <p:nvSpPr>
          <p:cNvPr id="871"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96</a:t>
            </a:fld>
            <a:endParaRPr/>
          </a:p>
        </p:txBody>
      </p:sp>
      <p:sp>
        <p:nvSpPr>
          <p:cNvPr id="876" name="電子署名の流れ"/>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pic>
        <p:nvPicPr>
          <p:cNvPr id="877" name="wggjYrbG0ojIb5KbF2WAiOnI4kEHsMQGcNhc51AgnwUnBmI6EQ0sD38iblgLfS2rqCV8p7TcrklgI43lk6bECJBkLFdBnjE54DmR30ZlwTjSvj8iOhY4IX73Z6hh5CAGYsGNV4xV.png" descr="wggjYrbG0ojIb5KbF2WAiOnI4kEHsMQGcNhc51AgnwUnBmI6EQ0sD38iblgLfS2rqCV8p7TcrklgI43lk6bECJBkLFdBnjE54DmR30ZlwTjSvj8iOhY4IX73Z6hh5CAGYsGNV4xV.png"/>
          <p:cNvPicPr>
            <a:picLocks noChangeAspect="1"/>
          </p:cNvPicPr>
          <p:nvPr/>
        </p:nvPicPr>
        <p:blipFill>
          <a:blip r:embed="rId3"/>
          <a:stretch>
            <a:fillRect/>
          </a:stretch>
        </p:blipFill>
        <p:spPr>
          <a:xfrm>
            <a:off x="2985665" y="4054474"/>
            <a:ext cx="7391401" cy="5181601"/>
          </a:xfrm>
          <a:prstGeom prst="rect">
            <a:avLst/>
          </a:prstGeom>
          <a:ln w="12700">
            <a:miter lim="400000"/>
          </a:ln>
        </p:spPr>
      </p:pic>
      <p:sp>
        <p:nvSpPr>
          <p:cNvPr id="878" name="Bさんは受け取ったデータを…"/>
          <p:cNvSpPr txBox="1"/>
          <p:nvPr/>
        </p:nvSpPr>
        <p:spPr>
          <a:xfrm>
            <a:off x="2705639" y="2451100"/>
            <a:ext cx="7593522"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500"/>
            </a:pPr>
            <a:r>
              <a:t>Bさんは受け取ったデータを</a:t>
            </a:r>
          </a:p>
          <a:p>
            <a:pPr>
              <a:defRPr sz="4500"/>
            </a:pPr>
            <a:r>
              <a:t>Bさんの秘密鍵で復号する</a:t>
            </a:r>
          </a:p>
        </p:txBody>
      </p:sp>
      <p:sp>
        <p:nvSpPr>
          <p:cNvPr id="879"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97</a:t>
            </a:fld>
            <a:endParaRPr/>
          </a:p>
        </p:txBody>
      </p:sp>
      <p:sp>
        <p:nvSpPr>
          <p:cNvPr id="884" name="電子署名の流れ"/>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pic>
        <p:nvPicPr>
          <p:cNvPr id="885" name="AghwrZHcxzIF7kPIou3XNU9cKFiW-QY7yZoGqufpqYPCdra6D-rRN4jITIKl6Hx0c4QK7DHUjTg-_I8gacMKQcMdJrZwkOILf0nJCWCCTGZJ5RV9omCGQYQLeNJPgalHljVectQU.png" descr="AghwrZHcxzIF7kPIou3XNU9cKFiW-QY7yZoGqufpqYPCdra6D-rRN4jITIKl6Hx0c4QK7DHUjTg-_I8gacMKQcMdJrZwkOILf0nJCWCCTGZJ5RV9omCGQYQLeNJPgalHljVectQU.png"/>
          <p:cNvPicPr>
            <a:picLocks noChangeAspect="1"/>
          </p:cNvPicPr>
          <p:nvPr/>
        </p:nvPicPr>
        <p:blipFill>
          <a:blip r:embed="rId3"/>
          <a:stretch>
            <a:fillRect/>
          </a:stretch>
        </p:blipFill>
        <p:spPr>
          <a:xfrm>
            <a:off x="2489200" y="3595731"/>
            <a:ext cx="8026400" cy="5664201"/>
          </a:xfrm>
          <a:prstGeom prst="rect">
            <a:avLst/>
          </a:prstGeom>
          <a:ln w="12700">
            <a:miter lim="400000"/>
          </a:ln>
        </p:spPr>
      </p:pic>
      <p:sp>
        <p:nvSpPr>
          <p:cNvPr id="886" name="Bさんは復号したデータのハッシュ値を求める"/>
          <p:cNvSpPr txBox="1"/>
          <p:nvPr/>
        </p:nvSpPr>
        <p:spPr>
          <a:xfrm>
            <a:off x="523366" y="2692458"/>
            <a:ext cx="11958067" cy="679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Bさんは復号したデータのハッシュ値を求める</a:t>
            </a:r>
          </a:p>
        </p:txBody>
      </p:sp>
      <p:sp>
        <p:nvSpPr>
          <p:cNvPr id="887"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98</a:t>
            </a:fld>
            <a:endParaRPr/>
          </a:p>
        </p:txBody>
      </p:sp>
      <p:sp>
        <p:nvSpPr>
          <p:cNvPr id="892" name="電子署名の流れ"/>
          <p:cNvSpPr txBox="1"/>
          <p:nvPr/>
        </p:nvSpPr>
        <p:spPr>
          <a:xfrm>
            <a:off x="3778250" y="865697"/>
            <a:ext cx="5448301"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lvl1pPr>
          </a:lstStyle>
          <a:p>
            <a:r>
              <a:t>電子署名の流れ</a:t>
            </a:r>
          </a:p>
        </p:txBody>
      </p:sp>
      <p:pic>
        <p:nvPicPr>
          <p:cNvPr id="893" name="jAecvUHGGSwPdntbKX-17pP1_P7ZAdDwV29Sp-9etSib0FDgUyQqtikEnFyg-P4X2Ldoc-G75NI94UCM-13CHnEKhWmQMex5kK-kRVUuCipsZOMOW7yWz9HfZZeE9Gwpcls96GxT.png" descr="jAecvUHGGSwPdntbKX-17pP1_P7ZAdDwV29Sp-9etSib0FDgUyQqtikEnFyg-P4X2Ldoc-G75NI94UCM-13CHnEKhWmQMex5kK-kRVUuCipsZOMOW7yWz9HfZZeE9Gwpcls96GxT.png"/>
          <p:cNvPicPr>
            <a:picLocks noChangeAspect="1"/>
          </p:cNvPicPr>
          <p:nvPr/>
        </p:nvPicPr>
        <p:blipFill>
          <a:blip r:embed="rId3"/>
          <a:stretch>
            <a:fillRect/>
          </a:stretch>
        </p:blipFill>
        <p:spPr>
          <a:xfrm>
            <a:off x="2913015" y="4275487"/>
            <a:ext cx="7178770" cy="4311111"/>
          </a:xfrm>
          <a:prstGeom prst="rect">
            <a:avLst/>
          </a:prstGeom>
          <a:ln w="12700">
            <a:miter lim="400000"/>
          </a:ln>
        </p:spPr>
      </p:pic>
      <p:sp>
        <p:nvSpPr>
          <p:cNvPr id="894" name="Bさんは受け取った暗号化されたハッシュ値を…"/>
          <p:cNvSpPr txBox="1"/>
          <p:nvPr/>
        </p:nvSpPr>
        <p:spPr>
          <a:xfrm>
            <a:off x="428212" y="2391743"/>
            <a:ext cx="12148376" cy="154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ts val="7600"/>
              </a:lnSpc>
              <a:defRPr sz="4500">
                <a:ln w="0" cap="flat">
                  <a:solidFill>
                    <a:srgbClr val="000000"/>
                  </a:solidFill>
                  <a:prstDash val="solid"/>
                  <a:miter lim="400000"/>
                </a:ln>
              </a:defRPr>
            </a:pPr>
            <a:r>
              <a:t>Bさんは受け取った暗号化されたハッシュ値を</a:t>
            </a:r>
          </a:p>
          <a:p>
            <a:pPr defTabSz="457200">
              <a:lnSpc>
                <a:spcPts val="7600"/>
              </a:lnSpc>
              <a:defRPr sz="4500">
                <a:ln w="0" cap="flat">
                  <a:solidFill>
                    <a:srgbClr val="000000"/>
                  </a:solidFill>
                  <a:prstDash val="solid"/>
                  <a:miter lim="400000"/>
                </a:ln>
              </a:defRPr>
            </a:pPr>
            <a:r>
              <a:t>Aさんの公開鍵を用いて復号する</a:t>
            </a:r>
          </a:p>
        </p:txBody>
      </p:sp>
      <p:sp>
        <p:nvSpPr>
          <p:cNvPr id="895" name="4.3.1"/>
          <p:cNvSpPr txBox="1"/>
          <p:nvPr/>
        </p:nvSpPr>
        <p:spPr>
          <a:xfrm>
            <a:off x="316077" y="237066"/>
            <a:ext cx="929946"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4.3.1</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 xmlns:a16="http://schemas.microsoft.com/office/drawing/2014/main" id="{A3100255-4373-4901-BFAB-3C684270D7B8}"/>
              </a:ext>
            </a:extLst>
          </p:cNvPr>
          <p:cNvSpPr txBox="1"/>
          <p:nvPr/>
        </p:nvSpPr>
        <p:spPr>
          <a:xfrm>
            <a:off x="3624943" y="807839"/>
            <a:ext cx="575491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6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認証局</a:t>
            </a:r>
          </a:p>
        </p:txBody>
      </p:sp>
      <p:sp>
        <p:nvSpPr>
          <p:cNvPr id="4" name="テキスト ボックス 3">
            <a:extLst>
              <a:ext uri="{FF2B5EF4-FFF2-40B4-BE49-F238E27FC236}">
                <a16:creationId xmlns="" xmlns:a16="http://schemas.microsoft.com/office/drawing/2014/main" id="{048B6112-9E38-43BA-A6FC-4124BD831146}"/>
              </a:ext>
            </a:extLst>
          </p:cNvPr>
          <p:cNvSpPr txBox="1"/>
          <p:nvPr/>
        </p:nvSpPr>
        <p:spPr>
          <a:xfrm>
            <a:off x="2097314" y="2641886"/>
            <a:ext cx="881017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4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デジタル証明書の発行を行う</a:t>
            </a:r>
          </a:p>
        </p:txBody>
      </p:sp>
      <p:sp>
        <p:nvSpPr>
          <p:cNvPr id="5" name="テキスト ボックス 4">
            <a:extLst>
              <a:ext uri="{FF2B5EF4-FFF2-40B4-BE49-F238E27FC236}">
                <a16:creationId xmlns="" xmlns:a16="http://schemas.microsoft.com/office/drawing/2014/main" id="{AE7DF101-54D4-433A-8CF9-468757B42992}"/>
              </a:ext>
            </a:extLst>
          </p:cNvPr>
          <p:cNvSpPr txBox="1"/>
          <p:nvPr/>
        </p:nvSpPr>
        <p:spPr>
          <a:xfrm>
            <a:off x="1110342" y="4030009"/>
            <a:ext cx="10784114" cy="24724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ja-JP" altLang="en-US" sz="3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デジタル証明書には</a:t>
            </a:r>
            <a:endParaRPr kumimoji="0" lang="en-US" altLang="ja-JP" sz="3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a:p>
            <a:pPr marL="0" marR="0" indent="0" algn="ctr" defTabSz="584200" rtl="0" fontAlgn="auto" latinLnBrk="0" hangingPunct="0">
              <a:lnSpc>
                <a:spcPct val="100000"/>
              </a:lnSpc>
              <a:spcBef>
                <a:spcPts val="0"/>
              </a:spcBef>
              <a:spcAft>
                <a:spcPts val="0"/>
              </a:spcAft>
              <a:buClrTx/>
              <a:buSzTx/>
              <a:buFontTx/>
              <a:buNone/>
              <a:tabLst/>
            </a:pPr>
            <a:r>
              <a:rPr kumimoji="0" lang="ja-JP" altLang="en-US" sz="3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「公開鍵」と「持ち主」の記載があり、</a:t>
            </a:r>
            <a:endParaRPr kumimoji="0" lang="en-US" altLang="ja-JP" sz="3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a:p>
            <a:pPr marL="0" marR="0" indent="0" algn="ctr" defTabSz="584200" rtl="0" fontAlgn="auto" latinLnBrk="0" hangingPunct="0">
              <a:lnSpc>
                <a:spcPct val="100000"/>
              </a:lnSpc>
              <a:spcBef>
                <a:spcPts val="0"/>
              </a:spcBef>
              <a:spcAft>
                <a:spcPts val="0"/>
              </a:spcAft>
              <a:buClrTx/>
              <a:buSzTx/>
              <a:buFontTx/>
              <a:buNone/>
              <a:tabLst/>
            </a:pPr>
            <a:r>
              <a:rPr kumimoji="0" lang="ja-JP" altLang="en-US" sz="3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rPr>
              <a:t>公開鍵がその持ち主のものであることを証明する</a:t>
            </a:r>
            <a:endParaRPr kumimoji="0" lang="en-US" altLang="ja-JP" sz="38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a:p>
            <a:pPr marL="0" marR="0" indent="0" algn="ctr" defTabSz="584200" rtl="0" fontAlgn="auto" latinLnBrk="0" hangingPunct="0">
              <a:lnSpc>
                <a:spcPct val="100000"/>
              </a:lnSpc>
              <a:spcBef>
                <a:spcPts val="0"/>
              </a:spcBef>
              <a:spcAft>
                <a:spcPts val="0"/>
              </a:spcAft>
              <a:buClrTx/>
              <a:buSzTx/>
              <a:buFontTx/>
              <a:buNone/>
              <a:tabLst/>
            </a:pPr>
            <a:r>
              <a:rPr lang="ja-JP" altLang="en-US" sz="4000"/>
              <a:t>→この仕組みによりななりすましを防ぐ</a:t>
            </a:r>
            <a:endParaRPr kumimoji="0" lang="ja-JP" altLang="en-US" sz="40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endParaRPr>
          </a:p>
        </p:txBody>
      </p:sp>
      <p:sp>
        <p:nvSpPr>
          <p:cNvPr id="7" name="4.3.1">
            <a:extLst>
              <a:ext uri="{FF2B5EF4-FFF2-40B4-BE49-F238E27FC236}">
                <a16:creationId xmlns="" xmlns:a16="http://schemas.microsoft.com/office/drawing/2014/main" id="{214FD713-98F9-4147-9D46-0DE6C58592EB}"/>
              </a:ext>
            </a:extLst>
          </p:cNvPr>
          <p:cNvSpPr txBox="1"/>
          <p:nvPr/>
        </p:nvSpPr>
        <p:spPr>
          <a:xfrm>
            <a:off x="419572" y="204305"/>
            <a:ext cx="72295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4.3.</a:t>
            </a:r>
            <a:r>
              <a:rPr lang="en-US" altLang="ja-JP"/>
              <a:t>2</a:t>
            </a:r>
            <a:endParaRPr/>
          </a:p>
        </p:txBody>
      </p:sp>
    </p:spTree>
    <p:extLst>
      <p:ext uri="{BB962C8B-B14F-4D97-AF65-F5344CB8AC3E}">
        <p14:creationId xmlns:p14="http://schemas.microsoft.com/office/powerpoint/2010/main" val="173819107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1992</TotalTime>
  <Words>7247</Words>
  <Application>Microsoft Office PowerPoint</Application>
  <PresentationFormat>ユーザー設定</PresentationFormat>
  <Paragraphs>2110</Paragraphs>
  <Slides>180</Slides>
  <Notes>180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180</vt:i4>
      </vt:variant>
    </vt:vector>
  </HeadingPairs>
  <TitlesOfParts>
    <vt:vector size="187" baseType="lpstr">
      <vt:lpstr>Helvetica Neue Light</vt:lpstr>
      <vt:lpstr>Helvetica Neue Thin</vt:lpstr>
      <vt:lpstr>ヒラギノ角ゴ ProN W3</vt:lpstr>
      <vt:lpstr>ヒラギノ角ゴ ProN W6</vt:lpstr>
      <vt:lpstr>Arial</vt:lpstr>
      <vt:lpstr>Helvetica</vt:lpstr>
      <vt:lpstr>White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藤澤　昌聡</dc:creator>
  <cp:lastModifiedBy>Naka TRM</cp:lastModifiedBy>
  <cp:revision>75</cp:revision>
  <cp:lastPrinted>2020-01-22T03:22:55Z</cp:lastPrinted>
  <dcterms:modified xsi:type="dcterms:W3CDTF">2020-02-21T01:02:41Z</dcterms:modified>
</cp:coreProperties>
</file>